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61" r:id="rId6"/>
    <p:sldId id="262" r:id="rId7"/>
    <p:sldId id="277" r:id="rId8"/>
    <p:sldId id="275" r:id="rId9"/>
    <p:sldId id="282" r:id="rId10"/>
    <p:sldId id="284" r:id="rId11"/>
    <p:sldId id="296" r:id="rId12"/>
    <p:sldId id="290" r:id="rId13"/>
    <p:sldId id="305" r:id="rId14"/>
  </p:sldIdLst>
  <p:sldSz cx="9144000" cy="6858000" type="screen4x3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5" d="100"/>
          <a:sy n="75" d="100"/>
        </p:scale>
        <p:origin x="-366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8BCF6A-9F2B-46ED-A250-5D88015D26F3}" type="datetimeFigureOut">
              <a:rPr lang="de-DE" smtClean="0"/>
              <a:t>27.01.2014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D848DC-F7B4-4D66-A6F9-939C47D79B4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538802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8BCF6A-9F2B-46ED-A250-5D88015D26F3}" type="datetimeFigureOut">
              <a:rPr lang="de-DE" smtClean="0"/>
              <a:t>27.01.2014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D848DC-F7B4-4D66-A6F9-939C47D79B4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814789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8BCF6A-9F2B-46ED-A250-5D88015D26F3}" type="datetimeFigureOut">
              <a:rPr lang="de-DE" smtClean="0"/>
              <a:t>27.01.2014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D848DC-F7B4-4D66-A6F9-939C47D79B4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660844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8BCF6A-9F2B-46ED-A250-5D88015D26F3}" type="datetimeFigureOut">
              <a:rPr lang="de-DE" smtClean="0"/>
              <a:t>27.01.2014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D848DC-F7B4-4D66-A6F9-939C47D79B4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195851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8BCF6A-9F2B-46ED-A250-5D88015D26F3}" type="datetimeFigureOut">
              <a:rPr lang="de-DE" smtClean="0"/>
              <a:t>27.01.2014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D848DC-F7B4-4D66-A6F9-939C47D79B4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02458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8BCF6A-9F2B-46ED-A250-5D88015D26F3}" type="datetimeFigureOut">
              <a:rPr lang="de-DE" smtClean="0"/>
              <a:t>27.01.2014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D848DC-F7B4-4D66-A6F9-939C47D79B4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892841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8BCF6A-9F2B-46ED-A250-5D88015D26F3}" type="datetimeFigureOut">
              <a:rPr lang="de-DE" smtClean="0"/>
              <a:t>27.01.2014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D848DC-F7B4-4D66-A6F9-939C47D79B4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081516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8BCF6A-9F2B-46ED-A250-5D88015D26F3}" type="datetimeFigureOut">
              <a:rPr lang="de-DE" smtClean="0"/>
              <a:t>27.01.2014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D848DC-F7B4-4D66-A6F9-939C47D79B4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315640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8BCF6A-9F2B-46ED-A250-5D88015D26F3}" type="datetimeFigureOut">
              <a:rPr lang="de-DE" smtClean="0"/>
              <a:t>27.01.2014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D848DC-F7B4-4D66-A6F9-939C47D79B4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247191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8BCF6A-9F2B-46ED-A250-5D88015D26F3}" type="datetimeFigureOut">
              <a:rPr lang="de-DE" smtClean="0"/>
              <a:t>27.01.2014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D848DC-F7B4-4D66-A6F9-939C47D79B4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168918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8BCF6A-9F2B-46ED-A250-5D88015D26F3}" type="datetimeFigureOut">
              <a:rPr lang="de-DE" smtClean="0"/>
              <a:t>27.01.2014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D848DC-F7B4-4D66-A6F9-939C47D79B4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389406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8BCF6A-9F2B-46ED-A250-5D88015D26F3}" type="datetimeFigureOut">
              <a:rPr lang="de-DE" smtClean="0"/>
              <a:t>27.01.2014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D848DC-F7B4-4D66-A6F9-939C47D79B4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200291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de-DE" dirty="0" smtClean="0"/>
              <a:t>English </a:t>
            </a:r>
            <a:r>
              <a:rPr lang="de-DE" dirty="0" err="1" smtClean="0"/>
              <a:t>for</a:t>
            </a:r>
            <a:r>
              <a:rPr lang="de-DE" dirty="0" smtClean="0"/>
              <a:t> Engineering</a:t>
            </a:r>
            <a:br>
              <a:rPr lang="de-DE" dirty="0" smtClean="0"/>
            </a:br>
            <a:r>
              <a:rPr lang="de-DE" dirty="0" smtClean="0"/>
              <a:t>Unit 3</a:t>
            </a:r>
            <a:br>
              <a:rPr lang="de-DE" dirty="0" smtClean="0"/>
            </a:br>
            <a:r>
              <a:rPr lang="de-DE" dirty="0" smtClean="0"/>
              <a:t>Components </a:t>
            </a:r>
            <a:r>
              <a:rPr lang="de-DE" dirty="0" err="1" smtClean="0"/>
              <a:t>and</a:t>
            </a:r>
            <a:r>
              <a:rPr lang="de-DE" dirty="0" smtClean="0"/>
              <a:t> </a:t>
            </a:r>
            <a:r>
              <a:rPr lang="de-DE" dirty="0" err="1" smtClean="0"/>
              <a:t>Assemblies</a:t>
            </a:r>
            <a:endParaRPr lang="de-DE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de-DE" dirty="0" smtClean="0"/>
              <a:t>Dr. James Slawney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6563094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dirty="0" err="1" smtClean="0"/>
              <a:t>Explaining</a:t>
            </a:r>
            <a:r>
              <a:rPr lang="de-DE" dirty="0" smtClean="0"/>
              <a:t> </a:t>
            </a:r>
            <a:r>
              <a:rPr lang="de-DE" dirty="0" err="1" smtClean="0"/>
              <a:t>and</a:t>
            </a:r>
            <a:r>
              <a:rPr lang="de-DE" dirty="0" smtClean="0"/>
              <a:t> </a:t>
            </a:r>
            <a:r>
              <a:rPr lang="de-DE" dirty="0" err="1" smtClean="0"/>
              <a:t>Assessing</a:t>
            </a:r>
            <a:r>
              <a:rPr lang="de-DE" dirty="0" smtClean="0"/>
              <a:t> Manufacturing </a:t>
            </a:r>
            <a:r>
              <a:rPr lang="de-DE" dirty="0" err="1" smtClean="0"/>
              <a:t>Techniques</a:t>
            </a:r>
            <a:r>
              <a:rPr lang="de-DE" dirty="0" smtClean="0"/>
              <a:t> (p 25)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de-DE" dirty="0" smtClean="0"/>
              <a:t>ANSWERS</a:t>
            </a:r>
            <a:br>
              <a:rPr lang="de-DE" dirty="0" smtClean="0"/>
            </a:br>
            <a:r>
              <a:rPr lang="de-DE" dirty="0" smtClean="0"/>
              <a:t>7a)</a:t>
            </a:r>
            <a:endParaRPr lang="de-DE" dirty="0"/>
          </a:p>
          <a:p>
            <a:r>
              <a:rPr lang="en-GB" b="1" dirty="0"/>
              <a:t>Secondary operations</a:t>
            </a:r>
            <a:r>
              <a:rPr lang="en-GB" dirty="0"/>
              <a:t> = additional machining, such as polishing</a:t>
            </a:r>
            <a:endParaRPr lang="de-DE" dirty="0"/>
          </a:p>
          <a:p>
            <a:r>
              <a:rPr lang="en-GB" b="1" dirty="0"/>
              <a:t>Net-shaped parts</a:t>
            </a:r>
            <a:r>
              <a:rPr lang="en-GB" dirty="0"/>
              <a:t>: parts which accurately cut edges: often intricate shapes</a:t>
            </a:r>
            <a:endParaRPr lang="de-DE" dirty="0"/>
          </a:p>
          <a:p>
            <a:r>
              <a:rPr lang="en-GB" b="1" dirty="0"/>
              <a:t>Heat-affected zone</a:t>
            </a:r>
            <a:r>
              <a:rPr lang="en-GB" dirty="0"/>
              <a:t>: the area modified by high temperatures (resulting from the heat of cutting)</a:t>
            </a:r>
            <a:endParaRPr lang="de-DE" dirty="0"/>
          </a:p>
          <a:p>
            <a:r>
              <a:rPr lang="en-GB" b="1" dirty="0"/>
              <a:t>Mechanical stresses</a:t>
            </a:r>
            <a:r>
              <a:rPr lang="en-GB" dirty="0"/>
              <a:t> = physical forces such as shear forces when sawing or guillotining metal</a:t>
            </a:r>
            <a:endParaRPr lang="de-DE" dirty="0"/>
          </a:p>
          <a:p>
            <a:r>
              <a:rPr lang="en-GB" b="1" dirty="0"/>
              <a:t>Narrow kerf</a:t>
            </a:r>
            <a:r>
              <a:rPr lang="en-GB" dirty="0"/>
              <a:t> = narrow thickness of material removed during cutting; especially easy to do with </a:t>
            </a:r>
            <a:r>
              <a:rPr lang="en-GB" dirty="0" err="1"/>
              <a:t>waterjet</a:t>
            </a:r>
            <a:r>
              <a:rPr lang="en-GB" dirty="0"/>
              <a:t> cutting</a:t>
            </a:r>
            <a:endParaRPr lang="de-DE" dirty="0"/>
          </a:p>
          <a:p>
            <a:r>
              <a:rPr lang="en-GB" b="1" dirty="0"/>
              <a:t>Tightly nested </a:t>
            </a:r>
            <a:r>
              <a:rPr lang="en-GB" dirty="0"/>
              <a:t>= when several components are cut from the same piece of material the components can be placed close together, making better use of the material</a:t>
            </a:r>
            <a:endParaRPr lang="de-DE" dirty="0"/>
          </a:p>
          <a:p>
            <a:pPr marL="0" indent="0">
              <a:buNone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71954767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dirty="0" err="1" smtClean="0"/>
              <a:t>Explaining</a:t>
            </a:r>
            <a:r>
              <a:rPr lang="de-DE" dirty="0" smtClean="0"/>
              <a:t> </a:t>
            </a:r>
            <a:r>
              <a:rPr lang="de-DE" dirty="0" err="1" smtClean="0"/>
              <a:t>and</a:t>
            </a:r>
            <a:r>
              <a:rPr lang="de-DE" dirty="0" smtClean="0"/>
              <a:t> </a:t>
            </a:r>
            <a:r>
              <a:rPr lang="de-DE" dirty="0" err="1" smtClean="0"/>
              <a:t>Assessing</a:t>
            </a:r>
            <a:r>
              <a:rPr lang="de-DE" dirty="0" smtClean="0"/>
              <a:t> Manufacturing </a:t>
            </a:r>
            <a:r>
              <a:rPr lang="de-DE" dirty="0" err="1" smtClean="0"/>
              <a:t>Techniques</a:t>
            </a:r>
            <a:r>
              <a:rPr lang="de-DE" dirty="0" smtClean="0"/>
              <a:t> (p 25)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en-GB" dirty="0" smtClean="0"/>
              <a:t>“Blind hole”= </a:t>
            </a:r>
            <a:r>
              <a:rPr lang="en-GB" dirty="0" err="1" smtClean="0"/>
              <a:t>Grundloch</a:t>
            </a:r>
            <a:r>
              <a:rPr lang="en-GB" dirty="0" smtClean="0"/>
              <a:t>, </a:t>
            </a:r>
            <a:r>
              <a:rPr lang="en-GB" dirty="0" err="1" smtClean="0"/>
              <a:t>Sackloch</a:t>
            </a:r>
            <a:endParaRPr lang="de-DE" dirty="0" smtClean="0"/>
          </a:p>
          <a:p>
            <a:pPr marL="0" indent="0">
              <a:buNone/>
            </a:pPr>
            <a:endParaRPr lang="de-DE" dirty="0" smtClean="0"/>
          </a:p>
          <a:p>
            <a:r>
              <a:rPr lang="en-GB" b="1" dirty="0" smtClean="0"/>
              <a:t>Drilling with a bit</a:t>
            </a:r>
            <a:r>
              <a:rPr lang="en-GB" dirty="0" smtClean="0"/>
              <a:t> is good for cutting blind holes.  </a:t>
            </a:r>
            <a:endParaRPr lang="de-DE" dirty="0" smtClean="0"/>
          </a:p>
          <a:p>
            <a:r>
              <a:rPr lang="en-GB" b="1" dirty="0" smtClean="0"/>
              <a:t>Drilling with a hole-saw</a:t>
            </a:r>
            <a:r>
              <a:rPr lang="en-GB" dirty="0" smtClean="0"/>
              <a:t> is ideal for cutting timber.</a:t>
            </a:r>
            <a:endParaRPr lang="de-DE" dirty="0" smtClean="0"/>
          </a:p>
          <a:p>
            <a:r>
              <a:rPr lang="en-GB" b="1" dirty="0" smtClean="0"/>
              <a:t>Flame-cutting</a:t>
            </a:r>
            <a:r>
              <a:rPr lang="en-GB" dirty="0" smtClean="0"/>
              <a:t> is perfect for cutting metals.  It’s useless for cutting ceramics.</a:t>
            </a:r>
            <a:endParaRPr lang="de-DE" dirty="0" smtClean="0"/>
          </a:p>
          <a:p>
            <a:r>
              <a:rPr lang="en-GB" b="1" dirty="0" smtClean="0"/>
              <a:t>Grinding</a:t>
            </a:r>
            <a:r>
              <a:rPr lang="en-GB" dirty="0" smtClean="0"/>
              <a:t> is perfect for cutting wide kerfs.  It’s totally unsuitable if you don’t want a heat-affected zone.</a:t>
            </a:r>
            <a:endParaRPr lang="de-DE" dirty="0" smtClean="0"/>
          </a:p>
          <a:p>
            <a:r>
              <a:rPr lang="en-GB" b="1" dirty="0" smtClean="0"/>
              <a:t>Guillotining</a:t>
            </a:r>
            <a:r>
              <a:rPr lang="en-GB" dirty="0" smtClean="0"/>
              <a:t> is especially good for cutting thin materials.  It’s not particularly suitable for cutting thick materials.</a:t>
            </a:r>
            <a:endParaRPr lang="de-DE" dirty="0" smtClean="0"/>
          </a:p>
          <a:p>
            <a:r>
              <a:rPr lang="en-GB" b="1" dirty="0" smtClean="0"/>
              <a:t>Milling</a:t>
            </a:r>
            <a:r>
              <a:rPr lang="en-GB" dirty="0" smtClean="0"/>
              <a:t> is especially good for cutting metals.  It’s totally unsuitable for cutting timber.</a:t>
            </a:r>
            <a:endParaRPr lang="de-DE" dirty="0" smtClean="0"/>
          </a:p>
          <a:p>
            <a:r>
              <a:rPr lang="en-GB" b="1" dirty="0" smtClean="0"/>
              <a:t>Punching</a:t>
            </a:r>
            <a:r>
              <a:rPr lang="en-GB" dirty="0" smtClean="0"/>
              <a:t> is suitable for cutting through holes.  It’s useless for cutting blind holes.</a:t>
            </a:r>
            <a:endParaRPr lang="de-DE" dirty="0" smtClean="0"/>
          </a:p>
          <a:p>
            <a:r>
              <a:rPr lang="en-GB" b="1" dirty="0" smtClean="0"/>
              <a:t>Sawing</a:t>
            </a:r>
            <a:r>
              <a:rPr lang="en-GB" dirty="0" smtClean="0"/>
              <a:t> is ideal for cutting straight edges.  It’s not so good if you need to cut curved edges.</a:t>
            </a:r>
            <a:endParaRPr lang="de-DE" dirty="0" smtClean="0"/>
          </a:p>
          <a:p>
            <a:r>
              <a:rPr lang="en-GB" b="1" dirty="0" err="1" smtClean="0"/>
              <a:t>Waterjet</a:t>
            </a:r>
            <a:r>
              <a:rPr lang="en-GB" dirty="0" smtClean="0"/>
              <a:t> cutting is ideal if you need curved edges.  It’s not so good for cutting very thick materials.</a:t>
            </a:r>
            <a:endParaRPr lang="de-DE" dirty="0" smtClean="0"/>
          </a:p>
          <a:p>
            <a:pPr marL="0" indent="0">
              <a:buNone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24383709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dirty="0" err="1" smtClean="0"/>
              <a:t>Explaining</a:t>
            </a:r>
            <a:r>
              <a:rPr lang="de-DE" dirty="0" smtClean="0"/>
              <a:t> </a:t>
            </a:r>
            <a:r>
              <a:rPr lang="de-DE" dirty="0" err="1" smtClean="0"/>
              <a:t>Joining</a:t>
            </a:r>
            <a:r>
              <a:rPr lang="de-DE" dirty="0" smtClean="0"/>
              <a:t> </a:t>
            </a:r>
            <a:r>
              <a:rPr lang="de-DE" dirty="0" err="1" smtClean="0"/>
              <a:t>and</a:t>
            </a:r>
            <a:r>
              <a:rPr lang="de-DE" dirty="0" smtClean="0"/>
              <a:t> Fixing </a:t>
            </a:r>
            <a:r>
              <a:rPr lang="de-DE" dirty="0" err="1" smtClean="0"/>
              <a:t>Techniques</a:t>
            </a:r>
            <a:r>
              <a:rPr lang="de-DE" dirty="0" smtClean="0"/>
              <a:t> (p 26)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GB" dirty="0"/>
              <a:t>In this unit, you will find the following vocabulary useful:</a:t>
            </a:r>
            <a:endParaRPr lang="de-DE" dirty="0"/>
          </a:p>
          <a:p>
            <a:pPr marL="0" indent="0">
              <a:buNone/>
            </a:pPr>
            <a:r>
              <a:rPr lang="de-DE" dirty="0" err="1"/>
              <a:t>Bolt</a:t>
            </a:r>
            <a:r>
              <a:rPr lang="de-DE" dirty="0"/>
              <a:t>	</a:t>
            </a:r>
            <a:r>
              <a:rPr lang="de-DE" dirty="0" smtClean="0"/>
              <a:t>= </a:t>
            </a:r>
            <a:r>
              <a:rPr lang="de-DE" dirty="0"/>
              <a:t>Bolzen</a:t>
            </a:r>
          </a:p>
          <a:p>
            <a:pPr marL="0" indent="0">
              <a:buNone/>
            </a:pPr>
            <a:r>
              <a:rPr lang="de-DE" dirty="0" err="1"/>
              <a:t>Screw</a:t>
            </a:r>
            <a:r>
              <a:rPr lang="de-DE" dirty="0"/>
              <a:t>	= Schraube</a:t>
            </a:r>
          </a:p>
          <a:p>
            <a:pPr marL="0" indent="0">
              <a:buNone/>
            </a:pPr>
            <a:r>
              <a:rPr lang="de-DE" dirty="0" err="1"/>
              <a:t>Rivet</a:t>
            </a:r>
            <a:r>
              <a:rPr lang="de-DE" dirty="0"/>
              <a:t>	= Niet</a:t>
            </a:r>
          </a:p>
          <a:p>
            <a:pPr marL="0" indent="0">
              <a:buNone/>
            </a:pPr>
            <a:r>
              <a:rPr lang="de-DE" dirty="0"/>
              <a:t>Clip	</a:t>
            </a:r>
            <a:r>
              <a:rPr lang="de-DE" dirty="0" smtClean="0"/>
              <a:t>=</a:t>
            </a:r>
            <a:r>
              <a:rPr lang="de-DE" dirty="0"/>
              <a:t>Klammer</a:t>
            </a:r>
          </a:p>
          <a:p>
            <a:pPr marL="0" indent="0">
              <a:buNone/>
            </a:pPr>
            <a:r>
              <a:rPr lang="de-DE" dirty="0"/>
              <a:t>Weld	= </a:t>
            </a:r>
            <a:r>
              <a:rPr lang="de-DE" dirty="0" err="1"/>
              <a:t>Schweissen</a:t>
            </a:r>
            <a:endParaRPr lang="de-DE" dirty="0"/>
          </a:p>
          <a:p>
            <a:pPr marL="0" indent="0">
              <a:buNone/>
            </a:pPr>
            <a:r>
              <a:rPr lang="de-DE" dirty="0" err="1"/>
              <a:t>Adhesive</a:t>
            </a:r>
            <a:r>
              <a:rPr lang="de-DE" dirty="0"/>
              <a:t> = </a:t>
            </a:r>
            <a:r>
              <a:rPr lang="de-DE" dirty="0" err="1"/>
              <a:t>Klebstofff</a:t>
            </a:r>
            <a:endParaRPr lang="de-DE" dirty="0"/>
          </a:p>
          <a:p>
            <a:pPr marL="0" indent="0">
              <a:buNone/>
            </a:pPr>
            <a:r>
              <a:rPr lang="de-DE" dirty="0"/>
              <a:t>Bond	=verbinden, Bindung</a:t>
            </a:r>
          </a:p>
          <a:p>
            <a:pPr marL="0" indent="0">
              <a:buNone/>
            </a:pPr>
            <a:r>
              <a:rPr lang="de-DE" dirty="0" err="1"/>
              <a:t>Glue</a:t>
            </a:r>
            <a:r>
              <a:rPr lang="de-DE" dirty="0"/>
              <a:t>	</a:t>
            </a:r>
            <a:r>
              <a:rPr lang="de-DE" dirty="0" smtClean="0"/>
              <a:t>=</a:t>
            </a:r>
            <a:r>
              <a:rPr lang="de-DE" dirty="0"/>
              <a:t>Klebstoff, Leim</a:t>
            </a:r>
          </a:p>
          <a:p>
            <a:pPr marL="0" indent="0">
              <a:buNone/>
            </a:pPr>
            <a:r>
              <a:rPr lang="de-DE" dirty="0" err="1"/>
              <a:t>Join</a:t>
            </a:r>
            <a:r>
              <a:rPr lang="de-DE" dirty="0"/>
              <a:t>	</a:t>
            </a:r>
            <a:r>
              <a:rPr lang="de-DE" dirty="0" smtClean="0"/>
              <a:t>=</a:t>
            </a:r>
            <a:r>
              <a:rPr lang="de-DE" dirty="0"/>
              <a:t>verbinden, ansetzen, aneinander befestigen, </a:t>
            </a:r>
            <a:r>
              <a:rPr lang="de-DE" dirty="0" err="1"/>
              <a:t>zussamenfügen</a:t>
            </a:r>
            <a:endParaRPr lang="de-DE" dirty="0"/>
          </a:p>
          <a:p>
            <a:pPr marL="0" indent="0">
              <a:buNone/>
            </a:pPr>
            <a:r>
              <a:rPr lang="de-DE" dirty="0" smtClean="0"/>
              <a:t>Connect    =anschließen</a:t>
            </a:r>
            <a:r>
              <a:rPr lang="de-DE" dirty="0"/>
              <a:t>, verbinden</a:t>
            </a:r>
          </a:p>
          <a:p>
            <a:pPr marL="0" indent="0">
              <a:buNone/>
            </a:pPr>
            <a:r>
              <a:rPr lang="de-DE" dirty="0" smtClean="0"/>
              <a:t>Fix	= </a:t>
            </a:r>
            <a:r>
              <a:rPr lang="de-DE" dirty="0"/>
              <a:t>feststellen, festsetzen, -klemmen, montieren</a:t>
            </a:r>
          </a:p>
          <a:p>
            <a:pPr marL="0" indent="0">
              <a:buNone/>
            </a:pPr>
            <a:r>
              <a:rPr lang="en-GB" dirty="0" smtClean="0"/>
              <a:t> …. </a:t>
            </a:r>
            <a:r>
              <a:rPr lang="en-GB" dirty="0"/>
              <a:t>to/on/together/each other</a:t>
            </a:r>
            <a:endParaRPr lang="de-DE" dirty="0"/>
          </a:p>
          <a:p>
            <a:pPr marL="0" indent="0">
              <a:buNone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64108780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dirty="0" err="1" smtClean="0"/>
              <a:t>Explaining</a:t>
            </a:r>
            <a:r>
              <a:rPr lang="de-DE" dirty="0" smtClean="0"/>
              <a:t> </a:t>
            </a:r>
            <a:r>
              <a:rPr lang="de-DE" dirty="0" err="1" smtClean="0"/>
              <a:t>Joining</a:t>
            </a:r>
            <a:r>
              <a:rPr lang="de-DE" dirty="0" smtClean="0"/>
              <a:t> </a:t>
            </a:r>
            <a:r>
              <a:rPr lang="de-DE" dirty="0" err="1" smtClean="0"/>
              <a:t>and</a:t>
            </a:r>
            <a:r>
              <a:rPr lang="de-DE" dirty="0" smtClean="0"/>
              <a:t> Fixing </a:t>
            </a:r>
            <a:r>
              <a:rPr lang="de-DE" dirty="0" err="1" smtClean="0"/>
              <a:t>Techniques</a:t>
            </a:r>
            <a:r>
              <a:rPr lang="de-DE" dirty="0" smtClean="0"/>
              <a:t> (p 27)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GB" b="1" u="sng" dirty="0"/>
              <a:t>More vocabulary</a:t>
            </a:r>
            <a:endParaRPr lang="de-DE" dirty="0"/>
          </a:p>
          <a:p>
            <a:pPr marL="0" indent="0">
              <a:buNone/>
            </a:pPr>
            <a:r>
              <a:rPr lang="en-GB" dirty="0"/>
              <a:t> </a:t>
            </a:r>
            <a:endParaRPr lang="de-DE" dirty="0"/>
          </a:p>
          <a:p>
            <a:pPr marL="0" indent="0">
              <a:buNone/>
            </a:pPr>
            <a:r>
              <a:rPr lang="en-GB" b="1" dirty="0"/>
              <a:t>Disconnected</a:t>
            </a:r>
            <a:r>
              <a:rPr lang="en-GB" dirty="0"/>
              <a:t> = the opposite of connected, can describe a joint and also an electrical connection / supply</a:t>
            </a:r>
            <a:endParaRPr lang="de-DE" dirty="0"/>
          </a:p>
          <a:p>
            <a:pPr marL="0" indent="0">
              <a:buNone/>
            </a:pPr>
            <a:r>
              <a:rPr lang="en-GB" b="1" dirty="0"/>
              <a:t>Tightly</a:t>
            </a:r>
            <a:r>
              <a:rPr lang="en-GB" dirty="0"/>
              <a:t> = the opposite of loosely.  If a bolt is tight it has been turned with a large amount of force.</a:t>
            </a:r>
            <a:endParaRPr lang="de-DE" dirty="0"/>
          </a:p>
          <a:p>
            <a:pPr marL="0" indent="0">
              <a:buNone/>
            </a:pPr>
            <a:r>
              <a:rPr lang="en-GB" b="1" dirty="0"/>
              <a:t>Vibration</a:t>
            </a:r>
            <a:r>
              <a:rPr lang="en-GB" dirty="0"/>
              <a:t> = shaking at a high frequency</a:t>
            </a:r>
            <a:endParaRPr lang="de-DE" dirty="0"/>
          </a:p>
          <a:p>
            <a:pPr marL="0" indent="0">
              <a:buNone/>
            </a:pPr>
            <a:r>
              <a:rPr lang="en-GB" b="1" dirty="0"/>
              <a:t>Flawed welds</a:t>
            </a:r>
            <a:r>
              <a:rPr lang="en-GB" dirty="0"/>
              <a:t> = the presence of small, bubble-like air pockets inside the mass of welded metal reducing the strength of the weld.  Where quality is critical, welds are sometimes x-rayed to check for flaws.</a:t>
            </a:r>
            <a:endParaRPr lang="de-DE" dirty="0"/>
          </a:p>
          <a:p>
            <a:pPr marL="0" indent="0">
              <a:buNone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7247712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dirty="0" err="1" smtClean="0"/>
              <a:t>Describing</a:t>
            </a:r>
            <a:r>
              <a:rPr lang="de-DE" dirty="0" smtClean="0"/>
              <a:t> </a:t>
            </a:r>
            <a:r>
              <a:rPr lang="de-DE" dirty="0" err="1" smtClean="0"/>
              <a:t>Component</a:t>
            </a:r>
            <a:r>
              <a:rPr lang="de-DE" dirty="0" smtClean="0"/>
              <a:t> Shapes </a:t>
            </a:r>
            <a:r>
              <a:rPr lang="de-DE" dirty="0" err="1" smtClean="0"/>
              <a:t>and</a:t>
            </a:r>
            <a:r>
              <a:rPr lang="de-DE" dirty="0" smtClean="0"/>
              <a:t> Features (p 22)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n-GB" u="sng" dirty="0"/>
              <a:t>Important vocabulary:</a:t>
            </a:r>
            <a:endParaRPr lang="de-DE" dirty="0"/>
          </a:p>
          <a:p>
            <a:pPr marL="0" indent="0">
              <a:buNone/>
            </a:pPr>
            <a:r>
              <a:rPr lang="en-GB" dirty="0"/>
              <a:t> </a:t>
            </a:r>
            <a:endParaRPr lang="de-DE" dirty="0"/>
          </a:p>
          <a:p>
            <a:pPr marL="0" indent="0">
              <a:buNone/>
            </a:pPr>
            <a:r>
              <a:rPr lang="de-DE" dirty="0" err="1"/>
              <a:t>layout</a:t>
            </a:r>
            <a:r>
              <a:rPr lang="de-DE" dirty="0"/>
              <a:t> = Anordnung</a:t>
            </a:r>
          </a:p>
          <a:p>
            <a:pPr marL="0" indent="0">
              <a:buNone/>
            </a:pPr>
            <a:r>
              <a:rPr lang="de-DE" dirty="0" err="1"/>
              <a:t>lay</a:t>
            </a:r>
            <a:r>
              <a:rPr lang="de-DE" dirty="0"/>
              <a:t> out = ausbreiten, anlagen, planen</a:t>
            </a:r>
          </a:p>
          <a:p>
            <a:pPr marL="0" indent="0">
              <a:buNone/>
            </a:pPr>
            <a:r>
              <a:rPr lang="en-GB" dirty="0"/>
              <a:t>profile = </a:t>
            </a:r>
            <a:r>
              <a:rPr lang="en-GB" dirty="0" err="1"/>
              <a:t>Profil</a:t>
            </a:r>
            <a:endParaRPr lang="de-DE" dirty="0"/>
          </a:p>
          <a:p>
            <a:pPr marL="0" indent="0">
              <a:buNone/>
            </a:pPr>
            <a:r>
              <a:rPr lang="en-GB" dirty="0"/>
              <a:t>configuration = </a:t>
            </a:r>
            <a:r>
              <a:rPr lang="en-GB" dirty="0" err="1"/>
              <a:t>Konfiguration</a:t>
            </a:r>
            <a:endParaRPr lang="de-DE" dirty="0"/>
          </a:p>
          <a:p>
            <a:pPr marL="0" indent="0">
              <a:buNone/>
            </a:pPr>
            <a:r>
              <a:rPr lang="en-GB" dirty="0"/>
              <a:t>circular  = </a:t>
            </a:r>
            <a:r>
              <a:rPr lang="en-GB" dirty="0" err="1"/>
              <a:t>kreisförmig</a:t>
            </a:r>
            <a:r>
              <a:rPr lang="en-GB" dirty="0"/>
              <a:t>, </a:t>
            </a:r>
            <a:r>
              <a:rPr lang="en-GB" dirty="0" err="1"/>
              <a:t>rund</a:t>
            </a:r>
            <a:endParaRPr lang="de-DE" dirty="0"/>
          </a:p>
          <a:p>
            <a:pPr marL="0" indent="0">
              <a:buNone/>
            </a:pPr>
            <a:r>
              <a:rPr lang="en-GB" dirty="0"/>
              <a:t>rounded  = </a:t>
            </a:r>
            <a:r>
              <a:rPr lang="en-GB" dirty="0" err="1"/>
              <a:t>rundlich</a:t>
            </a:r>
            <a:endParaRPr lang="de-DE" dirty="0"/>
          </a:p>
          <a:p>
            <a:pPr marL="0" indent="0">
              <a:buNone/>
            </a:pPr>
            <a:r>
              <a:rPr lang="en-GB" dirty="0"/>
              <a:t>rectangular  = </a:t>
            </a:r>
            <a:r>
              <a:rPr lang="en-GB" dirty="0" err="1"/>
              <a:t>rechteckig</a:t>
            </a:r>
            <a:endParaRPr lang="de-DE" dirty="0"/>
          </a:p>
          <a:p>
            <a:pPr marL="0" indent="0">
              <a:buNone/>
            </a:pPr>
            <a:r>
              <a:rPr lang="en-GB" dirty="0"/>
              <a:t>cylindrical  = </a:t>
            </a:r>
            <a:r>
              <a:rPr lang="en-GB" dirty="0" err="1"/>
              <a:t>zylindrisch</a:t>
            </a:r>
            <a:endParaRPr lang="de-DE" dirty="0"/>
          </a:p>
          <a:p>
            <a:pPr marL="0" indent="0">
              <a:buNone/>
            </a:pPr>
            <a:r>
              <a:rPr lang="en-GB" dirty="0"/>
              <a:t>linear = linear, </a:t>
            </a:r>
            <a:r>
              <a:rPr lang="en-GB" dirty="0" err="1"/>
              <a:t>geradlinig</a:t>
            </a:r>
            <a:endParaRPr lang="de-DE" dirty="0"/>
          </a:p>
          <a:p>
            <a:pPr marL="0" indent="0">
              <a:buNone/>
            </a:pPr>
            <a:r>
              <a:rPr lang="en-GB" dirty="0"/>
              <a:t>triangular  = </a:t>
            </a:r>
            <a:r>
              <a:rPr lang="en-GB" dirty="0" err="1"/>
              <a:t>dreieckig</a:t>
            </a:r>
            <a:endParaRPr lang="de-DE" dirty="0"/>
          </a:p>
          <a:p>
            <a:pPr marL="0" indent="0">
              <a:buNone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3952360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dirty="0" err="1" smtClean="0"/>
              <a:t>Describing</a:t>
            </a:r>
            <a:r>
              <a:rPr lang="de-DE" dirty="0" smtClean="0"/>
              <a:t> </a:t>
            </a:r>
            <a:r>
              <a:rPr lang="de-DE" dirty="0" err="1" smtClean="0"/>
              <a:t>Component</a:t>
            </a:r>
            <a:r>
              <a:rPr lang="de-DE" dirty="0" smtClean="0"/>
              <a:t> Shapes </a:t>
            </a:r>
            <a:r>
              <a:rPr lang="de-DE" dirty="0" err="1" smtClean="0"/>
              <a:t>and</a:t>
            </a:r>
            <a:r>
              <a:rPr lang="de-DE" dirty="0" smtClean="0"/>
              <a:t> Features (p 22)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GB" b="1" dirty="0"/>
              <a:t>Component</a:t>
            </a:r>
            <a:r>
              <a:rPr lang="en-GB" dirty="0"/>
              <a:t> =&gt; an individual part, such as a wheel of a car</a:t>
            </a:r>
            <a:endParaRPr lang="de-DE" dirty="0"/>
          </a:p>
          <a:p>
            <a:pPr marL="0" indent="0">
              <a:buNone/>
            </a:pPr>
            <a:r>
              <a:rPr lang="en-GB" dirty="0"/>
              <a:t> </a:t>
            </a:r>
            <a:endParaRPr lang="de-DE" dirty="0"/>
          </a:p>
          <a:p>
            <a:pPr marL="0" indent="0">
              <a:buNone/>
            </a:pPr>
            <a:r>
              <a:rPr lang="en-GB" b="1" dirty="0"/>
              <a:t>Assembly</a:t>
            </a:r>
            <a:r>
              <a:rPr lang="en-GB" dirty="0"/>
              <a:t> =&gt; a number of components that have been put together / assembled.  For example, a car engine is an assembly, assembled from hundreds of components such as pistons, shafts, electronic components, etc.</a:t>
            </a:r>
            <a:endParaRPr lang="de-DE" dirty="0"/>
          </a:p>
          <a:p>
            <a:endParaRPr lang="de-DE" dirty="0"/>
          </a:p>
          <a:p>
            <a:pPr marL="0" indent="0">
              <a:buNone/>
            </a:pPr>
            <a:r>
              <a:rPr lang="en-GB" b="1" dirty="0"/>
              <a:t>Shapes</a:t>
            </a:r>
            <a:r>
              <a:rPr lang="en-GB" dirty="0"/>
              <a:t> = &gt; a geometric shape such as a circle, square, etc.</a:t>
            </a:r>
            <a:endParaRPr lang="de-DE" dirty="0"/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r>
              <a:rPr lang="en-GB" b="1" dirty="0"/>
              <a:t>Feature</a:t>
            </a:r>
            <a:r>
              <a:rPr lang="en-GB" dirty="0"/>
              <a:t> =&gt; a characteristic or a focal point of an object.  For example, a CD disc has the feature that it has a hole in it.</a:t>
            </a:r>
            <a:endParaRPr lang="de-DE" dirty="0"/>
          </a:p>
          <a:p>
            <a:pPr marL="0" indent="0">
              <a:buNone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4593770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dirty="0" err="1" smtClean="0"/>
              <a:t>Describing</a:t>
            </a:r>
            <a:r>
              <a:rPr lang="de-DE" dirty="0" smtClean="0"/>
              <a:t> </a:t>
            </a:r>
            <a:r>
              <a:rPr lang="de-DE" dirty="0" err="1" smtClean="0"/>
              <a:t>Component</a:t>
            </a:r>
            <a:r>
              <a:rPr lang="de-DE" dirty="0" smtClean="0"/>
              <a:t> Shapes </a:t>
            </a:r>
            <a:r>
              <a:rPr lang="de-DE" dirty="0" err="1" smtClean="0"/>
              <a:t>and</a:t>
            </a:r>
            <a:r>
              <a:rPr lang="de-DE" dirty="0" smtClean="0"/>
              <a:t> Features (p 22)</a:t>
            </a:r>
            <a:endParaRPr lang="de-DE" dirty="0"/>
          </a:p>
        </p:txBody>
      </p:sp>
      <p:pic>
        <p:nvPicPr>
          <p:cNvPr id="4" name="Inhaltsplatzhalt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3062" y="1724819"/>
            <a:ext cx="5857875" cy="4276725"/>
          </a:xfrm>
        </p:spPr>
      </p:pic>
    </p:spTree>
    <p:extLst>
      <p:ext uri="{BB962C8B-B14F-4D97-AF65-F5344CB8AC3E}">
        <p14:creationId xmlns:p14="http://schemas.microsoft.com/office/powerpoint/2010/main" val="37592737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dirty="0" err="1" smtClean="0"/>
              <a:t>Describing</a:t>
            </a:r>
            <a:r>
              <a:rPr lang="de-DE" dirty="0" smtClean="0"/>
              <a:t> </a:t>
            </a:r>
            <a:r>
              <a:rPr lang="de-DE" dirty="0" err="1" smtClean="0"/>
              <a:t>Component</a:t>
            </a:r>
            <a:r>
              <a:rPr lang="de-DE" dirty="0" smtClean="0"/>
              <a:t> Shapes </a:t>
            </a:r>
            <a:r>
              <a:rPr lang="de-DE" dirty="0" err="1" smtClean="0"/>
              <a:t>and</a:t>
            </a:r>
            <a:r>
              <a:rPr lang="de-DE" dirty="0" smtClean="0"/>
              <a:t> Features (p 22)</a:t>
            </a:r>
            <a:endParaRPr lang="de-DE" dirty="0"/>
          </a:p>
        </p:txBody>
      </p:sp>
      <p:pic>
        <p:nvPicPr>
          <p:cNvPr id="4" name="Inhaltsplatzhalt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2206800"/>
            <a:ext cx="8229600" cy="3312762"/>
          </a:xfrm>
        </p:spPr>
      </p:pic>
    </p:spTree>
    <p:extLst>
      <p:ext uri="{BB962C8B-B14F-4D97-AF65-F5344CB8AC3E}">
        <p14:creationId xmlns:p14="http://schemas.microsoft.com/office/powerpoint/2010/main" val="9725296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dirty="0" err="1" smtClean="0"/>
              <a:t>Describing</a:t>
            </a:r>
            <a:r>
              <a:rPr lang="de-DE" dirty="0" smtClean="0"/>
              <a:t> </a:t>
            </a:r>
            <a:r>
              <a:rPr lang="de-DE" dirty="0" err="1" smtClean="0"/>
              <a:t>Component</a:t>
            </a:r>
            <a:r>
              <a:rPr lang="de-DE" dirty="0" smtClean="0"/>
              <a:t> Shapes </a:t>
            </a:r>
            <a:r>
              <a:rPr lang="de-DE" dirty="0" err="1" smtClean="0"/>
              <a:t>and</a:t>
            </a:r>
            <a:r>
              <a:rPr lang="de-DE" dirty="0" smtClean="0"/>
              <a:t> Features (p 22)</a:t>
            </a:r>
            <a:endParaRPr lang="de-DE" dirty="0"/>
          </a:p>
        </p:txBody>
      </p:sp>
      <p:pic>
        <p:nvPicPr>
          <p:cNvPr id="4" name="Inhaltsplatzhalt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0750" y="2563019"/>
            <a:ext cx="4762500" cy="2600325"/>
          </a:xfrm>
        </p:spPr>
      </p:pic>
    </p:spTree>
    <p:extLst>
      <p:ext uri="{BB962C8B-B14F-4D97-AF65-F5344CB8AC3E}">
        <p14:creationId xmlns:p14="http://schemas.microsoft.com/office/powerpoint/2010/main" val="26787714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dirty="0" err="1" smtClean="0"/>
              <a:t>Describing</a:t>
            </a:r>
            <a:r>
              <a:rPr lang="de-DE" dirty="0" smtClean="0"/>
              <a:t> </a:t>
            </a:r>
            <a:r>
              <a:rPr lang="de-DE" dirty="0" err="1" smtClean="0"/>
              <a:t>Component</a:t>
            </a:r>
            <a:r>
              <a:rPr lang="de-DE" dirty="0" smtClean="0"/>
              <a:t> Shapes </a:t>
            </a:r>
            <a:r>
              <a:rPr lang="de-DE" dirty="0" err="1" smtClean="0"/>
              <a:t>and</a:t>
            </a:r>
            <a:r>
              <a:rPr lang="de-DE" dirty="0" smtClean="0"/>
              <a:t> Features (p 22)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de-DE" dirty="0" smtClean="0"/>
              <a:t>2b) </a:t>
            </a:r>
          </a:p>
          <a:p>
            <a:pPr marL="0" indent="0">
              <a:buNone/>
            </a:pPr>
            <a:r>
              <a:rPr lang="de-DE" dirty="0" smtClean="0"/>
              <a:t>DISCUSSION</a:t>
            </a:r>
          </a:p>
          <a:p>
            <a:pPr marL="0" indent="0">
              <a:buNone/>
            </a:pPr>
            <a:r>
              <a:rPr lang="de-DE" dirty="0" err="1" smtClean="0"/>
              <a:t>What</a:t>
            </a:r>
            <a:r>
              <a:rPr lang="de-DE" dirty="0" smtClean="0"/>
              <a:t> </a:t>
            </a:r>
            <a:r>
              <a:rPr lang="de-DE" dirty="0" err="1" smtClean="0"/>
              <a:t>is</a:t>
            </a:r>
            <a:r>
              <a:rPr lang="de-DE" dirty="0" smtClean="0"/>
              <a:t> </a:t>
            </a:r>
            <a:r>
              <a:rPr lang="de-DE" dirty="0" err="1" smtClean="0"/>
              <a:t>meant</a:t>
            </a:r>
            <a:r>
              <a:rPr lang="de-DE" dirty="0" smtClean="0"/>
              <a:t> </a:t>
            </a:r>
            <a:r>
              <a:rPr lang="de-DE" dirty="0" err="1" smtClean="0"/>
              <a:t>by</a:t>
            </a:r>
            <a:r>
              <a:rPr lang="de-DE" dirty="0" smtClean="0"/>
              <a:t> „</a:t>
            </a:r>
            <a:r>
              <a:rPr lang="de-DE" dirty="0" err="1" smtClean="0"/>
              <a:t>profile</a:t>
            </a:r>
            <a:r>
              <a:rPr lang="de-DE" dirty="0" smtClean="0"/>
              <a:t> </a:t>
            </a:r>
            <a:r>
              <a:rPr lang="de-DE" dirty="0" err="1" smtClean="0"/>
              <a:t>of</a:t>
            </a:r>
            <a:r>
              <a:rPr lang="de-DE" dirty="0" smtClean="0"/>
              <a:t> </a:t>
            </a:r>
            <a:r>
              <a:rPr lang="de-DE" dirty="0" err="1" smtClean="0"/>
              <a:t>the</a:t>
            </a:r>
            <a:r>
              <a:rPr lang="de-DE" dirty="0" smtClean="0"/>
              <a:t> </a:t>
            </a:r>
            <a:r>
              <a:rPr lang="de-DE" dirty="0" err="1" smtClean="0"/>
              <a:t>pins</a:t>
            </a:r>
            <a:r>
              <a:rPr lang="de-DE" dirty="0" smtClean="0"/>
              <a:t>“ </a:t>
            </a:r>
            <a:r>
              <a:rPr lang="de-DE" dirty="0" err="1" smtClean="0"/>
              <a:t>and</a:t>
            </a:r>
            <a:r>
              <a:rPr lang="de-DE" dirty="0" smtClean="0"/>
              <a:t> „</a:t>
            </a:r>
            <a:r>
              <a:rPr lang="de-DE" dirty="0" err="1" smtClean="0"/>
              <a:t>standard</a:t>
            </a:r>
            <a:r>
              <a:rPr lang="de-DE" dirty="0" smtClean="0"/>
              <a:t> </a:t>
            </a:r>
            <a:r>
              <a:rPr lang="de-DE" dirty="0" err="1" smtClean="0"/>
              <a:t>configuration</a:t>
            </a:r>
            <a:r>
              <a:rPr lang="de-DE" dirty="0" smtClean="0"/>
              <a:t>“?</a:t>
            </a:r>
          </a:p>
          <a:p>
            <a:pPr marL="0" indent="0">
              <a:buNone/>
            </a:pPr>
            <a:endParaRPr lang="de-DE" dirty="0"/>
          </a:p>
          <a:p>
            <a:r>
              <a:rPr lang="en-GB" dirty="0"/>
              <a:t>The profile of the pins means the shape of the individual pins, for example, a rectangular cross-section or a circular cross-section.</a:t>
            </a:r>
            <a:endParaRPr lang="de-DE" dirty="0"/>
          </a:p>
          <a:p>
            <a:r>
              <a:rPr lang="en-GB" dirty="0"/>
              <a:t>A standard configuration means a uniform arrangement, for example in a given country all plugs have a standard layout—they are all exactly the same.</a:t>
            </a:r>
            <a:endParaRPr lang="de-DE" dirty="0"/>
          </a:p>
          <a:p>
            <a:pPr marL="0" indent="0">
              <a:buNone/>
            </a:pPr>
            <a:endParaRPr lang="de-DE" dirty="0" smtClean="0"/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8732999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dirty="0" err="1" smtClean="0"/>
              <a:t>Explaining</a:t>
            </a:r>
            <a:r>
              <a:rPr lang="de-DE" dirty="0" smtClean="0"/>
              <a:t> </a:t>
            </a:r>
            <a:r>
              <a:rPr lang="de-DE" dirty="0" err="1" smtClean="0"/>
              <a:t>and</a:t>
            </a:r>
            <a:r>
              <a:rPr lang="de-DE" dirty="0" smtClean="0"/>
              <a:t> </a:t>
            </a:r>
            <a:r>
              <a:rPr lang="de-DE" dirty="0" err="1" smtClean="0"/>
              <a:t>Assessing</a:t>
            </a:r>
            <a:r>
              <a:rPr lang="de-DE" dirty="0" smtClean="0"/>
              <a:t> Manufacturing </a:t>
            </a:r>
            <a:r>
              <a:rPr lang="de-DE" dirty="0" err="1" smtClean="0"/>
              <a:t>Techniques</a:t>
            </a:r>
            <a:r>
              <a:rPr lang="de-DE" dirty="0" smtClean="0"/>
              <a:t> (p 24)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r>
              <a:rPr lang="en-GB" dirty="0"/>
              <a:t>Useful vocabulary:</a:t>
            </a:r>
            <a:endParaRPr lang="de-DE" dirty="0"/>
          </a:p>
          <a:p>
            <a:pPr marL="0" indent="0">
              <a:buNone/>
            </a:pPr>
            <a:r>
              <a:rPr lang="en-GB" dirty="0"/>
              <a:t> </a:t>
            </a:r>
            <a:endParaRPr lang="de-DE" dirty="0"/>
          </a:p>
          <a:p>
            <a:r>
              <a:rPr lang="de-DE" dirty="0"/>
              <a:t>Drill = Bohrmaschine		</a:t>
            </a:r>
          </a:p>
          <a:p>
            <a:r>
              <a:rPr lang="de-DE" dirty="0"/>
              <a:t>Mill = Mühle</a:t>
            </a:r>
          </a:p>
          <a:p>
            <a:r>
              <a:rPr lang="de-DE" dirty="0" err="1"/>
              <a:t>Saw</a:t>
            </a:r>
            <a:r>
              <a:rPr lang="de-DE" dirty="0"/>
              <a:t> = Säge</a:t>
            </a:r>
          </a:p>
          <a:p>
            <a:r>
              <a:rPr lang="de-DE" dirty="0" err="1"/>
              <a:t>Shear</a:t>
            </a:r>
            <a:r>
              <a:rPr lang="de-DE" dirty="0"/>
              <a:t> = Schere</a:t>
            </a:r>
          </a:p>
          <a:p>
            <a:r>
              <a:rPr lang="de-DE" dirty="0"/>
              <a:t>Flame-</a:t>
            </a:r>
            <a:r>
              <a:rPr lang="de-DE" dirty="0" err="1"/>
              <a:t>cut</a:t>
            </a:r>
            <a:r>
              <a:rPr lang="de-DE" dirty="0"/>
              <a:t> </a:t>
            </a:r>
          </a:p>
          <a:p>
            <a:r>
              <a:rPr lang="de-DE" dirty="0"/>
              <a:t>Grind = zerkleinern, zermahlen</a:t>
            </a:r>
          </a:p>
          <a:p>
            <a:r>
              <a:rPr lang="en-GB" dirty="0"/>
              <a:t>Cast = </a:t>
            </a:r>
            <a:r>
              <a:rPr lang="en-GB" dirty="0" err="1"/>
              <a:t>Gußform</a:t>
            </a:r>
            <a:endParaRPr lang="de-DE" dirty="0"/>
          </a:p>
          <a:p>
            <a:r>
              <a:rPr lang="en-GB" dirty="0"/>
              <a:t>Hammer = Hammer</a:t>
            </a:r>
            <a:endParaRPr lang="de-DE" dirty="0"/>
          </a:p>
          <a:p>
            <a:r>
              <a:rPr lang="en-GB" dirty="0"/>
              <a:t>Guillotine = Guillotine, </a:t>
            </a:r>
            <a:r>
              <a:rPr lang="en-GB" dirty="0" err="1"/>
              <a:t>Fallbeil</a:t>
            </a:r>
            <a:endParaRPr lang="de-DE" dirty="0"/>
          </a:p>
          <a:p>
            <a:r>
              <a:rPr lang="en-GB" dirty="0"/>
              <a:t>Punch = </a:t>
            </a:r>
            <a:r>
              <a:rPr lang="en-GB" dirty="0" err="1"/>
              <a:t>Locher</a:t>
            </a:r>
            <a:endParaRPr lang="de-DE" dirty="0"/>
          </a:p>
          <a:p>
            <a:r>
              <a:rPr lang="de-DE" dirty="0"/>
              <a:t>Hole-</a:t>
            </a:r>
            <a:r>
              <a:rPr lang="de-DE" dirty="0" err="1"/>
              <a:t>saw</a:t>
            </a:r>
            <a:r>
              <a:rPr lang="de-DE" dirty="0"/>
              <a:t> =  sägen durch ein </a:t>
            </a:r>
            <a:r>
              <a:rPr lang="de-DE" dirty="0" err="1"/>
              <a:t>genachte</a:t>
            </a:r>
            <a:r>
              <a:rPr lang="de-DE" dirty="0"/>
              <a:t> Loch</a:t>
            </a:r>
          </a:p>
          <a:p>
            <a:r>
              <a:rPr lang="de-DE" dirty="0" err="1"/>
              <a:t>Toothed</a:t>
            </a:r>
            <a:r>
              <a:rPr lang="de-DE" dirty="0"/>
              <a:t> blade  = gezahnte Klinge </a:t>
            </a:r>
          </a:p>
          <a:p>
            <a:r>
              <a:rPr lang="de-DE" dirty="0" err="1"/>
              <a:t>Abrasive</a:t>
            </a:r>
            <a:r>
              <a:rPr lang="de-DE" dirty="0"/>
              <a:t> </a:t>
            </a:r>
            <a:r>
              <a:rPr lang="de-DE" dirty="0" err="1"/>
              <a:t>wheel</a:t>
            </a:r>
            <a:r>
              <a:rPr lang="de-DE" dirty="0"/>
              <a:t> = Schleifkörper</a:t>
            </a:r>
          </a:p>
          <a:p>
            <a:r>
              <a:rPr lang="en-GB" dirty="0"/>
              <a:t>Cutting wheel = </a:t>
            </a:r>
            <a:r>
              <a:rPr lang="en-GB" dirty="0" err="1"/>
              <a:t>Schneidenrad</a:t>
            </a:r>
            <a:endParaRPr lang="de-DE" dirty="0"/>
          </a:p>
          <a:p>
            <a:r>
              <a:rPr lang="en-GB" dirty="0"/>
              <a:t>Kerf = </a:t>
            </a:r>
            <a:r>
              <a:rPr lang="en-GB" dirty="0" err="1"/>
              <a:t>Kerbschnit</a:t>
            </a:r>
            <a:endParaRPr lang="de-DE" dirty="0"/>
          </a:p>
          <a:p>
            <a:pPr marL="0" indent="0">
              <a:buNone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33958600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dirty="0" err="1" smtClean="0"/>
              <a:t>Explaining</a:t>
            </a:r>
            <a:r>
              <a:rPr lang="de-DE" dirty="0" smtClean="0"/>
              <a:t> </a:t>
            </a:r>
            <a:r>
              <a:rPr lang="de-DE" dirty="0" err="1" smtClean="0"/>
              <a:t>and</a:t>
            </a:r>
            <a:r>
              <a:rPr lang="de-DE" dirty="0" smtClean="0"/>
              <a:t> </a:t>
            </a:r>
            <a:r>
              <a:rPr lang="de-DE" dirty="0" err="1" smtClean="0"/>
              <a:t>Assessing</a:t>
            </a:r>
            <a:r>
              <a:rPr lang="de-DE" dirty="0" smtClean="0"/>
              <a:t> Manufacturing </a:t>
            </a:r>
            <a:r>
              <a:rPr lang="de-DE" dirty="0" err="1" smtClean="0"/>
              <a:t>Techniques</a:t>
            </a:r>
            <a:r>
              <a:rPr lang="de-DE" dirty="0" smtClean="0"/>
              <a:t> (p 24)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pPr marL="0" indent="0">
              <a:buNone/>
            </a:pPr>
            <a:r>
              <a:rPr lang="de-DE" b="1" dirty="0" smtClean="0"/>
              <a:t>More </a:t>
            </a:r>
            <a:r>
              <a:rPr lang="de-DE" b="1" dirty="0" err="1" smtClean="0"/>
              <a:t>Vocabulary</a:t>
            </a:r>
            <a:r>
              <a:rPr lang="de-DE" b="1" dirty="0" smtClean="0"/>
              <a:t>:</a:t>
            </a:r>
          </a:p>
          <a:p>
            <a:r>
              <a:rPr lang="en-GB" b="1" dirty="0" smtClean="0"/>
              <a:t>Hardness</a:t>
            </a:r>
            <a:r>
              <a:rPr lang="en-GB" dirty="0" smtClean="0"/>
              <a:t> </a:t>
            </a:r>
            <a:r>
              <a:rPr lang="en-GB" dirty="0"/>
              <a:t>= a material’s resistance to abrasion</a:t>
            </a:r>
            <a:endParaRPr lang="de-DE" dirty="0"/>
          </a:p>
          <a:p>
            <a:r>
              <a:rPr lang="en-GB" b="1" dirty="0"/>
              <a:t>Toughness</a:t>
            </a:r>
            <a:r>
              <a:rPr lang="en-GB" dirty="0"/>
              <a:t> = a material’s resistance to breaking when subjected to tension (stretching) or bending</a:t>
            </a:r>
            <a:endParaRPr lang="de-DE" dirty="0"/>
          </a:p>
          <a:p>
            <a:r>
              <a:rPr lang="en-GB" b="1" dirty="0"/>
              <a:t>Thermal properties</a:t>
            </a:r>
            <a:r>
              <a:rPr lang="en-GB" dirty="0"/>
              <a:t> = a material’s characteristics at different temperatures</a:t>
            </a:r>
            <a:endParaRPr lang="de-DE" dirty="0"/>
          </a:p>
          <a:p>
            <a:r>
              <a:rPr lang="en-GB" b="1" dirty="0"/>
              <a:t>Thermal stability</a:t>
            </a:r>
            <a:r>
              <a:rPr lang="en-GB" dirty="0"/>
              <a:t> = a material’s ability to behave consistently at different temperatures (important because cutting processes such as sawing and grinding generate heat, which can </a:t>
            </a:r>
            <a:r>
              <a:rPr lang="en-GB" dirty="0" err="1"/>
              <a:t>camage</a:t>
            </a:r>
            <a:r>
              <a:rPr lang="en-GB" dirty="0"/>
              <a:t> thermally sensitive materials).</a:t>
            </a:r>
            <a:endParaRPr lang="de-DE" dirty="0"/>
          </a:p>
          <a:p>
            <a:r>
              <a:rPr lang="en-GB" b="1" dirty="0"/>
              <a:t>Electrical properties</a:t>
            </a:r>
            <a:r>
              <a:rPr lang="en-GB" dirty="0"/>
              <a:t> = a material’s ability to conduct electricity and its behaviour when an electric current passes through it ( important because some cutting processes use an electric arc only suitable with materials that are effective electrical conductors—i.e. metals.)</a:t>
            </a:r>
            <a:endParaRPr lang="de-DE" dirty="0"/>
          </a:p>
          <a:p>
            <a:r>
              <a:rPr lang="en-GB" b="1" dirty="0"/>
              <a:t>Edge quality</a:t>
            </a:r>
            <a:r>
              <a:rPr lang="en-GB" dirty="0"/>
              <a:t> = the degree of smoothness of the edge of a material after it has been cut (important because some techniques produce smoother cuts than others)</a:t>
            </a:r>
            <a:endParaRPr lang="de-DE" dirty="0"/>
          </a:p>
          <a:p>
            <a:r>
              <a:rPr lang="en-GB" b="1" dirty="0"/>
              <a:t>Production volume</a:t>
            </a:r>
            <a:r>
              <a:rPr lang="en-GB" dirty="0"/>
              <a:t> = the amount produced (usually by a factory) (important because some cutting techniques are relatively time-consuming, making them unsuitable for mass-production)</a:t>
            </a:r>
            <a:endParaRPr lang="de-DE" dirty="0"/>
          </a:p>
          <a:p>
            <a:r>
              <a:rPr lang="en-GB" b="1" dirty="0"/>
              <a:t>Cutting wheel</a:t>
            </a:r>
            <a:r>
              <a:rPr lang="en-GB" dirty="0"/>
              <a:t> = an abrasive or toothed wheel designed to cut materials (not that milling machines use toothed metal cutting wheels to progressively shave thin layers of metal from the surfaces of components producing “</a:t>
            </a:r>
            <a:r>
              <a:rPr lang="en-GB" dirty="0" err="1"/>
              <a:t>swarf</a:t>
            </a:r>
            <a:r>
              <a:rPr lang="en-GB" dirty="0"/>
              <a:t>” = metal shavings produced by milling machines)</a:t>
            </a:r>
            <a:endParaRPr lang="de-DE" dirty="0"/>
          </a:p>
          <a:p>
            <a:r>
              <a:rPr lang="en-GB" b="1" dirty="0"/>
              <a:t>Grinding</a:t>
            </a:r>
            <a:r>
              <a:rPr lang="en-GB" dirty="0"/>
              <a:t> = using an abrasive wheel to grind away the surface, producing hot particles of molten metal due to heat from friction in the form of sparks </a:t>
            </a:r>
            <a:endParaRPr lang="de-DE" dirty="0"/>
          </a:p>
          <a:p>
            <a:r>
              <a:rPr lang="en-GB" b="1" dirty="0"/>
              <a:t>Combustible</a:t>
            </a:r>
            <a:r>
              <a:rPr lang="en-GB" dirty="0"/>
              <a:t> = can be burned</a:t>
            </a:r>
            <a:endParaRPr lang="de-DE" dirty="0"/>
          </a:p>
          <a:p>
            <a:pPr marL="0" indent="0">
              <a:buNone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380058890"/>
      </p:ext>
    </p:extLst>
  </p:cSld>
  <p:clrMapOvr>
    <a:masterClrMapping/>
  </p:clrMapOvr>
</p:sld>
</file>

<file path=ppt/theme/theme1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610</Words>
  <Application>Microsoft Office PowerPoint</Application>
  <PresentationFormat>Bildschirmpräsentation (4:3)</PresentationFormat>
  <Paragraphs>105</Paragraphs>
  <Slides>13</Slides>
  <Notes>0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13</vt:i4>
      </vt:variant>
    </vt:vector>
  </HeadingPairs>
  <TitlesOfParts>
    <vt:vector size="14" baseType="lpstr">
      <vt:lpstr>Larissa</vt:lpstr>
      <vt:lpstr>English for Engineering Unit 3 Components and Assemblies</vt:lpstr>
      <vt:lpstr>Describing Component Shapes and Features (p 22)</vt:lpstr>
      <vt:lpstr>Describing Component Shapes and Features (p 22)</vt:lpstr>
      <vt:lpstr>Describing Component Shapes and Features (p 22)</vt:lpstr>
      <vt:lpstr>Describing Component Shapes and Features (p 22)</vt:lpstr>
      <vt:lpstr>Describing Component Shapes and Features (p 22)</vt:lpstr>
      <vt:lpstr>Describing Component Shapes and Features (p 22)</vt:lpstr>
      <vt:lpstr>Explaining and Assessing Manufacturing Techniques (p 24)</vt:lpstr>
      <vt:lpstr>Explaining and Assessing Manufacturing Techniques (p 24)</vt:lpstr>
      <vt:lpstr>Explaining and Assessing Manufacturing Techniques (p 25)</vt:lpstr>
      <vt:lpstr>Explaining and Assessing Manufacturing Techniques (p 25)</vt:lpstr>
      <vt:lpstr>Explaining Joining and Fixing Techniques (p 26)</vt:lpstr>
      <vt:lpstr>Explaining Joining and Fixing Techniques (p 27)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English for Engineering Unit 3 Components and Assemblies</dc:title>
  <dc:creator>Slawney, James</dc:creator>
  <cp:lastModifiedBy>Slawney, James</cp:lastModifiedBy>
  <cp:revision>9</cp:revision>
  <dcterms:created xsi:type="dcterms:W3CDTF">2013-11-29T09:01:36Z</dcterms:created>
  <dcterms:modified xsi:type="dcterms:W3CDTF">2014-01-27T13:31:10Z</dcterms:modified>
</cp:coreProperties>
</file>