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9"/>
  </p:notesMasterIdLst>
  <p:handoutMasterIdLst>
    <p:handoutMasterId r:id="rId20"/>
  </p:handoutMasterIdLst>
  <p:sldIdLst>
    <p:sldId id="256" r:id="rId3"/>
    <p:sldId id="278" r:id="rId4"/>
    <p:sldId id="283" r:id="rId5"/>
    <p:sldId id="279" r:id="rId6"/>
    <p:sldId id="282" r:id="rId7"/>
    <p:sldId id="281" r:id="rId8"/>
    <p:sldId id="280" r:id="rId9"/>
    <p:sldId id="292" r:id="rId10"/>
    <p:sldId id="297" r:id="rId11"/>
    <p:sldId id="298" r:id="rId12"/>
    <p:sldId id="299" r:id="rId13"/>
    <p:sldId id="287" r:id="rId14"/>
    <p:sldId id="291" r:id="rId15"/>
    <p:sldId id="290" r:id="rId16"/>
    <p:sldId id="289" r:id="rId17"/>
    <p:sldId id="286" r:id="rId1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1" autoAdjust="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444" y="-378"/>
      </p:cViewPr>
      <p:guideLst>
        <p:guide orient="horz" pos="4070"/>
        <p:guide orient="horz" pos="852"/>
        <p:guide orient="horz" pos="1233"/>
        <p:guide orient="horz" pos="1297"/>
        <p:guide pos="3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88" d="100"/>
        <a:sy n="2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A157B-6A96-A34E-BD1D-0DA21EBED4E8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79266-9E0F-8D4E-8D7E-A15AB234650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792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838BC-5F14-BE42-8C42-ABCA2D41AB20}" type="datetimeFigureOut">
              <a:rPr lang="de-DE" smtClean="0"/>
              <a:pPr/>
              <a:t>19.03.2018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86D7C-67C7-6E4C-9A92-0CC8EFE015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2000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89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823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3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593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889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03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86D7C-67C7-6E4C-9A92-0CC8EFE0151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651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Grün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22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32000"/>
            <a:ext cx="4038600" cy="4429125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32000"/>
            <a:ext cx="4038600" cy="4429125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6059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1205775-AA5C-3C45-8C6F-BF32F99D581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696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554435"/>
            <a:ext cx="4468842" cy="571228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536700"/>
            <a:ext cx="3876347" cy="4928900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303735"/>
            <a:ext cx="4457730" cy="4161865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DF270E1-7852-8343-B7FE-BC231864BB02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669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Grün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65928"/>
            <a:ext cx="4468842" cy="593047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65928"/>
            <a:ext cx="3876347" cy="5095197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72895"/>
            <a:ext cx="4457730" cy="4388230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8" y="6586719"/>
            <a:ext cx="983694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895957E-8668-F84A-AC3B-5C4BF905C4D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Folie Weiß mit kleinem Logo und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6088" y="1375476"/>
            <a:ext cx="4468842" cy="566744"/>
          </a:xfrm>
        </p:spPr>
        <p:txBody>
          <a:bodyPr anchor="ctr" anchorCtr="0">
            <a:normAutofit/>
          </a:bodyPr>
          <a:lstStyle>
            <a:lvl1pPr algn="l">
              <a:defRPr sz="28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013181" y="1375476"/>
            <a:ext cx="3876347" cy="5076013"/>
          </a:xfrm>
        </p:spPr>
        <p:txBody>
          <a:bodyPr>
            <a:normAutofit/>
          </a:bodyPr>
          <a:lstStyle>
            <a:lvl1pPr marL="0" indent="0" algn="r">
              <a:buNone/>
              <a:defRPr sz="1500" b="0" i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82443"/>
            <a:ext cx="4457730" cy="4369046"/>
          </a:xfrm>
        </p:spPr>
        <p:txBody>
          <a:bodyPr>
            <a:normAutofit/>
          </a:bodyPr>
          <a:lstStyle>
            <a:lvl1pPr marL="0" indent="0" algn="l">
              <a:buFont typeface="Wingdings" charset="2"/>
              <a:buNone/>
              <a:defRPr sz="2400" b="0" i="0">
                <a:latin typeface="UnitPro-Light"/>
                <a:cs typeface="UnitPro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26A96FD8-4E09-594A-A8FA-57C2A6C6F8F8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3A6AFA04-62A3-1449-934B-345505F2A4A4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823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, 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65959534-E2C5-924E-AE82-3CD4033818C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66212"/>
            <a:ext cx="8200518" cy="609344"/>
          </a:xfrm>
        </p:spPr>
        <p:txBody>
          <a:bodyPr anchor="ctr" anchorCtr="0">
            <a:normAutofit/>
          </a:bodyPr>
          <a:lstStyle>
            <a:lvl1pPr algn="l">
              <a:defRPr sz="2800" b="0" i="0" u="none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737556"/>
            <a:ext cx="8200518" cy="3839615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032708"/>
            <a:ext cx="8200518" cy="60607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de-DE" dirty="0" smtClean="0"/>
              <a:t>Hier kann eine These/Kernaussage hinzugefügt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5369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600" b="1" smtClean="0">
              <a:solidFill>
                <a:srgbClr val="FFFFFF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-1136650" y="1627188"/>
            <a:ext cx="12422188" cy="3938587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FFFEFF"/>
            </a:solidFill>
            <a:miter lim="800000"/>
            <a:headEnd/>
            <a:tailEnd/>
          </a:ln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 rot="19740000">
            <a:off x="-1771650" y="-160338"/>
            <a:ext cx="9553575" cy="1646238"/>
          </a:xfrm>
          <a:prstGeom prst="rect">
            <a:avLst/>
          </a:prstGeom>
          <a:solidFill>
            <a:srgbClr val="4576BB"/>
          </a:solidFill>
          <a:ln w="9525" algn="in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576" tIns="36576" rIns="36576" bIns="36576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1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" name="Gruppieren 6"/>
          <p:cNvGrpSpPr>
            <a:grpSpLocks/>
          </p:cNvGrpSpPr>
          <p:nvPr userDrawn="1"/>
        </p:nvGrpSpPr>
        <p:grpSpPr bwMode="auto">
          <a:xfrm>
            <a:off x="22225" y="868363"/>
            <a:ext cx="3883025" cy="946150"/>
            <a:chOff x="613514" y="1991831"/>
            <a:chExt cx="3882561" cy="946675"/>
          </a:xfrm>
        </p:grpSpPr>
        <p:sp>
          <p:nvSpPr>
            <p:cNvPr id="7" name="Text Box 8"/>
            <p:cNvSpPr txBox="1">
              <a:spLocks noChangeArrowheads="1"/>
            </p:cNvSpPr>
            <p:nvPr userDrawn="1"/>
          </p:nvSpPr>
          <p:spPr bwMode="auto">
            <a:xfrm rot="-1860000">
              <a:off x="613514" y="1991831"/>
              <a:ext cx="3416786" cy="556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Außer</a:t>
              </a:r>
              <a:r>
                <a:rPr lang="de-DE" altLang="de-DE" sz="2200" smtClean="0">
                  <a:solidFill>
                    <a:srgbClr val="000068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 userDrawn="1"/>
          </p:nvSpPr>
          <p:spPr bwMode="auto">
            <a:xfrm rot="-1860000">
              <a:off x="1373093" y="2148383"/>
              <a:ext cx="2587367" cy="53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010066"/>
                  </a:solidFill>
                  <a:latin typeface="Arial Black" pitchFamily="34" charset="0"/>
                  <a:cs typeface="Arial" pitchFamily="34" charset="0"/>
                </a:rPr>
                <a:t>&amp;</a:t>
              </a:r>
              <a:r>
                <a:rPr lang="de-DE" altLang="de-DE" sz="2200" smtClean="0">
                  <a:solidFill>
                    <a:srgbClr val="FEFFFD"/>
                  </a:solidFill>
                  <a:latin typeface="Arial Black" pitchFamily="34" charset="0"/>
                  <a:cs typeface="Arial" pitchFamily="34" charset="0"/>
                </a:rPr>
                <a:t>gerichtliche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 userDrawn="1"/>
          </p:nvSpPr>
          <p:spPr bwMode="auto">
            <a:xfrm rot="-1860000">
              <a:off x="1872881" y="2442600"/>
              <a:ext cx="2623194" cy="495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E437B"/>
                  </a:solidFill>
                  <a:latin typeface="Times New Roman" pitchFamily="18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2200" smtClean="0">
                  <a:solidFill>
                    <a:srgbClr val="D8E0E8"/>
                  </a:solidFill>
                  <a:latin typeface="Arial Black" pitchFamily="34" charset="0"/>
                  <a:cs typeface="Arial" pitchFamily="34" charset="0"/>
                </a:rPr>
                <a:t>Konfliktlösung</a:t>
              </a:r>
              <a:endParaRPr lang="de-DE" altLang="de-DE" sz="2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6276975"/>
            <a:ext cx="17891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6211" y="2417099"/>
            <a:ext cx="8346109" cy="2566453"/>
          </a:xfrm>
        </p:spPr>
        <p:txBody>
          <a:bodyPr anchor="ctr"/>
          <a:lstStyle>
            <a:lvl1pPr algn="ctr">
              <a:defRPr sz="4000" baseline="0">
                <a:solidFill>
                  <a:srgbClr val="00005E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2494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" y="6448425"/>
            <a:ext cx="9140825" cy="409575"/>
          </a:xfrm>
          <a:prstGeom prst="rect">
            <a:avLst/>
          </a:prstGeom>
          <a:solidFill>
            <a:srgbClr val="4576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 flipH="1">
            <a:off x="0" y="0"/>
            <a:ext cx="9142413" cy="998538"/>
          </a:xfrm>
          <a:prstGeom prst="rect">
            <a:avLst/>
          </a:prstGeom>
          <a:solidFill>
            <a:srgbClr val="00005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altLang="de-DE" sz="14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 bwMode="gray">
          <a:xfrm>
            <a:off x="1588" y="0"/>
            <a:ext cx="9140825" cy="6572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914400" eaLnBrk="0" hangingPunct="0">
              <a:defRPr/>
            </a:pPr>
            <a:endParaRPr lang="de-DE" sz="1600" b="1" smtClean="0">
              <a:solidFill>
                <a:srgbClr val="FFFFFF"/>
              </a:solidFill>
              <a:ea typeface="Gulim" pitchFamily="34" charset="-127"/>
            </a:endParaRPr>
          </a:p>
        </p:txBody>
      </p:sp>
      <p:sp>
        <p:nvSpPr>
          <p:cNvPr id="7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38100" algn="ctr">
            <a:solidFill>
              <a:srgbClr val="00005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E437B"/>
              </a:solidFill>
              <a:latin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4675188"/>
            <a:ext cx="47212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 rot="19740000">
            <a:off x="7169150" y="5880100"/>
            <a:ext cx="1752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Außer</a:t>
            </a:r>
            <a:r>
              <a:rPr lang="de-DE" altLang="de-DE" sz="1200" smtClean="0">
                <a:solidFill>
                  <a:srgbClr val="000068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 rot="19740000">
            <a:off x="7591425" y="5930900"/>
            <a:ext cx="1314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010066"/>
                </a:solidFill>
                <a:latin typeface="Arial Black" pitchFamily="34" charset="0"/>
                <a:cs typeface="Arial" pitchFamily="34" charset="0"/>
              </a:rPr>
              <a:t>&amp;</a:t>
            </a:r>
            <a:r>
              <a:rPr lang="de-DE" altLang="de-DE" sz="1200" smtClean="0">
                <a:solidFill>
                  <a:srgbClr val="FEFFFD"/>
                </a:solidFill>
                <a:latin typeface="Arial Black" pitchFamily="34" charset="0"/>
                <a:cs typeface="Arial" pitchFamily="34" charset="0"/>
              </a:rPr>
              <a:t>gerichtliche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 rot="19740000">
            <a:off x="7845425" y="6084888"/>
            <a:ext cx="1327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smtClean="0">
                <a:solidFill>
                  <a:srgbClr val="D8E0E8"/>
                </a:solidFill>
                <a:latin typeface="Arial Black" pitchFamily="34" charset="0"/>
                <a:cs typeface="Arial" pitchFamily="34" charset="0"/>
              </a:rPr>
              <a:t>Konfliktlösung</a:t>
            </a:r>
            <a:endParaRPr lang="de-DE" altLang="de-DE" sz="12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 userDrawn="1"/>
        </p:nvSpPr>
        <p:spPr bwMode="auto">
          <a:xfrm>
            <a:off x="8548688" y="6597650"/>
            <a:ext cx="45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 rIns="0" bIns="0"/>
          <a:lstStyle>
            <a:lvl1pPr>
              <a:defRPr sz="2400">
                <a:solidFill>
                  <a:srgbClr val="0E437B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0E437B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0E437B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E437B"/>
                </a:solidFill>
                <a:latin typeface="Times New Roman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DF6E2A8B-F233-45B0-AD01-BEB432347394}" type="slidenum">
              <a:rPr lang="de-DE" altLang="de-DE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 sz="80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\\CWS1.recht.uni-frankfurt.de\Benutzer\krey\Desktop\Grafik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6621463"/>
            <a:ext cx="904875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15779962"/>
      </p:ext>
    </p:extLst>
  </p:cSld>
  <p:clrMapOvr>
    <a:masterClrMapping/>
  </p:clrMapOvr>
  <p:transition>
    <p:fade thruBlk="1"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Weiß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649" y="3127567"/>
            <a:ext cx="8055831" cy="927245"/>
          </a:xfrm>
          <a:ln>
            <a:noFill/>
          </a:ln>
        </p:spPr>
        <p:txBody>
          <a:bodyPr>
            <a:normAutofit/>
          </a:bodyPr>
          <a:lstStyle>
            <a:lvl1pPr algn="r">
              <a:defRPr sz="3600" b="0" i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Titel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1648" y="4098047"/>
            <a:ext cx="8055832" cy="3989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 baseline="0">
                <a:solidFill>
                  <a:schemeClr val="tx1"/>
                </a:solidFill>
                <a:latin typeface="UnitPro-Medi"/>
                <a:cs typeface="UnitPro-Med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67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ü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PT_Chart_gru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0798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PT_Chart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981" y="4097504"/>
            <a:ext cx="3945328" cy="430905"/>
          </a:xfrm>
        </p:spPr>
        <p:txBody>
          <a:bodyPr anchor="t">
            <a:normAutofit/>
          </a:bodyPr>
          <a:lstStyle>
            <a:lvl1pPr algn="r">
              <a:defRPr sz="1600" b="0" i="0" cap="none" baseline="0">
                <a:latin typeface="UnitPro-Medi"/>
                <a:cs typeface="UnitPro-Medi"/>
              </a:defRPr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23485" y="3339876"/>
            <a:ext cx="3935824" cy="573796"/>
          </a:xfrm>
        </p:spPr>
        <p:txBody>
          <a:bodyPr anchor="b">
            <a:noAutofit/>
          </a:bodyPr>
          <a:lstStyle>
            <a:lvl1pPr marL="0" indent="0" algn="r">
              <a:buNone/>
              <a:defRPr sz="36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Titel hinzufügen</a:t>
            </a:r>
          </a:p>
        </p:txBody>
      </p:sp>
      <p:sp>
        <p:nvSpPr>
          <p:cNvPr id="9" name="Bildplatzhalter 2"/>
          <p:cNvSpPr>
            <a:spLocks noGrp="1"/>
          </p:cNvSpPr>
          <p:nvPr>
            <p:ph type="pic" idx="10"/>
          </p:nvPr>
        </p:nvSpPr>
        <p:spPr>
          <a:xfrm>
            <a:off x="4536860" y="2149757"/>
            <a:ext cx="4119778" cy="3308528"/>
          </a:xfrm>
        </p:spPr>
        <p:txBody>
          <a:bodyPr/>
          <a:lstStyle>
            <a:lvl1pPr marL="0" indent="0" algn="r">
              <a:buNone/>
              <a:defRPr sz="1500" b="0" i="0" baseline="0">
                <a:latin typeface="UnitPro-Medi"/>
                <a:cs typeface="UnitPro-Medi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0627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49655"/>
            <a:ext cx="8200518" cy="63633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286001"/>
            <a:ext cx="8200518" cy="4175124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9475C44-E513-194A-88DC-1E3E6C441801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0704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74333"/>
            <a:ext cx="8200518" cy="4386792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77171"/>
            <a:ext cx="1106541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8C252453-7B2E-5D4C-A174-D33E1DF51036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99861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Weiß mit kleinem Logo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3_Textchart_klein_balken_weiss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52550"/>
            <a:ext cx="8200518" cy="601228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2087668"/>
            <a:ext cx="8200518" cy="4373457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lnSpc>
                <a:spcPct val="100000"/>
              </a:lnSpc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lnSpc>
                <a:spcPct val="100000"/>
              </a:lnSpc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lnSpc>
                <a:spcPct val="100000"/>
              </a:lnSpc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r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A529E64-BCA5-8E4E-A63C-47E578259545}" type="datetime1">
              <a:rPr lang="de-DE" smtClean="0"/>
              <a:t>19.03.2018</a:t>
            </a:fld>
            <a:endParaRPr lang="de-DE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48689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2_Textchart_gross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306703"/>
            <a:ext cx="4038600" cy="4154422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306703"/>
            <a:ext cx="4038600" cy="4154422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552231"/>
            <a:ext cx="8200518" cy="587943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6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708138F2-423A-1F41-8269-A6BCAA9DD889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28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Grün mit kleinem Logo und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11_Textchart_klein_balken_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2049751"/>
            <a:ext cx="4038600" cy="4413138"/>
          </a:xfrm>
        </p:spPr>
        <p:txBody>
          <a:bodyPr/>
          <a:lstStyle>
            <a:lvl1pPr marL="342900" indent="-342900" algn="l">
              <a:buClrTx/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ClrTx/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ClrTx/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ClrTx/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19118" y="2049751"/>
            <a:ext cx="4038600" cy="4413138"/>
          </a:xfrm>
        </p:spPr>
        <p:txBody>
          <a:bodyPr/>
          <a:lstStyle>
            <a:lvl1pPr marL="342900" indent="-342900" algn="l">
              <a:buFont typeface="Wingdings" charset="2"/>
              <a:buChar char="§"/>
              <a:defRPr sz="2400" b="0" i="0">
                <a:latin typeface="UnitPro-Light"/>
                <a:cs typeface="UnitPro-Light"/>
              </a:defRPr>
            </a:lvl1pPr>
            <a:lvl2pPr marL="742950" indent="-285750" algn="l">
              <a:buFont typeface="Wingdings" charset="2"/>
              <a:buChar char="§"/>
              <a:defRPr sz="2200" b="0" i="0">
                <a:latin typeface="UnitPro-Light"/>
                <a:cs typeface="UnitPro-Light"/>
              </a:defRPr>
            </a:lvl2pPr>
            <a:lvl3pPr marL="1143000" indent="-228600" algn="l">
              <a:buFont typeface="Wingdings" charset="2"/>
              <a:buChar char="§"/>
              <a:defRPr sz="2000" b="0" i="0">
                <a:latin typeface="UnitPro-Light"/>
                <a:cs typeface="UnitPro-Light"/>
              </a:defRPr>
            </a:lvl3pPr>
            <a:lvl4pPr marL="16002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4pPr>
            <a:lvl5pPr marL="2057400" indent="-228600" algn="l">
              <a:buFont typeface="Wingdings" charset="2"/>
              <a:buChar char="§"/>
              <a:defRPr sz="1800" b="0" i="0">
                <a:latin typeface="UnitPro-Light"/>
                <a:cs typeface="UnitPro-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durch Klicken hinzufügen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371329"/>
            <a:ext cx="8200518" cy="587646"/>
          </a:xfrm>
        </p:spPr>
        <p:txBody>
          <a:bodyPr anchor="b" anchorCtr="0">
            <a:normAutofit/>
          </a:bodyPr>
          <a:lstStyle>
            <a:lvl1pPr algn="l">
              <a:defRPr sz="2800" b="0" i="0" baseline="0">
                <a:latin typeface="UnitPro-Light"/>
                <a:cs typeface="UnitPro-Light"/>
              </a:defRPr>
            </a:lvl1pPr>
          </a:lstStyle>
          <a:p>
            <a:r>
              <a:rPr lang="de-DE" dirty="0" smtClean="0"/>
              <a:t>Headline hinzufügen</a:t>
            </a:r>
            <a:endParaRPr lang="de-DE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0139" y="6586719"/>
            <a:ext cx="3327738" cy="266567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mtClean="0"/>
              <a:t>Thema: xx/Verfasser: yy</a:t>
            </a:r>
            <a:endParaRPr lang="de-DE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4894419" y="6579928"/>
            <a:ext cx="513179" cy="2665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5150556" y="6577171"/>
            <a:ext cx="3572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0" dirty="0" smtClean="0">
                <a:solidFill>
                  <a:schemeClr val="tx1"/>
                </a:solidFill>
                <a:latin typeface="+mn-lt"/>
                <a:cs typeface="UnitPro-Light"/>
              </a:rPr>
              <a:t>Fachbereich 3: 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Wirtschaft und Recht | Business </a:t>
            </a:r>
            <a:r>
              <a:rPr lang="de-DE" sz="1100" b="0" i="0" dirty="0" err="1" smtClean="0">
                <a:solidFill>
                  <a:schemeClr val="tx1"/>
                </a:solidFill>
                <a:latin typeface="+mn-lt"/>
                <a:cs typeface="UnitPro-Light"/>
              </a:rPr>
              <a:t>and</a:t>
            </a:r>
            <a:r>
              <a:rPr lang="de-DE" sz="1100" b="0" i="0" dirty="0" smtClean="0">
                <a:solidFill>
                  <a:schemeClr val="tx1"/>
                </a:solidFill>
                <a:latin typeface="+mn-lt"/>
                <a:cs typeface="UnitPro-Light"/>
              </a:rPr>
              <a:t> Law</a:t>
            </a:r>
            <a:endParaRPr lang="de-DE" sz="1100" b="0" i="0" dirty="0">
              <a:solidFill>
                <a:schemeClr val="tx1"/>
              </a:solidFill>
              <a:latin typeface="+mn-lt"/>
              <a:cs typeface="UnitPro-Light"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2"/>
          </p:nvPr>
        </p:nvSpPr>
        <p:spPr>
          <a:xfrm>
            <a:off x="3787877" y="6586719"/>
            <a:ext cx="1106541" cy="2570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91DF2A3C-83F7-7E4F-B0FB-89DB33CCAB7D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14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49263" y="17764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36842"/>
            <a:ext cx="8229600" cy="288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460139" y="6429977"/>
            <a:ext cx="3327738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r>
              <a:rPr lang="de-DE" b="1" smtClean="0"/>
              <a:t>Thema: xx/Verfasser: yy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257279" y="6423186"/>
            <a:ext cx="513179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 b="0" i="0">
                <a:solidFill>
                  <a:schemeClr val="tx1"/>
                </a:solidFill>
                <a:latin typeface="UnitPro-Light"/>
                <a:cs typeface="UnitPro-Light"/>
              </a:defRPr>
            </a:lvl1pPr>
          </a:lstStyle>
          <a:p>
            <a:fld id="{AA35AFB5-30FC-1140-8782-9DA13C24B96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004706" y="6420429"/>
            <a:ext cx="1252573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100">
                <a:solidFill>
                  <a:srgbClr val="000000"/>
                </a:solidFill>
                <a:latin typeface="UnitPro-Light"/>
                <a:cs typeface="UnitPro-Light"/>
              </a:defRPr>
            </a:lvl1pPr>
          </a:lstStyle>
          <a:p>
            <a:fld id="{03611B7D-D943-C74B-9C11-02AAE84BF1B4}" type="datetime1">
              <a:rPr lang="de-DE" smtClean="0"/>
              <a:t>19.03.2018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263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9" r:id="rId4"/>
    <p:sldLayoutId id="2147483650" r:id="rId5"/>
    <p:sldLayoutId id="2147483661" r:id="rId6"/>
    <p:sldLayoutId id="2147483662" r:id="rId7"/>
    <p:sldLayoutId id="2147483652" r:id="rId8"/>
    <p:sldLayoutId id="2147483664" r:id="rId9"/>
    <p:sldLayoutId id="2147483663" r:id="rId10"/>
    <p:sldLayoutId id="2147483657" r:id="rId11"/>
    <p:sldLayoutId id="2147483665" r:id="rId12"/>
    <p:sldLayoutId id="2147483666" r:id="rId13"/>
    <p:sldLayoutId id="2147483668" r:id="rId14"/>
    <p:sldLayoutId id="2147483669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UnitPro-Light"/>
          <a:ea typeface="+mj-ea"/>
          <a:cs typeface="UnitPro-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UnitPro-Light"/>
          <a:ea typeface="+mn-ea"/>
          <a:cs typeface="UnitPro-Light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UnitPro-Light"/>
          <a:ea typeface="+mn-ea"/>
          <a:cs typeface="UnitPro-Light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UnitPro-Light"/>
          <a:ea typeface="+mn-ea"/>
          <a:cs typeface="UnitPro-Light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UnitPro-Light"/>
          <a:ea typeface="+mn-ea"/>
          <a:cs typeface="UnitPro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Slide title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Body text</a:t>
            </a:r>
          </a:p>
          <a:p>
            <a:pPr lvl="1"/>
            <a:r>
              <a:rPr lang="de-DE" altLang="de-DE" smtClean="0"/>
              <a:t>First level</a:t>
            </a:r>
          </a:p>
          <a:p>
            <a:pPr lvl="2"/>
            <a:r>
              <a:rPr lang="de-DE" altLang="de-DE" smtClean="0"/>
              <a:t>Second level</a:t>
            </a:r>
          </a:p>
          <a:p>
            <a:pPr lvl="3"/>
            <a:r>
              <a:rPr lang="de-DE" altLang="de-DE" smtClean="0"/>
              <a:t>Third level</a:t>
            </a:r>
          </a:p>
          <a:p>
            <a:pPr lvl="4"/>
            <a:r>
              <a:rPr lang="de-DE" altLang="de-DE" smtClean="0"/>
              <a:t>Forth level</a:t>
            </a:r>
          </a:p>
          <a:p>
            <a:pPr lvl="4"/>
            <a:r>
              <a:rPr lang="de-DE" altLang="de-DE" smtClean="0"/>
              <a:t>Fifth level</a:t>
            </a:r>
          </a:p>
          <a:p>
            <a:pPr lvl="4"/>
            <a:r>
              <a:rPr lang="de-DE" altLang="de-DE" smtClean="0"/>
              <a:t>Sixth level</a:t>
            </a:r>
          </a:p>
          <a:p>
            <a:pPr lvl="4"/>
            <a:r>
              <a:rPr lang="de-DE" altLang="de-DE" smtClean="0"/>
              <a:t>Seventh level</a:t>
            </a:r>
          </a:p>
          <a:p>
            <a:pPr lvl="4"/>
            <a:r>
              <a:rPr lang="de-DE" altLang="de-DE" smtClean="0"/>
              <a:t>Eigth level</a:t>
            </a:r>
          </a:p>
          <a:p>
            <a:pPr lvl="4"/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11111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 (Headings)"/>
          <a:ea typeface=" (Headings)"/>
          <a:cs typeface="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15240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6pPr>
      <a:lvl7pPr marL="1793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7pPr>
      <a:lvl8pPr marL="206375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8pPr>
      <a:lvl9pPr marL="2330450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Rechtsdurchsetzung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Prof. Dr. Isabella Anders-Rudes, LL.M.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92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/>
              <a:t>Zwangsvollstreckung bei Erwirkung von Handlungen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Herausgabeansprüche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Wegnahme und Übergabe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Erwirkung von vertretbaren Handlungen (§ 887)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Durchführung der Ersatzvornahme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Erwirkung von unvertretbaren Handlungen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sz="3200" dirty="0"/>
              <a:t>   (§ 888 ZPO)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Zwangsgeld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Zwangshaft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17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/>
              <a:t>Zwangsvollstreckung wegen anderer Ansprüche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Unterlassung oder Duldung (§ 890 ZPO)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400" dirty="0"/>
              <a:t>Ordnungsgeld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400" dirty="0"/>
              <a:t>Ordnungshaft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Abgabe einer Willenserklärung (§ 894 ZPO)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400" dirty="0"/>
              <a:t>Willenserklärung gilt als mit Rechtskraft des Urteils</a:t>
            </a:r>
          </a:p>
          <a:p>
            <a:pPr lvl="1" indent="0">
              <a:lnSpc>
                <a:spcPts val="3600"/>
              </a:lnSpc>
              <a:buFontTx/>
              <a:buNone/>
            </a:pPr>
            <a:r>
              <a:rPr lang="de-DE" altLang="de-DE" sz="2400" dirty="0"/>
              <a:t>    abgegeben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40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/>
              <a:t>Rechtsbehelfe gegen die Zwangsvollstreckung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Erinnerung (§ 766 I ZPO)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Sofortige Beschwerde (§ 793 ZPO)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Vollstreckungsgegenklage (§ 767 ZPO)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Drittwiderspruchsklage (§ 771 ZPO)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5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Erinnerung (§ 766 I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Einzulegen bei Vollstreckungsgericht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Antrag gegen Art und Weise </a:t>
            </a:r>
            <a:r>
              <a:rPr lang="de-DE" altLang="de-DE" dirty="0" smtClean="0"/>
              <a:t>der Vollstreckung</a:t>
            </a:r>
            <a:endParaRPr lang="de-DE" altLang="de-DE" dirty="0"/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400" dirty="0"/>
              <a:t>Kein Titel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400" dirty="0"/>
              <a:t>Pfändung unpfändbarer Sachen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Gegen diese Entscheidung ist die sofortige 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 Beschwerde statthaft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5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Sofortige Beschwerde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None/>
            </a:pPr>
            <a:r>
              <a:rPr lang="de-DE" altLang="de-DE" dirty="0"/>
              <a:t>Gegen Entscheidungen, die im </a:t>
            </a:r>
            <a:r>
              <a:rPr lang="de-DE" altLang="de-DE" dirty="0" smtClean="0"/>
              <a:t>Zwangsvollstreckungs-verfahren </a:t>
            </a:r>
            <a:r>
              <a:rPr lang="de-DE" altLang="de-DE" dirty="0"/>
              <a:t>ohne mündliche </a:t>
            </a:r>
            <a:r>
              <a:rPr lang="de-DE" altLang="de-DE" dirty="0" smtClean="0"/>
              <a:t>Verhandlung </a:t>
            </a:r>
            <a:r>
              <a:rPr lang="de-DE" altLang="de-DE" dirty="0"/>
              <a:t>ergehen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 smtClean="0"/>
              <a:t>Z.B</a:t>
            </a:r>
            <a:r>
              <a:rPr lang="de-DE" altLang="de-DE" dirty="0"/>
              <a:t>. über Entscheidung über Erinnerung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Vollstreckungsgegenklage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Einzulegen vor Prozessgericht des ersten </a:t>
            </a:r>
            <a:r>
              <a:rPr lang="de-DE" altLang="de-DE" dirty="0" smtClean="0"/>
              <a:t>Rechtszugs</a:t>
            </a:r>
            <a:endParaRPr lang="de-DE" altLang="de-DE" dirty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Wegen Tatsachen, die nach Ende der letzten 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 mündlichen Verhandlung eingetreten sind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Ziel ist nicht Beseitigung des Titels, sondern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Beseitigung der Zwangsvollstreckung für die 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Zukunft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7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Drittwiderspruchsklage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Wenn sich die Vollstreckung nicht gegen 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 Schuldnervermögen, sondern fremdes </a:t>
            </a:r>
            <a:r>
              <a:rPr lang="de-DE" altLang="de-DE" dirty="0" smtClean="0"/>
              <a:t>Eigentum  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</a:t>
            </a:r>
            <a:r>
              <a:rPr lang="de-DE" altLang="de-DE" dirty="0" smtClean="0"/>
              <a:t>   richtet</a:t>
            </a:r>
            <a:endParaRPr lang="de-DE" altLang="de-DE" dirty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Anspruchsberechtigt: Dritter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581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Zwangsvollstreckung (in a </a:t>
            </a:r>
            <a:r>
              <a:rPr lang="de-DE" sz="3200" dirty="0" err="1" smtClean="0"/>
              <a:t>Nutshell</a:t>
            </a:r>
            <a:r>
              <a:rPr lang="de-DE" sz="3200" dirty="0" smtClean="0"/>
              <a:t>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Staatliche Organe verwirklichen den Anspruch 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/>
              <a:t>   des Gläubigers durch Zwangsmittel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Verbot der Selbsthilfe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45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Arten der Zwangsvollstreckung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Ansprüche gerichtet auf Geld (§§ 803 ff. ZPO)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Ansprüche gerichtet auf andere Leistungen </a:t>
            </a:r>
            <a:r>
              <a:rPr lang="de-DE" altLang="de-DE" dirty="0" smtClean="0"/>
              <a:t>( </a:t>
            </a:r>
            <a:r>
              <a:rPr lang="de-DE" altLang="de-DE" dirty="0"/>
              <a:t>§§ 883 ff. ZPO)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400" dirty="0"/>
              <a:t>Ansprüche auf Erwirkung von Handlungen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400" dirty="0"/>
              <a:t>Ansprüche auf Duldung und Unterlassung</a:t>
            </a:r>
          </a:p>
          <a:p>
            <a:pPr indent="0">
              <a:lnSpc>
                <a:spcPts val="3600"/>
              </a:lnSpc>
              <a:buFontTx/>
              <a:buNone/>
            </a:pPr>
            <a:endParaRPr lang="de-DE" altLang="de-DE" sz="3200" dirty="0"/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endParaRPr lang="de-DE" altLang="de-DE" sz="3200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6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Voraussetzungen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Titel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Klausel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dirty="0" smtClean="0"/>
              <a:t>Zustellung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783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Titel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Öffentliche Urkunde, aus der sich ergibt, dass ein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sz="3200" dirty="0"/>
              <a:t>    bestimmter </a:t>
            </a:r>
            <a:r>
              <a:rPr lang="de-DE" altLang="de-DE" sz="3200" dirty="0" err="1"/>
              <a:t>materiellrechtlicher</a:t>
            </a:r>
            <a:r>
              <a:rPr lang="de-DE" altLang="de-DE" sz="3200" dirty="0"/>
              <a:t> Anspruch besteht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Endurteil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Andere gerichtliche Entscheidungen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 err="1"/>
              <a:t>Prozeßvergleich</a:t>
            </a:r>
            <a:r>
              <a:rPr lang="de-DE" altLang="de-DE" sz="2800" dirty="0"/>
              <a:t> 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Vollstreckungsbescheid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Insolvenztabelle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Andere vollstreckbare Urkunden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14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Vollstreckungsklausel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Vollstreckbare Ausfertigung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Amtliches Zeugnis der Vollstreckbarkeit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Versehen mit </a:t>
            </a:r>
            <a:r>
              <a:rPr lang="de-DE" altLang="de-DE" dirty="0" err="1"/>
              <a:t>Klauseltext</a:t>
            </a:r>
            <a:r>
              <a:rPr lang="de-DE" altLang="de-DE" dirty="0"/>
              <a:t> des § 725 ZPO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endParaRPr lang="de-DE" alt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004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Zustellung (§ 750 ZPO)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None/>
            </a:pPr>
            <a:r>
              <a:rPr lang="de-DE" altLang="de-DE" dirty="0"/>
              <a:t>Zustellung des Titels vor oder mit Beginn der</a:t>
            </a:r>
          </a:p>
          <a:p>
            <a:pPr indent="0">
              <a:lnSpc>
                <a:spcPts val="3600"/>
              </a:lnSpc>
              <a:buFontTx/>
              <a:buNone/>
            </a:pPr>
            <a:r>
              <a:rPr lang="de-DE" altLang="de-DE" dirty="0" smtClean="0"/>
              <a:t>Zwangsvollstreckung</a:t>
            </a:r>
            <a:endParaRPr lang="de-DE" altLang="de-DE" dirty="0"/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3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Vollstreckungsorgane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Gerichtsvollzieher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Rechtspfleger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Prozessgericht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Vollstreckungsgericht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dirty="0"/>
              <a:t>Grundbuchamt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6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200" dirty="0" smtClean="0"/>
              <a:t>Zwangsvollstreckungsmaßnahmen bei Zahlungsansprüchen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In bewegliches Vermögen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Pfändung und Verwertung von Sachen/Rechten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Verstrickung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Forderungspfändung</a:t>
            </a:r>
          </a:p>
          <a:p>
            <a:pPr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3200" dirty="0"/>
              <a:t>In unbewegliches Vermögen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Zwangshypothek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Zwangsversteigerung</a:t>
            </a:r>
          </a:p>
          <a:p>
            <a:pPr lvl="1" indent="0">
              <a:lnSpc>
                <a:spcPts val="3600"/>
              </a:lnSpc>
              <a:buFont typeface="Wingdings" pitchFamily="2" charset="2"/>
              <a:buChar char="Ø"/>
            </a:pPr>
            <a:r>
              <a:rPr lang="de-DE" altLang="de-DE" sz="2800" dirty="0"/>
              <a:t>Zwangsverwaltung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Thema: Rechtsdurchsetzung /Anders-Rudes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35AFB5-30FC-1140-8782-9DA13C24B96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44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oetheDesign1">
  <a:themeElements>
    <a:clrScheme name="Goethe Universität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solidFill>
            <a:srgbClr val="00648C"/>
          </a:solidFill>
          <a:miter lim="800000"/>
          <a:headEnd/>
          <a:tailEnd/>
        </a:ln>
        <a:effectLst/>
      </a:spPr>
      <a:bodyPr anchor="ctr" anchorCtr="1"/>
      <a:lstStyle>
        <a:defPPr eaLnBrk="0" hangingPunct="0">
          <a:defRPr sz="1600" b="1" smtClean="0">
            <a:solidFill>
              <a:schemeClr val="bg1"/>
            </a:solidFill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Bildschirmpräsentation (4:3)</PresentationFormat>
  <Paragraphs>127</Paragraphs>
  <Slides>16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Office-Design</vt:lpstr>
      <vt:lpstr>GoetheDesign1</vt:lpstr>
      <vt:lpstr>Rechtsdurchsetzung</vt:lpstr>
      <vt:lpstr>Zwangsvollstreckung (in a Nutshell)</vt:lpstr>
      <vt:lpstr>Arten der Zwangsvollstreckung</vt:lpstr>
      <vt:lpstr>Voraussetzungen</vt:lpstr>
      <vt:lpstr>Titel</vt:lpstr>
      <vt:lpstr>Vollstreckungsklausel</vt:lpstr>
      <vt:lpstr>Zustellung (§ 750 ZPO)</vt:lpstr>
      <vt:lpstr>Vollstreckungsorgane</vt:lpstr>
      <vt:lpstr>Zwangsvollstreckungsmaßnahmen bei Zahlungsansprüchen</vt:lpstr>
      <vt:lpstr>Zwangsvollstreckung bei Erwirkung von Handlungen</vt:lpstr>
      <vt:lpstr>Zwangsvollstreckung wegen anderer Ansprüche</vt:lpstr>
      <vt:lpstr>Rechtsbehelfe gegen die Zwangsvollstreckung</vt:lpstr>
      <vt:lpstr>Erinnerung (§ 766 I ZPO)</vt:lpstr>
      <vt:lpstr>Sofortige Beschwerde</vt:lpstr>
      <vt:lpstr>Vollstreckungsgegenklage</vt:lpstr>
      <vt:lpstr>Drittwiderspruchsklage</vt:lpstr>
    </vt:vector>
  </TitlesOfParts>
  <Company>Typodrom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Preussler</dc:creator>
  <cp:lastModifiedBy>Prof. Dr. Isabella Anders-Ruders</cp:lastModifiedBy>
  <cp:revision>141</cp:revision>
  <cp:lastPrinted>2018-02-28T17:32:31Z</cp:lastPrinted>
  <dcterms:created xsi:type="dcterms:W3CDTF">2014-10-22T14:54:12Z</dcterms:created>
  <dcterms:modified xsi:type="dcterms:W3CDTF">2018-03-19T15:21:14Z</dcterms:modified>
</cp:coreProperties>
</file>