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8" r:id="rId4"/>
    <p:sldId id="283" r:id="rId5"/>
    <p:sldId id="279" r:id="rId6"/>
    <p:sldId id="286" r:id="rId7"/>
    <p:sldId id="285" r:id="rId8"/>
    <p:sldId id="284" r:id="rId9"/>
    <p:sldId id="287" r:id="rId10"/>
    <p:sldId id="292" r:id="rId11"/>
    <p:sldId id="280" r:id="rId12"/>
    <p:sldId id="291" r:id="rId13"/>
    <p:sldId id="295" r:id="rId14"/>
    <p:sldId id="288" r:id="rId15"/>
    <p:sldId id="294" r:id="rId16"/>
    <p:sldId id="296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378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4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12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smtClean="0"/>
              <a:t>Thema: xx/Verfasser: 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Beweisverfahren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Behauptung über TATSACHEN,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die erheblich sind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Vom Gegner wirksam bestritten wurden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sz="2800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Ausnahmen: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Offenkundig (§ 291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Gerichtsbekannt (§ 291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Unwiderleglich vermutet (§ 292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3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Entstehung des Beweisverfahrens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Beweisführung durch die </a:t>
            </a:r>
            <a:r>
              <a:rPr lang="de-DE" dirty="0" smtClean="0"/>
              <a:t>Parteien – Durch beifügen der Unterlagen etc. in der Klageschrift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Beweisbeschluss </a:t>
            </a:r>
            <a:r>
              <a:rPr lang="de-DE" dirty="0"/>
              <a:t>im Prozess (§§ 358 </a:t>
            </a:r>
            <a:r>
              <a:rPr lang="de-DE" dirty="0" smtClean="0"/>
              <a:t>ff. </a:t>
            </a:r>
            <a:r>
              <a:rPr lang="de-DE" dirty="0"/>
              <a:t>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Selbstständiges </a:t>
            </a:r>
            <a:r>
              <a:rPr lang="de-DE" dirty="0" smtClean="0"/>
              <a:t>Beweissicherungsverfahren </a:t>
            </a:r>
            <a:r>
              <a:rPr lang="de-DE" dirty="0"/>
              <a:t>(§ 485 ff.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9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Beweismittel - abschließend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Augenschein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Zeugen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Sachverständige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Urkunden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Parteivernehmung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0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Ausgang des Beweisverfahrens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Wird der Sachverhalt durch Beweise bestätigt, so geht der Richter davon aus, dass der Sachverhalt sich so zugetragen </a:t>
            </a:r>
            <a:r>
              <a:rPr lang="de-DE" dirty="0" smtClean="0"/>
              <a:t>hat und entscheidet auf dieser Grundlage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Sind die Beweise unergiebig, fällt der Richter eine Beweislastentscheidung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Wer trägt die Beweislast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Grds</a:t>
            </a:r>
            <a:r>
              <a:rPr lang="de-DE" dirty="0"/>
              <a:t>: </a:t>
            </a:r>
            <a:r>
              <a:rPr lang="de-DE" dirty="0" err="1" smtClean="0"/>
              <a:t>Günstigkeitsprinzip</a:t>
            </a:r>
            <a:r>
              <a:rPr lang="de-DE" dirty="0" smtClean="0"/>
              <a:t> – </a:t>
            </a:r>
            <a:r>
              <a:rPr lang="de-DE" dirty="0" smtClean="0"/>
              <a:t>der, </a:t>
            </a:r>
            <a:r>
              <a:rPr lang="de-DE" dirty="0" smtClean="0"/>
              <a:t>für den es günstig ist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Wesentlichste Ausnahmen: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gesetzliche Beweislastumkehr (z.B. § 280 I 2 BGB)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gesetzliche </a:t>
            </a:r>
            <a:r>
              <a:rPr lang="de-DE" dirty="0"/>
              <a:t>Vermutung (z.B. § 1006 BGB)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Beweisvereitelung (z.B. § 444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7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Wer trägt die Beweislast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Grds</a:t>
            </a:r>
            <a:r>
              <a:rPr lang="de-DE" dirty="0"/>
              <a:t>: </a:t>
            </a:r>
            <a:r>
              <a:rPr lang="de-DE" dirty="0" err="1" smtClean="0"/>
              <a:t>Günstigkeitsprinzip</a:t>
            </a:r>
            <a:r>
              <a:rPr lang="de-DE" dirty="0" smtClean="0"/>
              <a:t> – der für den es günstig ist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Wesentlichste Ausnahmen: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gesetzliche Beweislastumkehr (z.B. § 280 I 2 BGB)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gesetzliche </a:t>
            </a:r>
            <a:r>
              <a:rPr lang="de-DE" dirty="0"/>
              <a:t>Vermutung (z.B. § 1006 BGB)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Beweisvereitelung (z.B. § 444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4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Gerichtliche Behandlung der Klageschrift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Eingangsstempel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Aktenzeichen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Einzahlung der Gebühr prüfen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Zuweisung an Richter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Eingangsverfügung des Richters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Eingangsverfügung des Richters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600" dirty="0"/>
              <a:t>Zustellung an den Beklagten </a:t>
            </a:r>
            <a:r>
              <a:rPr lang="de-DE" altLang="de-DE" sz="2600" dirty="0" smtClean="0"/>
              <a:t>(§ 271 </a:t>
            </a:r>
            <a:r>
              <a:rPr lang="de-DE" altLang="de-DE" sz="2600" dirty="0"/>
              <a:t>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600" dirty="0"/>
              <a:t>Mit Bestimmung über weitere Verfahrens-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2600" dirty="0"/>
              <a:t>    weise (§ 272 ZPO)</a:t>
            </a:r>
          </a:p>
          <a:p>
            <a:pPr indent="0">
              <a:lnSpc>
                <a:spcPts val="3600"/>
              </a:lnSpc>
              <a:buFontTx/>
              <a:buNone/>
            </a:pPr>
            <a:endParaRPr lang="de-DE" altLang="de-DE" sz="2600" dirty="0"/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600" dirty="0"/>
              <a:t>Früher erster Termin (§ 275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600" dirty="0"/>
              <a:t>Schriftliches Vorverfahren (§ 276 ZPO)</a:t>
            </a:r>
          </a:p>
          <a:p>
            <a:pPr indent="0">
              <a:lnSpc>
                <a:spcPts val="3600"/>
              </a:lnSpc>
              <a:buFontTx/>
              <a:buNone/>
            </a:pPr>
            <a:endParaRPr lang="de-DE" altLang="de-DE" sz="36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Zu beachtende Grundsätze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Dispositionsmaxime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Recht auf Gehör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Mündlichkeitsprinzip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Konzentrationsmaxime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Unmittelbarkeit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Reaktionen des Beklagten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Streitigen Verhandlung ausweichen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Nicht erscheinen/nicht verhandeln </a:t>
            </a:r>
            <a:r>
              <a:rPr lang="de-DE" dirty="0" smtClean="0"/>
              <a:t>(§ </a:t>
            </a:r>
            <a:r>
              <a:rPr lang="de-DE" dirty="0"/>
              <a:t>331 ff.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Anerkenntnis (§ 307 ZPO)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Hinarbeiten auf Abweisung als unzulässig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Vorbringen von Einwendungen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Bestreiten (Klageleugnen)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Einreden </a:t>
            </a:r>
            <a:r>
              <a:rPr lang="de-DE" dirty="0" err="1" smtClean="0"/>
              <a:t>iSd</a:t>
            </a:r>
            <a:r>
              <a:rPr lang="de-DE" dirty="0" smtClean="0"/>
              <a:t> </a:t>
            </a:r>
            <a:r>
              <a:rPr lang="de-DE" dirty="0"/>
              <a:t>ZPO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Vorbringen abweichender Rechtsansichten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0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Bestreiten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Einfaches (so war es nicht)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Substantiiertes (vielmehr war es so…)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Mit Nichtwissen (§ 138 IV ZPO)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Qualifiziertes (ja – aber </a:t>
            </a:r>
            <a:r>
              <a:rPr lang="de-DE" dirty="0" smtClean="0"/>
              <a:t>…..)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Zu </a:t>
            </a:r>
            <a:r>
              <a:rPr lang="de-DE" dirty="0"/>
              <a:t>messen an § 138 ZPO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8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Weitere Handlungsmöglichkeiten des Beklagten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Widerklage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Aufrechnung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Erfüllung und für Erledigt </a:t>
            </a:r>
            <a:r>
              <a:rPr lang="de-DE" dirty="0" smtClean="0"/>
              <a:t>erklären 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Reaktionen des Klägers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Resignieren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Anspruchsverzicht (§ 306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Klagerücknahme (§ 269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/>
              <a:t>Erledigterklärung</a:t>
            </a:r>
            <a:r>
              <a:rPr lang="de-DE" dirty="0"/>
              <a:t> (§ 91a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Nicht erscheinen/nicht </a:t>
            </a:r>
            <a:r>
              <a:rPr lang="de-DE" dirty="0" smtClean="0"/>
              <a:t>verhandeln (§§ </a:t>
            </a:r>
            <a:r>
              <a:rPr lang="de-DE" dirty="0"/>
              <a:t>330, 333 ZPO)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Kämpfen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Beklagtenvortrag bestreiten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Eigener neuer Vortrag (wenn nicht verspätet)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2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Entscheidungsmöglichkeit des Gerichts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Urteil aufgrund der Vorträge der Parteien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Das Gericht findet im Sachverhalt noch offene Punkte, die klärungsbedürftig sind und erwägt ein Beweisverfahren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2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Bildschirmpräsentation (4:3)</PresentationFormat>
  <Paragraphs>122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Office-Design</vt:lpstr>
      <vt:lpstr>GoetheDesign1</vt:lpstr>
      <vt:lpstr>Rechtsdurchsetzung</vt:lpstr>
      <vt:lpstr>Gerichtliche Behandlung der Klageschrift</vt:lpstr>
      <vt:lpstr>Eingangsverfügung des Richters</vt:lpstr>
      <vt:lpstr>Zu beachtende Grundsätze</vt:lpstr>
      <vt:lpstr>Reaktionen des Beklagten</vt:lpstr>
      <vt:lpstr>Bestreiten</vt:lpstr>
      <vt:lpstr>Weitere Handlungsmöglichkeiten des Beklagten</vt:lpstr>
      <vt:lpstr>Reaktionen des Klägers</vt:lpstr>
      <vt:lpstr>Entscheidungsmöglichkeit des Gerichts</vt:lpstr>
      <vt:lpstr>Beweisverfahren</vt:lpstr>
      <vt:lpstr>Entstehung des Beweisverfahrens</vt:lpstr>
      <vt:lpstr>Beweismittel - abschließend</vt:lpstr>
      <vt:lpstr>Ausgang des Beweisverfahrens</vt:lpstr>
      <vt:lpstr>Wer trägt die Beweislast</vt:lpstr>
      <vt:lpstr>Wer trägt die Beweislast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144</cp:revision>
  <cp:lastPrinted>2018-02-28T17:32:31Z</cp:lastPrinted>
  <dcterms:created xsi:type="dcterms:W3CDTF">2014-10-22T14:54:12Z</dcterms:created>
  <dcterms:modified xsi:type="dcterms:W3CDTF">2018-03-19T12:51:16Z</dcterms:modified>
</cp:coreProperties>
</file>