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71" r:id="rId4"/>
    <p:sldId id="274" r:id="rId5"/>
    <p:sldId id="279" r:id="rId6"/>
    <p:sldId id="278" r:id="rId7"/>
    <p:sldId id="277" r:id="rId8"/>
    <p:sldId id="283" r:id="rId9"/>
    <p:sldId id="288" r:id="rId10"/>
    <p:sldId id="286" r:id="rId11"/>
    <p:sldId id="289" r:id="rId12"/>
    <p:sldId id="292" r:id="rId13"/>
    <p:sldId id="291" r:id="rId14"/>
    <p:sldId id="299" r:id="rId15"/>
    <p:sldId id="295" r:id="rId16"/>
    <p:sldId id="294" r:id="rId17"/>
    <p:sldId id="298" r:id="rId18"/>
    <p:sldId id="297" r:id="rId19"/>
    <p:sldId id="302" r:id="rId20"/>
    <p:sldId id="301" r:id="rId21"/>
    <p:sldId id="303" r:id="rId22"/>
  </p:sldIdLst>
  <p:sldSz cx="9144000" cy="6858000" type="screen4x3"/>
  <p:notesSz cx="6797675" cy="9928225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01" autoAdjust="0"/>
    <p:restoredTop sz="94660"/>
  </p:normalViewPr>
  <p:slideViewPr>
    <p:cSldViewPr snapToGrid="0" snapToObjects="1" showGuides="1">
      <p:cViewPr>
        <p:scale>
          <a:sx n="90" d="100"/>
          <a:sy n="90" d="100"/>
        </p:scale>
        <p:origin x="-444" y="-378"/>
      </p:cViewPr>
      <p:guideLst>
        <p:guide orient="horz" pos="4070"/>
        <p:guide orient="horz" pos="852"/>
        <p:guide orient="horz" pos="1233"/>
        <p:guide orient="horz" pos="1297"/>
        <p:guide pos="3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88" d="100"/>
        <a:sy n="28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D4AA0D-037C-4439-A235-C6C70B3787F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AFBE6588-7762-4FBE-879C-B9AA29E3E5D8}">
      <dgm:prSet phldrT="[Text]"/>
      <dgm:spPr/>
      <dgm:t>
        <a:bodyPr/>
        <a:lstStyle/>
        <a:p>
          <a:r>
            <a:rPr lang="de-DE" dirty="0" smtClean="0"/>
            <a:t>BGH </a:t>
          </a:r>
        </a:p>
        <a:p>
          <a:r>
            <a:rPr lang="de-DE" dirty="0" smtClean="0"/>
            <a:t>(§ 133 GVG)</a:t>
          </a:r>
          <a:endParaRPr lang="de-DE" dirty="0"/>
        </a:p>
      </dgm:t>
    </dgm:pt>
    <dgm:pt modelId="{48215EFB-5D1E-4D55-AA52-9F187913B745}" type="parTrans" cxnId="{EE604F5E-9CA4-4EC7-809E-22B8241DC534}">
      <dgm:prSet/>
      <dgm:spPr/>
      <dgm:t>
        <a:bodyPr/>
        <a:lstStyle/>
        <a:p>
          <a:endParaRPr lang="de-DE"/>
        </a:p>
      </dgm:t>
    </dgm:pt>
    <dgm:pt modelId="{367C3CBD-3FB5-4C1B-8B6D-AAAB7B1E173C}" type="sibTrans" cxnId="{EE604F5E-9CA4-4EC7-809E-22B8241DC534}">
      <dgm:prSet/>
      <dgm:spPr/>
      <dgm:t>
        <a:bodyPr/>
        <a:lstStyle/>
        <a:p>
          <a:endParaRPr lang="de-DE"/>
        </a:p>
      </dgm:t>
    </dgm:pt>
    <dgm:pt modelId="{AD0AA2F6-AB6A-4984-B004-6538B82AD1C6}">
      <dgm:prSet phldrT="[Text]"/>
      <dgm:spPr/>
      <dgm:t>
        <a:bodyPr/>
        <a:lstStyle/>
        <a:p>
          <a:r>
            <a:rPr lang="de-DE" dirty="0" smtClean="0"/>
            <a:t>Landgericht</a:t>
          </a:r>
        </a:p>
        <a:p>
          <a:r>
            <a:rPr lang="de-DE" dirty="0" smtClean="0"/>
            <a:t>(§ 72 GVG)</a:t>
          </a:r>
          <a:endParaRPr lang="de-DE" dirty="0"/>
        </a:p>
      </dgm:t>
    </dgm:pt>
    <dgm:pt modelId="{08524C33-FD9A-4D57-836A-D61844084231}" type="parTrans" cxnId="{3C7FD7BC-A869-486A-8351-5EF78066033C}">
      <dgm:prSet/>
      <dgm:spPr/>
      <dgm:t>
        <a:bodyPr/>
        <a:lstStyle/>
        <a:p>
          <a:endParaRPr lang="de-DE"/>
        </a:p>
      </dgm:t>
    </dgm:pt>
    <dgm:pt modelId="{02E61779-5038-4EB5-87B0-2EBA0FBA8D15}" type="sibTrans" cxnId="{3C7FD7BC-A869-486A-8351-5EF78066033C}">
      <dgm:prSet/>
      <dgm:spPr/>
      <dgm:t>
        <a:bodyPr/>
        <a:lstStyle/>
        <a:p>
          <a:endParaRPr lang="de-DE"/>
        </a:p>
      </dgm:t>
    </dgm:pt>
    <dgm:pt modelId="{03FD05EE-2212-4E96-A7CE-D739F03209A5}">
      <dgm:prSet phldrT="[Text]"/>
      <dgm:spPr/>
      <dgm:t>
        <a:bodyPr/>
        <a:lstStyle/>
        <a:p>
          <a:r>
            <a:rPr lang="de-DE" dirty="0" smtClean="0"/>
            <a:t>Amtsgericht</a:t>
          </a:r>
        </a:p>
        <a:p>
          <a:r>
            <a:rPr lang="de-DE" dirty="0" smtClean="0"/>
            <a:t>(§ 23 GVG)</a:t>
          </a:r>
          <a:endParaRPr lang="de-DE" dirty="0"/>
        </a:p>
      </dgm:t>
    </dgm:pt>
    <dgm:pt modelId="{B9A0559E-79AD-4EAC-9468-8CA27957DED2}" type="parTrans" cxnId="{9D4C5922-52EF-4C0A-93B1-13A0433FDE5E}">
      <dgm:prSet/>
      <dgm:spPr/>
      <dgm:t>
        <a:bodyPr/>
        <a:lstStyle/>
        <a:p>
          <a:endParaRPr lang="de-DE"/>
        </a:p>
      </dgm:t>
    </dgm:pt>
    <dgm:pt modelId="{84F802A8-1ADD-491D-AE7D-8B9E0B2C6571}" type="sibTrans" cxnId="{9D4C5922-52EF-4C0A-93B1-13A0433FDE5E}">
      <dgm:prSet/>
      <dgm:spPr/>
      <dgm:t>
        <a:bodyPr/>
        <a:lstStyle/>
        <a:p>
          <a:endParaRPr lang="de-DE"/>
        </a:p>
      </dgm:t>
    </dgm:pt>
    <dgm:pt modelId="{4F0F6D24-9AB5-4A57-86B4-9A9A3B30A402}">
      <dgm:prSet phldrT="[Text]"/>
      <dgm:spPr/>
      <dgm:t>
        <a:bodyPr/>
        <a:lstStyle/>
        <a:p>
          <a:r>
            <a:rPr lang="de-DE" dirty="0" smtClean="0"/>
            <a:t>OLG </a:t>
          </a:r>
        </a:p>
        <a:p>
          <a:r>
            <a:rPr lang="de-DE" dirty="0" smtClean="0"/>
            <a:t>(§ 119 GVG)</a:t>
          </a:r>
          <a:endParaRPr lang="de-DE" dirty="0"/>
        </a:p>
      </dgm:t>
    </dgm:pt>
    <dgm:pt modelId="{EE017716-9282-48E6-99E1-E835818E7F97}" type="sibTrans" cxnId="{F3DE897F-2C4C-4773-A228-D80A0C44166E}">
      <dgm:prSet/>
      <dgm:spPr/>
      <dgm:t>
        <a:bodyPr/>
        <a:lstStyle/>
        <a:p>
          <a:endParaRPr lang="de-DE"/>
        </a:p>
      </dgm:t>
    </dgm:pt>
    <dgm:pt modelId="{3AAFCB14-1406-46AE-8B5A-D010DFBFE6AF}" type="parTrans" cxnId="{F3DE897F-2C4C-4773-A228-D80A0C44166E}">
      <dgm:prSet/>
      <dgm:spPr/>
      <dgm:t>
        <a:bodyPr/>
        <a:lstStyle/>
        <a:p>
          <a:endParaRPr lang="de-DE"/>
        </a:p>
      </dgm:t>
    </dgm:pt>
    <dgm:pt modelId="{48ED6D6C-482D-4486-A0C8-EC5E2DF92FB8}">
      <dgm:prSet phldrT="[Text]"/>
      <dgm:spPr/>
      <dgm:t>
        <a:bodyPr/>
        <a:lstStyle/>
        <a:p>
          <a:r>
            <a:rPr lang="de-DE" dirty="0" smtClean="0"/>
            <a:t>Landgericht</a:t>
          </a:r>
        </a:p>
        <a:p>
          <a:r>
            <a:rPr lang="de-DE" dirty="0" smtClean="0"/>
            <a:t>(§ 71 GVG)</a:t>
          </a:r>
          <a:endParaRPr lang="de-DE" dirty="0"/>
        </a:p>
      </dgm:t>
    </dgm:pt>
    <dgm:pt modelId="{A07DC567-51B4-4BD8-93E5-031E13935686}" type="sibTrans" cxnId="{8914F723-12F3-41C9-9241-1AA33E3E7CBF}">
      <dgm:prSet/>
      <dgm:spPr/>
      <dgm:t>
        <a:bodyPr/>
        <a:lstStyle/>
        <a:p>
          <a:endParaRPr lang="de-DE"/>
        </a:p>
      </dgm:t>
    </dgm:pt>
    <dgm:pt modelId="{CBBDFEF2-5680-4B16-88D4-899B6DB57696}" type="parTrans" cxnId="{8914F723-12F3-41C9-9241-1AA33E3E7CBF}">
      <dgm:prSet/>
      <dgm:spPr/>
      <dgm:t>
        <a:bodyPr/>
        <a:lstStyle/>
        <a:p>
          <a:endParaRPr lang="de-DE"/>
        </a:p>
      </dgm:t>
    </dgm:pt>
    <dgm:pt modelId="{1723605F-CF28-4850-818C-4E4ECD0900CC}" type="pres">
      <dgm:prSet presAssocID="{EBD4AA0D-037C-4439-A235-C6C70B3787F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de-DE"/>
        </a:p>
      </dgm:t>
    </dgm:pt>
    <dgm:pt modelId="{0E65234C-7107-415E-B115-F330E2AB397D}" type="pres">
      <dgm:prSet presAssocID="{AFBE6588-7762-4FBE-879C-B9AA29E3E5D8}" presName="hierRoot1" presStyleCnt="0"/>
      <dgm:spPr/>
    </dgm:pt>
    <dgm:pt modelId="{5DC9E88B-A634-4266-BE13-5B0736270032}" type="pres">
      <dgm:prSet presAssocID="{AFBE6588-7762-4FBE-879C-B9AA29E3E5D8}" presName="composite" presStyleCnt="0"/>
      <dgm:spPr/>
    </dgm:pt>
    <dgm:pt modelId="{7978F203-C220-4A92-B1BF-BFA139C627D8}" type="pres">
      <dgm:prSet presAssocID="{AFBE6588-7762-4FBE-879C-B9AA29E3E5D8}" presName="background" presStyleLbl="node0" presStyleIdx="0" presStyleCnt="1"/>
      <dgm:spPr/>
    </dgm:pt>
    <dgm:pt modelId="{BEC5BCC5-500F-4321-B74D-070546FB2AD1}" type="pres">
      <dgm:prSet presAssocID="{AFBE6588-7762-4FBE-879C-B9AA29E3E5D8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29CFF21F-20DD-4809-87F9-A7FB6B9B4224}" type="pres">
      <dgm:prSet presAssocID="{AFBE6588-7762-4FBE-879C-B9AA29E3E5D8}" presName="hierChild2" presStyleCnt="0"/>
      <dgm:spPr/>
    </dgm:pt>
    <dgm:pt modelId="{92EE3D4F-7EE4-4FF8-9211-C0755EE87CDC}" type="pres">
      <dgm:prSet presAssocID="{08524C33-FD9A-4D57-836A-D61844084231}" presName="Name10" presStyleLbl="parChTrans1D2" presStyleIdx="0" presStyleCnt="2"/>
      <dgm:spPr/>
      <dgm:t>
        <a:bodyPr/>
        <a:lstStyle/>
        <a:p>
          <a:endParaRPr lang="de-DE"/>
        </a:p>
      </dgm:t>
    </dgm:pt>
    <dgm:pt modelId="{F363DC83-72A4-4C5B-9C41-8DBBF9C9D05A}" type="pres">
      <dgm:prSet presAssocID="{AD0AA2F6-AB6A-4984-B004-6538B82AD1C6}" presName="hierRoot2" presStyleCnt="0"/>
      <dgm:spPr/>
    </dgm:pt>
    <dgm:pt modelId="{11AF94F1-556E-4755-B270-02DDC9F6BC70}" type="pres">
      <dgm:prSet presAssocID="{AD0AA2F6-AB6A-4984-B004-6538B82AD1C6}" presName="composite2" presStyleCnt="0"/>
      <dgm:spPr/>
    </dgm:pt>
    <dgm:pt modelId="{961467D6-7B75-4CE3-A9D8-74C7675A8811}" type="pres">
      <dgm:prSet presAssocID="{AD0AA2F6-AB6A-4984-B004-6538B82AD1C6}" presName="background2" presStyleLbl="node2" presStyleIdx="0" presStyleCnt="2"/>
      <dgm:spPr/>
    </dgm:pt>
    <dgm:pt modelId="{ACD97688-7C5F-4FF0-B02C-DE23CB94A82F}" type="pres">
      <dgm:prSet presAssocID="{AD0AA2F6-AB6A-4984-B004-6538B82AD1C6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BA1DF413-49ED-4EF0-97D5-20BB910A6D4F}" type="pres">
      <dgm:prSet presAssocID="{AD0AA2F6-AB6A-4984-B004-6538B82AD1C6}" presName="hierChild3" presStyleCnt="0"/>
      <dgm:spPr/>
    </dgm:pt>
    <dgm:pt modelId="{54A86C92-D433-4563-9885-36145AAD21D6}" type="pres">
      <dgm:prSet presAssocID="{B9A0559E-79AD-4EAC-9468-8CA27957DED2}" presName="Name17" presStyleLbl="parChTrans1D3" presStyleIdx="0" presStyleCnt="2"/>
      <dgm:spPr/>
      <dgm:t>
        <a:bodyPr/>
        <a:lstStyle/>
        <a:p>
          <a:endParaRPr lang="de-DE"/>
        </a:p>
      </dgm:t>
    </dgm:pt>
    <dgm:pt modelId="{E0A1D388-5921-4408-81EA-28EC53A7641E}" type="pres">
      <dgm:prSet presAssocID="{03FD05EE-2212-4E96-A7CE-D739F03209A5}" presName="hierRoot3" presStyleCnt="0"/>
      <dgm:spPr/>
    </dgm:pt>
    <dgm:pt modelId="{28F3CF4C-CF6D-4FE5-8D6C-3A75CB56E57A}" type="pres">
      <dgm:prSet presAssocID="{03FD05EE-2212-4E96-A7CE-D739F03209A5}" presName="composite3" presStyleCnt="0"/>
      <dgm:spPr/>
    </dgm:pt>
    <dgm:pt modelId="{45CCF28C-F2E6-4A65-B9CC-F57FF611B0F3}" type="pres">
      <dgm:prSet presAssocID="{03FD05EE-2212-4E96-A7CE-D739F03209A5}" presName="background3" presStyleLbl="node3" presStyleIdx="0" presStyleCnt="2"/>
      <dgm:spPr/>
    </dgm:pt>
    <dgm:pt modelId="{799CF920-271A-48C5-938C-FDCF12DE741E}" type="pres">
      <dgm:prSet presAssocID="{03FD05EE-2212-4E96-A7CE-D739F03209A5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71754C63-5477-4400-8021-B84D191EC582}" type="pres">
      <dgm:prSet presAssocID="{03FD05EE-2212-4E96-A7CE-D739F03209A5}" presName="hierChild4" presStyleCnt="0"/>
      <dgm:spPr/>
    </dgm:pt>
    <dgm:pt modelId="{FB2B6427-435B-4158-800F-CE820E281427}" type="pres">
      <dgm:prSet presAssocID="{3AAFCB14-1406-46AE-8B5A-D010DFBFE6AF}" presName="Name10" presStyleLbl="parChTrans1D2" presStyleIdx="1" presStyleCnt="2"/>
      <dgm:spPr/>
      <dgm:t>
        <a:bodyPr/>
        <a:lstStyle/>
        <a:p>
          <a:endParaRPr lang="de-DE"/>
        </a:p>
      </dgm:t>
    </dgm:pt>
    <dgm:pt modelId="{B31B0025-8839-4FBC-8576-358F253913D2}" type="pres">
      <dgm:prSet presAssocID="{4F0F6D24-9AB5-4A57-86B4-9A9A3B30A402}" presName="hierRoot2" presStyleCnt="0"/>
      <dgm:spPr/>
    </dgm:pt>
    <dgm:pt modelId="{040795F4-5345-4909-BD1A-CED4736D2FD6}" type="pres">
      <dgm:prSet presAssocID="{4F0F6D24-9AB5-4A57-86B4-9A9A3B30A402}" presName="composite2" presStyleCnt="0"/>
      <dgm:spPr/>
    </dgm:pt>
    <dgm:pt modelId="{0DCE4010-FDD9-4643-8EF0-A233ECFF24B5}" type="pres">
      <dgm:prSet presAssocID="{4F0F6D24-9AB5-4A57-86B4-9A9A3B30A402}" presName="background2" presStyleLbl="node2" presStyleIdx="1" presStyleCnt="2"/>
      <dgm:spPr/>
    </dgm:pt>
    <dgm:pt modelId="{6C939D26-AC8B-45DE-B097-E3FF45D9C4AB}" type="pres">
      <dgm:prSet presAssocID="{4F0F6D24-9AB5-4A57-86B4-9A9A3B30A402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0102D33A-A968-4AD8-8331-7783BA7338AA}" type="pres">
      <dgm:prSet presAssocID="{4F0F6D24-9AB5-4A57-86B4-9A9A3B30A402}" presName="hierChild3" presStyleCnt="0"/>
      <dgm:spPr/>
    </dgm:pt>
    <dgm:pt modelId="{AA47E30A-861D-4F25-8617-4AB6755B4F3A}" type="pres">
      <dgm:prSet presAssocID="{CBBDFEF2-5680-4B16-88D4-899B6DB57696}" presName="Name17" presStyleLbl="parChTrans1D3" presStyleIdx="1" presStyleCnt="2"/>
      <dgm:spPr/>
      <dgm:t>
        <a:bodyPr/>
        <a:lstStyle/>
        <a:p>
          <a:endParaRPr lang="de-DE"/>
        </a:p>
      </dgm:t>
    </dgm:pt>
    <dgm:pt modelId="{C4088CC0-CC72-4CE0-86A8-B61B44DC1732}" type="pres">
      <dgm:prSet presAssocID="{48ED6D6C-482D-4486-A0C8-EC5E2DF92FB8}" presName="hierRoot3" presStyleCnt="0"/>
      <dgm:spPr/>
    </dgm:pt>
    <dgm:pt modelId="{BB0E220E-275D-4F7B-9FE7-4E5D2F00DC51}" type="pres">
      <dgm:prSet presAssocID="{48ED6D6C-482D-4486-A0C8-EC5E2DF92FB8}" presName="composite3" presStyleCnt="0"/>
      <dgm:spPr/>
    </dgm:pt>
    <dgm:pt modelId="{57FDD4AA-6630-4C23-A653-B1307DFAC1B6}" type="pres">
      <dgm:prSet presAssocID="{48ED6D6C-482D-4486-A0C8-EC5E2DF92FB8}" presName="background3" presStyleLbl="node3" presStyleIdx="1" presStyleCnt="2"/>
      <dgm:spPr/>
    </dgm:pt>
    <dgm:pt modelId="{1B2CF18F-D13E-4383-AF97-FE26833C94AD}" type="pres">
      <dgm:prSet presAssocID="{48ED6D6C-482D-4486-A0C8-EC5E2DF92FB8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de-DE"/>
        </a:p>
      </dgm:t>
    </dgm:pt>
    <dgm:pt modelId="{3B496590-2897-4E69-9453-A64A9F1B8000}" type="pres">
      <dgm:prSet presAssocID="{48ED6D6C-482D-4486-A0C8-EC5E2DF92FB8}" presName="hierChild4" presStyleCnt="0"/>
      <dgm:spPr/>
    </dgm:pt>
  </dgm:ptLst>
  <dgm:cxnLst>
    <dgm:cxn modelId="{A8D6DB52-D8B2-4C59-BB8C-4FFA4C6C9FA1}" type="presOf" srcId="{EBD4AA0D-037C-4439-A235-C6C70B3787F7}" destId="{1723605F-CF28-4850-818C-4E4ECD0900CC}" srcOrd="0" destOrd="0" presId="urn:microsoft.com/office/officeart/2005/8/layout/hierarchy1"/>
    <dgm:cxn modelId="{19251066-DFC7-4D20-927D-AB15FAC6C258}" type="presOf" srcId="{08524C33-FD9A-4D57-836A-D61844084231}" destId="{92EE3D4F-7EE4-4FF8-9211-C0755EE87CDC}" srcOrd="0" destOrd="0" presId="urn:microsoft.com/office/officeart/2005/8/layout/hierarchy1"/>
    <dgm:cxn modelId="{3C7FD7BC-A869-486A-8351-5EF78066033C}" srcId="{AFBE6588-7762-4FBE-879C-B9AA29E3E5D8}" destId="{AD0AA2F6-AB6A-4984-B004-6538B82AD1C6}" srcOrd="0" destOrd="0" parTransId="{08524C33-FD9A-4D57-836A-D61844084231}" sibTransId="{02E61779-5038-4EB5-87B0-2EBA0FBA8D15}"/>
    <dgm:cxn modelId="{2717AE50-2B99-4310-9BC2-6B1F45FD3DCB}" type="presOf" srcId="{AD0AA2F6-AB6A-4984-B004-6538B82AD1C6}" destId="{ACD97688-7C5F-4FF0-B02C-DE23CB94A82F}" srcOrd="0" destOrd="0" presId="urn:microsoft.com/office/officeart/2005/8/layout/hierarchy1"/>
    <dgm:cxn modelId="{788D9DA7-F4D9-4692-AFD5-2ADDA45BEDB8}" type="presOf" srcId="{CBBDFEF2-5680-4B16-88D4-899B6DB57696}" destId="{AA47E30A-861D-4F25-8617-4AB6755B4F3A}" srcOrd="0" destOrd="0" presId="urn:microsoft.com/office/officeart/2005/8/layout/hierarchy1"/>
    <dgm:cxn modelId="{3C1EA3B0-68BD-460E-937B-C35E6429D340}" type="presOf" srcId="{AFBE6588-7762-4FBE-879C-B9AA29E3E5D8}" destId="{BEC5BCC5-500F-4321-B74D-070546FB2AD1}" srcOrd="0" destOrd="0" presId="urn:microsoft.com/office/officeart/2005/8/layout/hierarchy1"/>
    <dgm:cxn modelId="{AA934E9A-2EF4-4C11-A219-03BF2B11CC94}" type="presOf" srcId="{03FD05EE-2212-4E96-A7CE-D739F03209A5}" destId="{799CF920-271A-48C5-938C-FDCF12DE741E}" srcOrd="0" destOrd="0" presId="urn:microsoft.com/office/officeart/2005/8/layout/hierarchy1"/>
    <dgm:cxn modelId="{9CA22279-85B8-4664-A467-D5571478F9B6}" type="presOf" srcId="{48ED6D6C-482D-4486-A0C8-EC5E2DF92FB8}" destId="{1B2CF18F-D13E-4383-AF97-FE26833C94AD}" srcOrd="0" destOrd="0" presId="urn:microsoft.com/office/officeart/2005/8/layout/hierarchy1"/>
    <dgm:cxn modelId="{BC96293F-8E7B-4EA2-BC98-A13F7D32A889}" type="presOf" srcId="{B9A0559E-79AD-4EAC-9468-8CA27957DED2}" destId="{54A86C92-D433-4563-9885-36145AAD21D6}" srcOrd="0" destOrd="0" presId="urn:microsoft.com/office/officeart/2005/8/layout/hierarchy1"/>
    <dgm:cxn modelId="{F3DE897F-2C4C-4773-A228-D80A0C44166E}" srcId="{AFBE6588-7762-4FBE-879C-B9AA29E3E5D8}" destId="{4F0F6D24-9AB5-4A57-86B4-9A9A3B30A402}" srcOrd="1" destOrd="0" parTransId="{3AAFCB14-1406-46AE-8B5A-D010DFBFE6AF}" sibTransId="{EE017716-9282-48E6-99E1-E835818E7F97}"/>
    <dgm:cxn modelId="{EE604F5E-9CA4-4EC7-809E-22B8241DC534}" srcId="{EBD4AA0D-037C-4439-A235-C6C70B3787F7}" destId="{AFBE6588-7762-4FBE-879C-B9AA29E3E5D8}" srcOrd="0" destOrd="0" parTransId="{48215EFB-5D1E-4D55-AA52-9F187913B745}" sibTransId="{367C3CBD-3FB5-4C1B-8B6D-AAAB7B1E173C}"/>
    <dgm:cxn modelId="{9D4C5922-52EF-4C0A-93B1-13A0433FDE5E}" srcId="{AD0AA2F6-AB6A-4984-B004-6538B82AD1C6}" destId="{03FD05EE-2212-4E96-A7CE-D739F03209A5}" srcOrd="0" destOrd="0" parTransId="{B9A0559E-79AD-4EAC-9468-8CA27957DED2}" sibTransId="{84F802A8-1ADD-491D-AE7D-8B9E0B2C6571}"/>
    <dgm:cxn modelId="{8914F723-12F3-41C9-9241-1AA33E3E7CBF}" srcId="{4F0F6D24-9AB5-4A57-86B4-9A9A3B30A402}" destId="{48ED6D6C-482D-4486-A0C8-EC5E2DF92FB8}" srcOrd="0" destOrd="0" parTransId="{CBBDFEF2-5680-4B16-88D4-899B6DB57696}" sibTransId="{A07DC567-51B4-4BD8-93E5-031E13935686}"/>
    <dgm:cxn modelId="{BB76583B-DD21-4995-8F0B-6BF431C53414}" type="presOf" srcId="{4F0F6D24-9AB5-4A57-86B4-9A9A3B30A402}" destId="{6C939D26-AC8B-45DE-B097-E3FF45D9C4AB}" srcOrd="0" destOrd="0" presId="urn:microsoft.com/office/officeart/2005/8/layout/hierarchy1"/>
    <dgm:cxn modelId="{C1533E52-6C50-4C1F-A6C7-2413F7119E2B}" type="presOf" srcId="{3AAFCB14-1406-46AE-8B5A-D010DFBFE6AF}" destId="{FB2B6427-435B-4158-800F-CE820E281427}" srcOrd="0" destOrd="0" presId="urn:microsoft.com/office/officeart/2005/8/layout/hierarchy1"/>
    <dgm:cxn modelId="{9787F556-0DFE-447C-9015-3DBF29DD8A03}" type="presParOf" srcId="{1723605F-CF28-4850-818C-4E4ECD0900CC}" destId="{0E65234C-7107-415E-B115-F330E2AB397D}" srcOrd="0" destOrd="0" presId="urn:microsoft.com/office/officeart/2005/8/layout/hierarchy1"/>
    <dgm:cxn modelId="{8EE8323C-D804-4571-B159-61332D977D76}" type="presParOf" srcId="{0E65234C-7107-415E-B115-F330E2AB397D}" destId="{5DC9E88B-A634-4266-BE13-5B0736270032}" srcOrd="0" destOrd="0" presId="urn:microsoft.com/office/officeart/2005/8/layout/hierarchy1"/>
    <dgm:cxn modelId="{8505509B-466B-4A8F-B99E-5A96DA3D69FC}" type="presParOf" srcId="{5DC9E88B-A634-4266-BE13-5B0736270032}" destId="{7978F203-C220-4A92-B1BF-BFA139C627D8}" srcOrd="0" destOrd="0" presId="urn:microsoft.com/office/officeart/2005/8/layout/hierarchy1"/>
    <dgm:cxn modelId="{895043B6-E6F7-4631-BED9-531982DFB4E5}" type="presParOf" srcId="{5DC9E88B-A634-4266-BE13-5B0736270032}" destId="{BEC5BCC5-500F-4321-B74D-070546FB2AD1}" srcOrd="1" destOrd="0" presId="urn:microsoft.com/office/officeart/2005/8/layout/hierarchy1"/>
    <dgm:cxn modelId="{089D2771-8C29-49E9-BF44-2C0D156323CA}" type="presParOf" srcId="{0E65234C-7107-415E-B115-F330E2AB397D}" destId="{29CFF21F-20DD-4809-87F9-A7FB6B9B4224}" srcOrd="1" destOrd="0" presId="urn:microsoft.com/office/officeart/2005/8/layout/hierarchy1"/>
    <dgm:cxn modelId="{8B48AB88-1261-4558-BCFF-1DD11033AAF9}" type="presParOf" srcId="{29CFF21F-20DD-4809-87F9-A7FB6B9B4224}" destId="{92EE3D4F-7EE4-4FF8-9211-C0755EE87CDC}" srcOrd="0" destOrd="0" presId="urn:microsoft.com/office/officeart/2005/8/layout/hierarchy1"/>
    <dgm:cxn modelId="{86481A7B-1034-4354-B855-637140EE64A8}" type="presParOf" srcId="{29CFF21F-20DD-4809-87F9-A7FB6B9B4224}" destId="{F363DC83-72A4-4C5B-9C41-8DBBF9C9D05A}" srcOrd="1" destOrd="0" presId="urn:microsoft.com/office/officeart/2005/8/layout/hierarchy1"/>
    <dgm:cxn modelId="{FBD42BED-D2B1-4730-852B-7770803631DB}" type="presParOf" srcId="{F363DC83-72A4-4C5B-9C41-8DBBF9C9D05A}" destId="{11AF94F1-556E-4755-B270-02DDC9F6BC70}" srcOrd="0" destOrd="0" presId="urn:microsoft.com/office/officeart/2005/8/layout/hierarchy1"/>
    <dgm:cxn modelId="{BC4D924F-0F92-4BB7-92C9-412145E9444C}" type="presParOf" srcId="{11AF94F1-556E-4755-B270-02DDC9F6BC70}" destId="{961467D6-7B75-4CE3-A9D8-74C7675A8811}" srcOrd="0" destOrd="0" presId="urn:microsoft.com/office/officeart/2005/8/layout/hierarchy1"/>
    <dgm:cxn modelId="{2D6DD7A6-5818-49B5-9C41-7CE2F334BDBA}" type="presParOf" srcId="{11AF94F1-556E-4755-B270-02DDC9F6BC70}" destId="{ACD97688-7C5F-4FF0-B02C-DE23CB94A82F}" srcOrd="1" destOrd="0" presId="urn:microsoft.com/office/officeart/2005/8/layout/hierarchy1"/>
    <dgm:cxn modelId="{20807D19-5E63-4E4E-A7EF-D26381C65431}" type="presParOf" srcId="{F363DC83-72A4-4C5B-9C41-8DBBF9C9D05A}" destId="{BA1DF413-49ED-4EF0-97D5-20BB910A6D4F}" srcOrd="1" destOrd="0" presId="urn:microsoft.com/office/officeart/2005/8/layout/hierarchy1"/>
    <dgm:cxn modelId="{B745A8CF-EBDA-411A-8F25-DED5BBC52903}" type="presParOf" srcId="{BA1DF413-49ED-4EF0-97D5-20BB910A6D4F}" destId="{54A86C92-D433-4563-9885-36145AAD21D6}" srcOrd="0" destOrd="0" presId="urn:microsoft.com/office/officeart/2005/8/layout/hierarchy1"/>
    <dgm:cxn modelId="{D6A91715-A611-49B4-9EB4-7CCE89AA67B7}" type="presParOf" srcId="{BA1DF413-49ED-4EF0-97D5-20BB910A6D4F}" destId="{E0A1D388-5921-4408-81EA-28EC53A7641E}" srcOrd="1" destOrd="0" presId="urn:microsoft.com/office/officeart/2005/8/layout/hierarchy1"/>
    <dgm:cxn modelId="{980B54AB-7B7C-411D-9244-F99E3DAB75FB}" type="presParOf" srcId="{E0A1D388-5921-4408-81EA-28EC53A7641E}" destId="{28F3CF4C-CF6D-4FE5-8D6C-3A75CB56E57A}" srcOrd="0" destOrd="0" presId="urn:microsoft.com/office/officeart/2005/8/layout/hierarchy1"/>
    <dgm:cxn modelId="{483245D8-CDA8-4FA0-9ABF-4D6900FF7B11}" type="presParOf" srcId="{28F3CF4C-CF6D-4FE5-8D6C-3A75CB56E57A}" destId="{45CCF28C-F2E6-4A65-B9CC-F57FF611B0F3}" srcOrd="0" destOrd="0" presId="urn:microsoft.com/office/officeart/2005/8/layout/hierarchy1"/>
    <dgm:cxn modelId="{58999B54-262A-4DC0-B41E-6D997363A9AF}" type="presParOf" srcId="{28F3CF4C-CF6D-4FE5-8D6C-3A75CB56E57A}" destId="{799CF920-271A-48C5-938C-FDCF12DE741E}" srcOrd="1" destOrd="0" presId="urn:microsoft.com/office/officeart/2005/8/layout/hierarchy1"/>
    <dgm:cxn modelId="{05BDF2E4-B1EC-40D2-A958-B0D56F466DD9}" type="presParOf" srcId="{E0A1D388-5921-4408-81EA-28EC53A7641E}" destId="{71754C63-5477-4400-8021-B84D191EC582}" srcOrd="1" destOrd="0" presId="urn:microsoft.com/office/officeart/2005/8/layout/hierarchy1"/>
    <dgm:cxn modelId="{7D3817E0-EF4C-4EAA-8BF2-2587C6BCBD2C}" type="presParOf" srcId="{29CFF21F-20DD-4809-87F9-A7FB6B9B4224}" destId="{FB2B6427-435B-4158-800F-CE820E281427}" srcOrd="2" destOrd="0" presId="urn:microsoft.com/office/officeart/2005/8/layout/hierarchy1"/>
    <dgm:cxn modelId="{C8335D3E-9392-4C51-96E4-D467B459CD78}" type="presParOf" srcId="{29CFF21F-20DD-4809-87F9-A7FB6B9B4224}" destId="{B31B0025-8839-4FBC-8576-358F253913D2}" srcOrd="3" destOrd="0" presId="urn:microsoft.com/office/officeart/2005/8/layout/hierarchy1"/>
    <dgm:cxn modelId="{993E79A6-A79C-4A0A-A9B9-1B728736A8A2}" type="presParOf" srcId="{B31B0025-8839-4FBC-8576-358F253913D2}" destId="{040795F4-5345-4909-BD1A-CED4736D2FD6}" srcOrd="0" destOrd="0" presId="urn:microsoft.com/office/officeart/2005/8/layout/hierarchy1"/>
    <dgm:cxn modelId="{4490559F-6466-467F-96A1-C21661C0FC73}" type="presParOf" srcId="{040795F4-5345-4909-BD1A-CED4736D2FD6}" destId="{0DCE4010-FDD9-4643-8EF0-A233ECFF24B5}" srcOrd="0" destOrd="0" presId="urn:microsoft.com/office/officeart/2005/8/layout/hierarchy1"/>
    <dgm:cxn modelId="{011EFF91-ED4F-4ADA-923A-347BF956D045}" type="presParOf" srcId="{040795F4-5345-4909-BD1A-CED4736D2FD6}" destId="{6C939D26-AC8B-45DE-B097-E3FF45D9C4AB}" srcOrd="1" destOrd="0" presId="urn:microsoft.com/office/officeart/2005/8/layout/hierarchy1"/>
    <dgm:cxn modelId="{0F4BCFDA-5603-40EB-934E-F5C37F497F39}" type="presParOf" srcId="{B31B0025-8839-4FBC-8576-358F253913D2}" destId="{0102D33A-A968-4AD8-8331-7783BA7338AA}" srcOrd="1" destOrd="0" presId="urn:microsoft.com/office/officeart/2005/8/layout/hierarchy1"/>
    <dgm:cxn modelId="{50AF414C-7268-42C0-B78C-9ECD5ED208F4}" type="presParOf" srcId="{0102D33A-A968-4AD8-8331-7783BA7338AA}" destId="{AA47E30A-861D-4F25-8617-4AB6755B4F3A}" srcOrd="0" destOrd="0" presId="urn:microsoft.com/office/officeart/2005/8/layout/hierarchy1"/>
    <dgm:cxn modelId="{C2A04875-15AF-4517-991D-E6905218BEE4}" type="presParOf" srcId="{0102D33A-A968-4AD8-8331-7783BA7338AA}" destId="{C4088CC0-CC72-4CE0-86A8-B61B44DC1732}" srcOrd="1" destOrd="0" presId="urn:microsoft.com/office/officeart/2005/8/layout/hierarchy1"/>
    <dgm:cxn modelId="{0DA499C4-7619-4579-A6BD-A8F57EB8DA8C}" type="presParOf" srcId="{C4088CC0-CC72-4CE0-86A8-B61B44DC1732}" destId="{BB0E220E-275D-4F7B-9FE7-4E5D2F00DC51}" srcOrd="0" destOrd="0" presId="urn:microsoft.com/office/officeart/2005/8/layout/hierarchy1"/>
    <dgm:cxn modelId="{B86C4184-BB2B-492C-8EBD-1F1706C3F0E6}" type="presParOf" srcId="{BB0E220E-275D-4F7B-9FE7-4E5D2F00DC51}" destId="{57FDD4AA-6630-4C23-A653-B1307DFAC1B6}" srcOrd="0" destOrd="0" presId="urn:microsoft.com/office/officeart/2005/8/layout/hierarchy1"/>
    <dgm:cxn modelId="{25F981E8-9DF0-4D2C-AEBA-533617AB4E24}" type="presParOf" srcId="{BB0E220E-275D-4F7B-9FE7-4E5D2F00DC51}" destId="{1B2CF18F-D13E-4383-AF97-FE26833C94AD}" srcOrd="1" destOrd="0" presId="urn:microsoft.com/office/officeart/2005/8/layout/hierarchy1"/>
    <dgm:cxn modelId="{A141D5F1-8C6E-49F0-945E-C553022CF566}" type="presParOf" srcId="{C4088CC0-CC72-4CE0-86A8-B61B44DC1732}" destId="{3B496590-2897-4E69-9453-A64A9F1B800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7E30A-861D-4F25-8617-4AB6755B4F3A}">
      <dsp:nvSpPr>
        <dsp:cNvPr id="0" name=""/>
        <dsp:cNvSpPr/>
      </dsp:nvSpPr>
      <dsp:spPr>
        <a:xfrm>
          <a:off x="4991823" y="2633276"/>
          <a:ext cx="91440" cy="4905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0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2B6427-435B-4158-800F-CE820E281427}">
      <dsp:nvSpPr>
        <dsp:cNvPr id="0" name=""/>
        <dsp:cNvSpPr/>
      </dsp:nvSpPr>
      <dsp:spPr>
        <a:xfrm>
          <a:off x="4006809" y="1071713"/>
          <a:ext cx="1030734" cy="4905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4285"/>
              </a:lnTo>
              <a:lnTo>
                <a:pt x="1030734" y="334285"/>
              </a:lnTo>
              <a:lnTo>
                <a:pt x="1030734" y="4905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A86C92-D433-4563-9885-36145AAD21D6}">
      <dsp:nvSpPr>
        <dsp:cNvPr id="0" name=""/>
        <dsp:cNvSpPr/>
      </dsp:nvSpPr>
      <dsp:spPr>
        <a:xfrm>
          <a:off x="2930355" y="2633276"/>
          <a:ext cx="91440" cy="49053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053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EE3D4F-7EE4-4FF8-9211-C0755EE87CDC}">
      <dsp:nvSpPr>
        <dsp:cNvPr id="0" name=""/>
        <dsp:cNvSpPr/>
      </dsp:nvSpPr>
      <dsp:spPr>
        <a:xfrm>
          <a:off x="2976075" y="1071713"/>
          <a:ext cx="1030734" cy="490535"/>
        </a:xfrm>
        <a:custGeom>
          <a:avLst/>
          <a:gdLst/>
          <a:ahLst/>
          <a:cxnLst/>
          <a:rect l="0" t="0" r="0" b="0"/>
          <a:pathLst>
            <a:path>
              <a:moveTo>
                <a:pt x="1030734" y="0"/>
              </a:moveTo>
              <a:lnTo>
                <a:pt x="1030734" y="334285"/>
              </a:lnTo>
              <a:lnTo>
                <a:pt x="0" y="334285"/>
              </a:lnTo>
              <a:lnTo>
                <a:pt x="0" y="49053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78F203-C220-4A92-B1BF-BFA139C627D8}">
      <dsp:nvSpPr>
        <dsp:cNvPr id="0" name=""/>
        <dsp:cNvSpPr/>
      </dsp:nvSpPr>
      <dsp:spPr>
        <a:xfrm>
          <a:off x="3163481" y="687"/>
          <a:ext cx="1686656" cy="1071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C5BCC5-500F-4321-B74D-070546FB2AD1}">
      <dsp:nvSpPr>
        <dsp:cNvPr id="0" name=""/>
        <dsp:cNvSpPr/>
      </dsp:nvSpPr>
      <dsp:spPr>
        <a:xfrm>
          <a:off x="3350887" y="178723"/>
          <a:ext cx="1686656" cy="10710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BGH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(§ 133 GVG)</a:t>
          </a:r>
          <a:endParaRPr lang="de-DE" sz="2300" kern="1200" dirty="0"/>
        </a:p>
      </dsp:txBody>
      <dsp:txXfrm>
        <a:off x="3382256" y="210092"/>
        <a:ext cx="1623918" cy="1008288"/>
      </dsp:txXfrm>
    </dsp:sp>
    <dsp:sp modelId="{961467D6-7B75-4CE3-A9D8-74C7675A8811}">
      <dsp:nvSpPr>
        <dsp:cNvPr id="0" name=""/>
        <dsp:cNvSpPr/>
      </dsp:nvSpPr>
      <dsp:spPr>
        <a:xfrm>
          <a:off x="2132747" y="1562249"/>
          <a:ext cx="1686656" cy="1071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D97688-7C5F-4FF0-B02C-DE23CB94A82F}">
      <dsp:nvSpPr>
        <dsp:cNvPr id="0" name=""/>
        <dsp:cNvSpPr/>
      </dsp:nvSpPr>
      <dsp:spPr>
        <a:xfrm>
          <a:off x="2320153" y="1740285"/>
          <a:ext cx="1686656" cy="10710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Landgericht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(§ 72 GVG)</a:t>
          </a:r>
          <a:endParaRPr lang="de-DE" sz="2300" kern="1200" dirty="0"/>
        </a:p>
      </dsp:txBody>
      <dsp:txXfrm>
        <a:off x="2351522" y="1771654"/>
        <a:ext cx="1623918" cy="1008288"/>
      </dsp:txXfrm>
    </dsp:sp>
    <dsp:sp modelId="{45CCF28C-F2E6-4A65-B9CC-F57FF611B0F3}">
      <dsp:nvSpPr>
        <dsp:cNvPr id="0" name=""/>
        <dsp:cNvSpPr/>
      </dsp:nvSpPr>
      <dsp:spPr>
        <a:xfrm>
          <a:off x="2132747" y="3123812"/>
          <a:ext cx="1686656" cy="1071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9CF920-271A-48C5-938C-FDCF12DE741E}">
      <dsp:nvSpPr>
        <dsp:cNvPr id="0" name=""/>
        <dsp:cNvSpPr/>
      </dsp:nvSpPr>
      <dsp:spPr>
        <a:xfrm>
          <a:off x="2320153" y="3301848"/>
          <a:ext cx="1686656" cy="10710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Amtsgericht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(§ 23 GVG)</a:t>
          </a:r>
          <a:endParaRPr lang="de-DE" sz="2300" kern="1200" dirty="0"/>
        </a:p>
      </dsp:txBody>
      <dsp:txXfrm>
        <a:off x="2351522" y="3333217"/>
        <a:ext cx="1623918" cy="1008288"/>
      </dsp:txXfrm>
    </dsp:sp>
    <dsp:sp modelId="{0DCE4010-FDD9-4643-8EF0-A233ECFF24B5}">
      <dsp:nvSpPr>
        <dsp:cNvPr id="0" name=""/>
        <dsp:cNvSpPr/>
      </dsp:nvSpPr>
      <dsp:spPr>
        <a:xfrm>
          <a:off x="4194215" y="1562249"/>
          <a:ext cx="1686656" cy="1071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939D26-AC8B-45DE-B097-E3FF45D9C4AB}">
      <dsp:nvSpPr>
        <dsp:cNvPr id="0" name=""/>
        <dsp:cNvSpPr/>
      </dsp:nvSpPr>
      <dsp:spPr>
        <a:xfrm>
          <a:off x="4381621" y="1740285"/>
          <a:ext cx="1686656" cy="10710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OLG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(§ 119 GVG)</a:t>
          </a:r>
          <a:endParaRPr lang="de-DE" sz="2300" kern="1200" dirty="0"/>
        </a:p>
      </dsp:txBody>
      <dsp:txXfrm>
        <a:off x="4412990" y="1771654"/>
        <a:ext cx="1623918" cy="1008288"/>
      </dsp:txXfrm>
    </dsp:sp>
    <dsp:sp modelId="{57FDD4AA-6630-4C23-A653-B1307DFAC1B6}">
      <dsp:nvSpPr>
        <dsp:cNvPr id="0" name=""/>
        <dsp:cNvSpPr/>
      </dsp:nvSpPr>
      <dsp:spPr>
        <a:xfrm>
          <a:off x="4194215" y="3123812"/>
          <a:ext cx="1686656" cy="107102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2CF18F-D13E-4383-AF97-FE26833C94AD}">
      <dsp:nvSpPr>
        <dsp:cNvPr id="0" name=""/>
        <dsp:cNvSpPr/>
      </dsp:nvSpPr>
      <dsp:spPr>
        <a:xfrm>
          <a:off x="4381621" y="3301848"/>
          <a:ext cx="1686656" cy="10710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Landgericht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300" kern="1200" dirty="0" smtClean="0"/>
            <a:t>(§ 71 GVG)</a:t>
          </a:r>
          <a:endParaRPr lang="de-DE" sz="2300" kern="1200" dirty="0"/>
        </a:p>
      </dsp:txBody>
      <dsp:txXfrm>
        <a:off x="4412990" y="3333217"/>
        <a:ext cx="1623918" cy="1008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A157B-6A96-A34E-BD1D-0DA21EBED4E8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679266-9E0F-8D4E-8D7E-A15AB2346507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79289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838BC-5F14-BE42-8C42-ABCA2D41AB20}" type="datetimeFigureOut">
              <a:rPr lang="de-DE" smtClean="0"/>
              <a:pPr/>
              <a:t>19.03.2018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86D7C-67C7-6E4C-9A92-0CC8EFE01518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62000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izenplatzhalt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de-DE" smtClean="0"/>
          </a:p>
        </p:txBody>
      </p:sp>
      <p:sp>
        <p:nvSpPr>
          <p:cNvPr id="20484" name="Foliennummernplatzhalt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49688" y="9431258"/>
            <a:ext cx="2946400" cy="49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221" tIns="44111" rIns="88221" bIns="44111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fld id="{4B85A1B8-EC20-49FC-9676-281A25E33C17}" type="slidenum">
              <a:rPr lang="de-DE" altLang="de-DE">
                <a:solidFill>
                  <a:srgbClr val="000000"/>
                </a:solidFill>
              </a:rPr>
              <a:pPr/>
              <a:t>4</a:t>
            </a:fld>
            <a:endParaRPr lang="de-DE" altLang="de-DE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186D7C-67C7-6E4C-9A92-0CC8EFE01518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0406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Grün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0221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32000"/>
            <a:ext cx="4038600" cy="4429125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32000"/>
            <a:ext cx="4038600" cy="4429125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6059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1205775-AA5C-3C45-8C6F-BF32F99D581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960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554435"/>
            <a:ext cx="4468842" cy="571228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536700"/>
            <a:ext cx="3876347" cy="4928900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303735"/>
            <a:ext cx="4457730" cy="4161865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DF270E1-7852-8343-B7FE-BC231864BB02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6693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Grün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8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65928"/>
            <a:ext cx="4468842" cy="593047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65928"/>
            <a:ext cx="3876347" cy="5095197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72895"/>
            <a:ext cx="4457730" cy="4388230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8" y="6586719"/>
            <a:ext cx="983694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895957E-8668-F84A-AC3B-5C4BF905C4D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Folie Weiß mit kleinem Logo und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6088" y="1375476"/>
            <a:ext cx="4468842" cy="566744"/>
          </a:xfrm>
        </p:spPr>
        <p:txBody>
          <a:bodyPr anchor="ctr" anchorCtr="0">
            <a:normAutofit/>
          </a:bodyPr>
          <a:lstStyle>
            <a:lvl1pPr algn="l">
              <a:defRPr sz="28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013181" y="1375476"/>
            <a:ext cx="3876347" cy="5076013"/>
          </a:xfrm>
        </p:spPr>
        <p:txBody>
          <a:bodyPr>
            <a:normAutofit/>
          </a:bodyPr>
          <a:lstStyle>
            <a:lvl1pPr marL="0" indent="0" algn="r">
              <a:buNone/>
              <a:defRPr sz="1500" b="0" i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2082443"/>
            <a:ext cx="4457730" cy="4369046"/>
          </a:xfrm>
        </p:spPr>
        <p:txBody>
          <a:bodyPr>
            <a:normAutofit/>
          </a:bodyPr>
          <a:lstStyle>
            <a:lvl1pPr marL="0" indent="0" algn="l">
              <a:buFont typeface="Wingdings" charset="2"/>
              <a:buNone/>
              <a:defRPr sz="2400" b="0" i="0">
                <a:latin typeface="UnitPro-Light"/>
                <a:cs typeface="UnitPro-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dirty="0" smtClean="0"/>
              <a:t>Text durch Klicken hinzufügen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26A96FD8-4E09-594A-A8FA-57C2A6C6F8F8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601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3A6AFA04-62A3-1449-934B-345505F2A4A4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1823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, Inhalt und Kernau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65959534-E2C5-924E-AE82-3CD4033818C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66212"/>
            <a:ext cx="8200518" cy="609344"/>
          </a:xfrm>
        </p:spPr>
        <p:txBody>
          <a:bodyPr anchor="ctr" anchorCtr="0">
            <a:normAutofit/>
          </a:bodyPr>
          <a:lstStyle>
            <a:lvl1pPr algn="l">
              <a:defRPr sz="2800" b="0" i="0" u="none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9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737556"/>
            <a:ext cx="8200518" cy="3839615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2032708"/>
            <a:ext cx="8200518" cy="60607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600" b="1" baseline="0"/>
            </a:lvl1pPr>
          </a:lstStyle>
          <a:p>
            <a:pPr lvl="0"/>
            <a:r>
              <a:rPr lang="de-DE" dirty="0" smtClean="0"/>
              <a:t>Hier kann eine These/Kernaussage hinzugefügt werden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53697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3"/>
          <p:cNvSpPr>
            <a:spLocks noChangeArrowheads="1"/>
          </p:cNvSpPr>
          <p:nvPr userDrawn="1"/>
        </p:nvSpPr>
        <p:spPr bwMode="gray">
          <a:xfrm>
            <a:off x="0" y="0"/>
            <a:ext cx="9144000" cy="6858000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altLang="de-DE" sz="1600" b="1" smtClean="0">
              <a:solidFill>
                <a:srgbClr val="FFFFFF"/>
              </a:solidFill>
              <a:latin typeface="Arial" pitchFamily="34" charset="0"/>
              <a:ea typeface="Gulim" pitchFamily="34" charset="-127"/>
              <a:cs typeface="Arial" pitchFamily="34" charset="0"/>
            </a:endParaRPr>
          </a:p>
        </p:txBody>
      </p:sp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-1136650" y="1627188"/>
            <a:ext cx="12422188" cy="3938587"/>
          </a:xfrm>
          <a:prstGeom prst="rect">
            <a:avLst/>
          </a:prstGeom>
          <a:solidFill>
            <a:srgbClr val="FFFFFF"/>
          </a:solidFill>
          <a:ln w="9525" algn="in">
            <a:solidFill>
              <a:srgbClr val="FFFEFF"/>
            </a:solidFill>
            <a:miter lim="800000"/>
            <a:headEnd/>
            <a:tailEnd/>
          </a:ln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 rot="19740000">
            <a:off x="-1771650" y="-160338"/>
            <a:ext cx="9553575" cy="1646238"/>
          </a:xfrm>
          <a:prstGeom prst="rect">
            <a:avLst/>
          </a:prstGeom>
          <a:solidFill>
            <a:srgbClr val="4576BB"/>
          </a:solidFill>
          <a:ln w="9525" algn="in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576" tIns="36576" rIns="36576" bIns="3657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>
              <a:solidFill>
                <a:srgbClr val="000000"/>
              </a:solidFill>
              <a:cs typeface="Arial" pitchFamily="34" charset="0"/>
            </a:endParaRPr>
          </a:p>
        </p:txBody>
      </p:sp>
      <p:grpSp>
        <p:nvGrpSpPr>
          <p:cNvPr id="6" name="Gruppieren 6"/>
          <p:cNvGrpSpPr>
            <a:grpSpLocks/>
          </p:cNvGrpSpPr>
          <p:nvPr userDrawn="1"/>
        </p:nvGrpSpPr>
        <p:grpSpPr bwMode="auto">
          <a:xfrm>
            <a:off x="22225" y="868363"/>
            <a:ext cx="3883025" cy="946150"/>
            <a:chOff x="613514" y="1991831"/>
            <a:chExt cx="3882561" cy="946675"/>
          </a:xfrm>
        </p:grpSpPr>
        <p:sp>
          <p:nvSpPr>
            <p:cNvPr id="7" name="Text Box 8"/>
            <p:cNvSpPr txBox="1">
              <a:spLocks noChangeArrowheads="1"/>
            </p:cNvSpPr>
            <p:nvPr userDrawn="1"/>
          </p:nvSpPr>
          <p:spPr bwMode="auto">
            <a:xfrm rot="-1860000">
              <a:off x="613514" y="1991831"/>
              <a:ext cx="3416786" cy="5565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Außer</a:t>
              </a:r>
              <a:r>
                <a:rPr lang="de-DE" altLang="de-DE" sz="2200" smtClean="0">
                  <a:solidFill>
                    <a:srgbClr val="000068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 Box 9"/>
            <p:cNvSpPr txBox="1">
              <a:spLocks noChangeArrowheads="1"/>
            </p:cNvSpPr>
            <p:nvPr userDrawn="1"/>
          </p:nvSpPr>
          <p:spPr bwMode="auto">
            <a:xfrm rot="-1860000">
              <a:off x="1373093" y="2148383"/>
              <a:ext cx="2587367" cy="53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010066"/>
                  </a:solidFill>
                  <a:latin typeface="Arial Black" pitchFamily="34" charset="0"/>
                  <a:cs typeface="Arial" pitchFamily="34" charset="0"/>
                </a:rPr>
                <a:t>&amp;</a:t>
              </a:r>
              <a:r>
                <a:rPr lang="de-DE" altLang="de-DE" sz="2200" smtClean="0">
                  <a:solidFill>
                    <a:srgbClr val="FEFFFD"/>
                  </a:solidFill>
                  <a:latin typeface="Arial Black" pitchFamily="34" charset="0"/>
                  <a:cs typeface="Arial" pitchFamily="34" charset="0"/>
                </a:rPr>
                <a:t>gerichtliche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Text Box 10"/>
            <p:cNvSpPr txBox="1">
              <a:spLocks noChangeArrowheads="1"/>
            </p:cNvSpPr>
            <p:nvPr userDrawn="1"/>
          </p:nvSpPr>
          <p:spPr bwMode="auto">
            <a:xfrm rot="-1860000">
              <a:off x="1872881" y="2442600"/>
              <a:ext cx="2623194" cy="495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6576" tIns="36576" rIns="36576" bIns="36576"/>
            <a:lstStyle>
              <a:lvl1pPr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0E437B"/>
                  </a:solidFill>
                  <a:latin typeface="Times New Roman" pitchFamily="18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altLang="de-DE" sz="2200" smtClean="0">
                  <a:solidFill>
                    <a:srgbClr val="D8E0E8"/>
                  </a:solidFill>
                  <a:latin typeface="Arial Black" pitchFamily="34" charset="0"/>
                  <a:cs typeface="Arial" pitchFamily="34" charset="0"/>
                </a:rPr>
                <a:t>Konfliktlösung</a:t>
              </a:r>
              <a:endParaRPr lang="de-DE" altLang="de-DE" sz="22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8" y="6276975"/>
            <a:ext cx="1789112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26211" y="2417099"/>
            <a:ext cx="8346109" cy="2566453"/>
          </a:xfrm>
        </p:spPr>
        <p:txBody>
          <a:bodyPr anchor="ctr"/>
          <a:lstStyle>
            <a:lvl1pPr algn="ctr">
              <a:defRPr sz="4000" baseline="0">
                <a:solidFill>
                  <a:srgbClr val="00005E"/>
                </a:solidFill>
                <a:latin typeface="Arial" pitchFamily="-65" charset="0"/>
                <a:cs typeface="Arial" pitchFamily="-65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249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ormal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 userDrawn="1"/>
        </p:nvSpPr>
        <p:spPr bwMode="auto">
          <a:xfrm>
            <a:off x="1588" y="6448425"/>
            <a:ext cx="9140825" cy="409575"/>
          </a:xfrm>
          <a:prstGeom prst="rect">
            <a:avLst/>
          </a:prstGeom>
          <a:solidFill>
            <a:srgbClr val="4576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 flipH="1">
            <a:off x="0" y="0"/>
            <a:ext cx="9142413" cy="998538"/>
          </a:xfrm>
          <a:prstGeom prst="rect">
            <a:avLst/>
          </a:prstGeom>
          <a:solidFill>
            <a:srgbClr val="00005E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14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hteck 5"/>
          <p:cNvSpPr/>
          <p:nvPr userDrawn="1"/>
        </p:nvSpPr>
        <p:spPr bwMode="gray">
          <a:xfrm>
            <a:off x="1588" y="0"/>
            <a:ext cx="9140825" cy="65722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/>
        </p:spPr>
        <p:txBody>
          <a:bodyPr anchor="ctr" anchorCtr="1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algn="ctr" defTabSz="914400" eaLnBrk="0" hangingPunct="0">
              <a:defRPr/>
            </a:pPr>
            <a:endParaRPr lang="de-DE" sz="1600" b="1" smtClean="0">
              <a:solidFill>
                <a:srgbClr val="FFFFFF"/>
              </a:solidFill>
              <a:ea typeface="Gulim" pitchFamily="34" charset="-127"/>
            </a:endParaRPr>
          </a:p>
        </p:txBody>
      </p:sp>
      <p:sp>
        <p:nvSpPr>
          <p:cNvPr id="7" name="Line 115"/>
          <p:cNvSpPr>
            <a:spLocks noChangeShapeType="1"/>
          </p:cNvSpPr>
          <p:nvPr/>
        </p:nvSpPr>
        <p:spPr bwMode="auto">
          <a:xfrm flipH="1">
            <a:off x="0" y="998538"/>
            <a:ext cx="9144000" cy="0"/>
          </a:xfrm>
          <a:prstGeom prst="line">
            <a:avLst/>
          </a:prstGeom>
          <a:noFill/>
          <a:ln w="38100" algn="ctr">
            <a:solidFill>
              <a:srgbClr val="00005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400" smtClean="0">
              <a:solidFill>
                <a:srgbClr val="0E437B"/>
              </a:solidFill>
              <a:latin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850" y="4675188"/>
            <a:ext cx="4721225" cy="355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8"/>
          <p:cNvSpPr txBox="1">
            <a:spLocks noChangeArrowheads="1"/>
          </p:cNvSpPr>
          <p:nvPr userDrawn="1"/>
        </p:nvSpPr>
        <p:spPr bwMode="auto">
          <a:xfrm rot="19740000">
            <a:off x="7169150" y="5880100"/>
            <a:ext cx="17526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Außer</a:t>
            </a:r>
            <a:r>
              <a:rPr lang="de-DE" altLang="de-DE" sz="1200" smtClean="0">
                <a:solidFill>
                  <a:srgbClr val="000068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 userDrawn="1"/>
        </p:nvSpPr>
        <p:spPr bwMode="auto">
          <a:xfrm rot="19740000">
            <a:off x="7591425" y="5930900"/>
            <a:ext cx="131445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010066"/>
                </a:solidFill>
                <a:latin typeface="Arial Black" pitchFamily="34" charset="0"/>
                <a:cs typeface="Arial" pitchFamily="34" charset="0"/>
              </a:rPr>
              <a:t>&amp;</a:t>
            </a:r>
            <a:r>
              <a:rPr lang="de-DE" altLang="de-DE" sz="1200" smtClean="0">
                <a:solidFill>
                  <a:srgbClr val="FEFFFD"/>
                </a:solidFill>
                <a:latin typeface="Arial Black" pitchFamily="34" charset="0"/>
                <a:cs typeface="Arial" pitchFamily="34" charset="0"/>
              </a:rPr>
              <a:t>gerichtliche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 rot="19740000">
            <a:off x="7845425" y="6084888"/>
            <a:ext cx="13271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6576" tIns="36576" rIns="36576" bIns="36576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1200" smtClean="0">
                <a:solidFill>
                  <a:srgbClr val="D8E0E8"/>
                </a:solidFill>
                <a:latin typeface="Arial Black" pitchFamily="34" charset="0"/>
                <a:cs typeface="Arial" pitchFamily="34" charset="0"/>
              </a:rPr>
              <a:t>Konfliktlösung</a:t>
            </a:r>
            <a:endParaRPr lang="de-DE" altLang="de-DE" sz="12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 userDrawn="1"/>
        </p:nvSpPr>
        <p:spPr bwMode="auto">
          <a:xfrm>
            <a:off x="8548688" y="6597650"/>
            <a:ext cx="457200" cy="23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46800" rIns="0" bIns="0"/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algn="r" defTabSz="914400" fontAlgn="base">
              <a:spcBef>
                <a:spcPct val="0"/>
              </a:spcBef>
              <a:spcAft>
                <a:spcPct val="0"/>
              </a:spcAft>
            </a:pPr>
            <a:fld id="{DF6E2A8B-F233-45B0-AD01-BEB432347394}" type="slidenum">
              <a:rPr lang="de-DE" altLang="de-DE" sz="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algn="r" defTabSz="914400" fontAlgn="base">
                <a:spcBef>
                  <a:spcPct val="0"/>
                </a:spcBef>
                <a:spcAft>
                  <a:spcPct val="0"/>
                </a:spcAft>
              </a:pPr>
              <a:t>‹Nr.›</a:t>
            </a:fld>
            <a:endParaRPr lang="de-DE" altLang="de-DE" sz="8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\\CWS1.recht.uni-frankfurt.de\Benutzer\krey\Desktop\Grafik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925" y="6621463"/>
            <a:ext cx="904875" cy="1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 marL="1524000" indent="-269875"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15779962"/>
      </p:ext>
    </p:extLst>
  </p:cSld>
  <p:clrMapOvr>
    <a:masterClrMapping/>
  </p:clrMapOvr>
  <p:transition>
    <p:fade thruBlk="1"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 Weiß ohn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81649" y="3127567"/>
            <a:ext cx="8055831" cy="927245"/>
          </a:xfrm>
          <a:ln>
            <a:noFill/>
          </a:ln>
        </p:spPr>
        <p:txBody>
          <a:bodyPr>
            <a:normAutofit/>
          </a:bodyPr>
          <a:lstStyle>
            <a:lvl1pPr algn="r">
              <a:defRPr sz="3600" b="0" i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Titel hinzufügen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81648" y="4098047"/>
            <a:ext cx="8055832" cy="398990"/>
          </a:xfrm>
        </p:spPr>
        <p:txBody>
          <a:bodyPr>
            <a:normAutofit/>
          </a:bodyPr>
          <a:lstStyle>
            <a:lvl1pPr marL="0" indent="0" algn="r">
              <a:buNone/>
              <a:defRPr sz="1600" b="0" i="0" baseline="0">
                <a:solidFill>
                  <a:schemeClr val="tx1"/>
                </a:solidFill>
                <a:latin typeface="UnitPro-Medi"/>
                <a:cs typeface="UnitPro-Medi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8674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Grün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PPT_Chart_gru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807981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PPT_Chart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13981" y="4097504"/>
            <a:ext cx="3945328" cy="430905"/>
          </a:xfrm>
        </p:spPr>
        <p:txBody>
          <a:bodyPr anchor="t">
            <a:normAutofit/>
          </a:bodyPr>
          <a:lstStyle>
            <a:lvl1pPr algn="r">
              <a:defRPr sz="1600" b="0" i="0" cap="none" baseline="0">
                <a:latin typeface="UnitPro-Medi"/>
                <a:cs typeface="UnitPro-Medi"/>
              </a:defRPr>
            </a:lvl1pPr>
          </a:lstStyle>
          <a:p>
            <a:r>
              <a:rPr lang="de-DE" dirty="0" smtClean="0"/>
              <a:t>Untertitel durch Klicken hinzufügen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3485" y="3339876"/>
            <a:ext cx="3935824" cy="573796"/>
          </a:xfrm>
        </p:spPr>
        <p:txBody>
          <a:bodyPr anchor="b">
            <a:noAutofit/>
          </a:bodyPr>
          <a:lstStyle>
            <a:lvl1pPr marL="0" indent="0" algn="r">
              <a:buNone/>
              <a:defRPr sz="36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Titel hinzufügen</a:t>
            </a:r>
          </a:p>
        </p:txBody>
      </p:sp>
      <p:sp>
        <p:nvSpPr>
          <p:cNvPr id="9" name="Bildplatzhalter 2"/>
          <p:cNvSpPr>
            <a:spLocks noGrp="1"/>
          </p:cNvSpPr>
          <p:nvPr>
            <p:ph type="pic" idx="10"/>
          </p:nvPr>
        </p:nvSpPr>
        <p:spPr>
          <a:xfrm>
            <a:off x="4536860" y="2149757"/>
            <a:ext cx="4119778" cy="3308528"/>
          </a:xfrm>
        </p:spPr>
        <p:txBody>
          <a:bodyPr/>
          <a:lstStyle>
            <a:lvl1pPr marL="0" indent="0" algn="r">
              <a:buNone/>
              <a:defRPr sz="1500" b="0" i="0" baseline="0">
                <a:latin typeface="UnitPro-Medi"/>
                <a:cs typeface="UnitPro-Medi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406278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49655"/>
            <a:ext cx="8200518" cy="63633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286001"/>
            <a:ext cx="8200518" cy="4175124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0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1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9475C44-E513-194A-88DC-1E3E6C441801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3" name="Textfeld 12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70704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74333"/>
            <a:ext cx="8200518" cy="4386792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2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77171"/>
            <a:ext cx="1106541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8C252453-7B2E-5D4C-A174-D33E1DF51036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4" name="Textfeld 13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2998616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Weiß mit kleinem Logo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3_Textchart_klein_balken_weiss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52550"/>
            <a:ext cx="8200518" cy="601228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457200" y="2087668"/>
            <a:ext cx="8200518" cy="4373457"/>
          </a:xfrm>
        </p:spPr>
        <p:txBody>
          <a:bodyPr>
            <a:normAutofit/>
          </a:bodyPr>
          <a:lstStyle>
            <a:lvl1pPr marL="342900" indent="-342900" algn="l">
              <a:lnSpc>
                <a:spcPct val="100000"/>
              </a:lnSpc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lnSpc>
                <a:spcPct val="100000"/>
              </a:lnSpc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lnSpc>
                <a:spcPct val="100000"/>
              </a:lnSpc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lnSpc>
                <a:spcPct val="100000"/>
              </a:lnSpc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r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5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1A529E64-BCA5-8E4E-A63C-47E578259545}" type="datetime1">
              <a:rPr lang="de-DE" smtClean="0"/>
              <a:t>19.03.2018</a:t>
            </a:fld>
            <a:endParaRPr lang="de-DE" dirty="0"/>
          </a:p>
        </p:txBody>
      </p:sp>
      <p:sp>
        <p:nvSpPr>
          <p:cNvPr id="17" name="Textfeld 16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</p:spTree>
    <p:extLst>
      <p:ext uri="{BB962C8B-B14F-4D97-AF65-F5344CB8AC3E}">
        <p14:creationId xmlns:p14="http://schemas.microsoft.com/office/powerpoint/2010/main" val="1486898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2_Textchart_gross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306703"/>
            <a:ext cx="4038600" cy="4154422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306703"/>
            <a:ext cx="4038600" cy="4154422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552231"/>
            <a:ext cx="8200518" cy="587943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6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708138F2-423A-1F41-8269-A6BCAA9DD889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228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ie Grün mit kleinem Logo und zwei Inh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11_Textchart_klein_balken_4-3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57200" y="2049751"/>
            <a:ext cx="4038600" cy="4413138"/>
          </a:xfrm>
        </p:spPr>
        <p:txBody>
          <a:bodyPr/>
          <a:lstStyle>
            <a:lvl1pPr marL="342900" indent="-342900" algn="l">
              <a:buClrTx/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ClrTx/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ClrTx/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ClrTx/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4619118" y="2049751"/>
            <a:ext cx="4038600" cy="4413138"/>
          </a:xfrm>
        </p:spPr>
        <p:txBody>
          <a:bodyPr/>
          <a:lstStyle>
            <a:lvl1pPr marL="342900" indent="-342900" algn="l">
              <a:buFont typeface="Wingdings" charset="2"/>
              <a:buChar char="§"/>
              <a:defRPr sz="2400" b="0" i="0">
                <a:latin typeface="UnitPro-Light"/>
                <a:cs typeface="UnitPro-Light"/>
              </a:defRPr>
            </a:lvl1pPr>
            <a:lvl2pPr marL="742950" indent="-285750" algn="l">
              <a:buFont typeface="Wingdings" charset="2"/>
              <a:buChar char="§"/>
              <a:defRPr sz="2200" b="0" i="0">
                <a:latin typeface="UnitPro-Light"/>
                <a:cs typeface="UnitPro-Light"/>
              </a:defRPr>
            </a:lvl2pPr>
            <a:lvl3pPr marL="1143000" indent="-228600" algn="l">
              <a:buFont typeface="Wingdings" charset="2"/>
              <a:buChar char="§"/>
              <a:defRPr sz="2000" b="0" i="0">
                <a:latin typeface="UnitPro-Light"/>
                <a:cs typeface="UnitPro-Light"/>
              </a:defRPr>
            </a:lvl3pPr>
            <a:lvl4pPr marL="16002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4pPr>
            <a:lvl5pPr marL="2057400" indent="-228600" algn="l">
              <a:buFont typeface="Wingdings" charset="2"/>
              <a:buChar char="§"/>
              <a:defRPr sz="1800" b="0" i="0">
                <a:latin typeface="UnitPro-Light"/>
                <a:cs typeface="UnitPro-Ligh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 smtClean="0"/>
              <a:t>Text durch Klicken hinzufügen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1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371329"/>
            <a:ext cx="8200518" cy="587646"/>
          </a:xfrm>
        </p:spPr>
        <p:txBody>
          <a:bodyPr anchor="b" anchorCtr="0">
            <a:normAutofit/>
          </a:bodyPr>
          <a:lstStyle>
            <a:lvl1pPr algn="l">
              <a:defRPr sz="2800" b="0" i="0" baseline="0">
                <a:latin typeface="UnitPro-Light"/>
                <a:cs typeface="UnitPro-Light"/>
              </a:defRPr>
            </a:lvl1pPr>
          </a:lstStyle>
          <a:p>
            <a:r>
              <a:rPr lang="de-DE" dirty="0" smtClean="0"/>
              <a:t>Headline hinzufügen</a:t>
            </a:r>
            <a:endParaRPr lang="de-DE" dirty="0"/>
          </a:p>
        </p:txBody>
      </p:sp>
      <p:sp>
        <p:nvSpPr>
          <p:cNvPr id="11" name="Fußzeilenplatzhalter 2"/>
          <p:cNvSpPr>
            <a:spLocks noGrp="1"/>
          </p:cNvSpPr>
          <p:nvPr>
            <p:ph type="ftr" sz="quarter" idx="10"/>
          </p:nvPr>
        </p:nvSpPr>
        <p:spPr>
          <a:xfrm>
            <a:off x="460139" y="6586719"/>
            <a:ext cx="3327738" cy="266567"/>
          </a:xfrm>
        </p:spPr>
        <p:txBody>
          <a:bodyPr/>
          <a:lstStyle>
            <a:lvl1pPr>
              <a:defRPr b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smtClean="0"/>
              <a:t>Thema: xx/Verfasser: yy</a:t>
            </a:r>
            <a:endParaRPr lang="de-DE" dirty="0"/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4894419" y="6579928"/>
            <a:ext cx="513179" cy="26656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5" name="Textfeld 14"/>
          <p:cNvSpPr txBox="1"/>
          <p:nvPr userDrawn="1"/>
        </p:nvSpPr>
        <p:spPr>
          <a:xfrm>
            <a:off x="5150556" y="6577171"/>
            <a:ext cx="35723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100" b="1" i="0" dirty="0" smtClean="0">
                <a:solidFill>
                  <a:schemeClr val="tx1"/>
                </a:solidFill>
                <a:latin typeface="+mn-lt"/>
                <a:cs typeface="UnitPro-Light"/>
              </a:rPr>
              <a:t>Fachbereich 3: 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Wirtschaft und Recht | Business </a:t>
            </a:r>
            <a:r>
              <a:rPr lang="de-DE" sz="1100" b="0" i="0" dirty="0" err="1" smtClean="0">
                <a:solidFill>
                  <a:schemeClr val="tx1"/>
                </a:solidFill>
                <a:latin typeface="+mn-lt"/>
                <a:cs typeface="UnitPro-Light"/>
              </a:rPr>
              <a:t>and</a:t>
            </a:r>
            <a:r>
              <a:rPr lang="de-DE" sz="1100" b="0" i="0" dirty="0" smtClean="0">
                <a:solidFill>
                  <a:schemeClr val="tx1"/>
                </a:solidFill>
                <a:latin typeface="+mn-lt"/>
                <a:cs typeface="UnitPro-Light"/>
              </a:rPr>
              <a:t> Law</a:t>
            </a:r>
            <a:endParaRPr lang="de-DE" sz="1100" b="0" i="0" dirty="0">
              <a:solidFill>
                <a:schemeClr val="tx1"/>
              </a:solidFill>
              <a:latin typeface="+mn-lt"/>
              <a:cs typeface="UnitPro-Light"/>
            </a:endParaRPr>
          </a:p>
        </p:txBody>
      </p:sp>
      <p:sp>
        <p:nvSpPr>
          <p:cNvPr id="10" name="Datumsplatzhalter 4"/>
          <p:cNvSpPr>
            <a:spLocks noGrp="1"/>
          </p:cNvSpPr>
          <p:nvPr>
            <p:ph type="dt" sz="half" idx="12"/>
          </p:nvPr>
        </p:nvSpPr>
        <p:spPr>
          <a:xfrm>
            <a:off x="3787877" y="6586719"/>
            <a:ext cx="1106541" cy="257019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fld id="{91DF2A3C-83F7-7E4F-B0FB-89DB33CCAB7D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514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9263" y="177641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3236842"/>
            <a:ext cx="8229600" cy="2889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3"/>
          </p:nvPr>
        </p:nvSpPr>
        <p:spPr>
          <a:xfrm>
            <a:off x="460139" y="6429977"/>
            <a:ext cx="3327738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r>
              <a:rPr lang="de-DE" b="1" smtClean="0"/>
              <a:t>Thema: xx/Verfasser: yy</a:t>
            </a:r>
            <a:endParaRPr lang="de-DE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5257279" y="6423186"/>
            <a:ext cx="513179" cy="365125"/>
          </a:xfrm>
          <a:prstGeom prst="rect">
            <a:avLst/>
          </a:prstGeom>
        </p:spPr>
        <p:txBody>
          <a:bodyPr anchor="b" anchorCtr="0"/>
          <a:lstStyle>
            <a:lvl1pPr>
              <a:defRPr sz="1100" b="0" i="0">
                <a:solidFill>
                  <a:schemeClr val="tx1"/>
                </a:solidFill>
                <a:latin typeface="UnitPro-Light"/>
                <a:cs typeface="UnitPro-Light"/>
              </a:defRPr>
            </a:lvl1pPr>
          </a:lstStyle>
          <a:p>
            <a:fld id="{AA35AFB5-30FC-1140-8782-9DA13C24B961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004706" y="6420429"/>
            <a:ext cx="1252573" cy="36512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100">
                <a:solidFill>
                  <a:srgbClr val="000000"/>
                </a:solidFill>
                <a:latin typeface="UnitPro-Light"/>
                <a:cs typeface="UnitPro-Light"/>
              </a:defRPr>
            </a:lvl1pPr>
          </a:lstStyle>
          <a:p>
            <a:fld id="{03611B7D-D943-C74B-9C11-02AAE84BF1B4}" type="datetime1">
              <a:rPr lang="de-DE" smtClean="0"/>
              <a:t>19.03.2018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7263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1" r:id="rId3"/>
    <p:sldLayoutId id="2147483659" r:id="rId4"/>
    <p:sldLayoutId id="2147483650" r:id="rId5"/>
    <p:sldLayoutId id="2147483661" r:id="rId6"/>
    <p:sldLayoutId id="2147483662" r:id="rId7"/>
    <p:sldLayoutId id="2147483652" r:id="rId8"/>
    <p:sldLayoutId id="2147483664" r:id="rId9"/>
    <p:sldLayoutId id="2147483663" r:id="rId10"/>
    <p:sldLayoutId id="2147483657" r:id="rId11"/>
    <p:sldLayoutId id="2147483665" r:id="rId12"/>
    <p:sldLayoutId id="2147483666" r:id="rId13"/>
    <p:sldLayoutId id="2147483668" r:id="rId14"/>
    <p:sldLayoutId id="2147483669" r:id="rId15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UnitPro-Light"/>
          <a:ea typeface="+mj-ea"/>
          <a:cs typeface="UnitPro-Light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Wingdings" charset="2"/>
        <a:buChar char="§"/>
        <a:defRPr sz="3200" kern="1200">
          <a:solidFill>
            <a:schemeClr val="tx1"/>
          </a:solidFill>
          <a:latin typeface="UnitPro-Light"/>
          <a:ea typeface="+mn-ea"/>
          <a:cs typeface="UnitPro-Light"/>
        </a:defRPr>
      </a:lvl1pPr>
      <a:lvl2pPr marL="742950" indent="-285750" algn="l" defTabSz="457200" rtl="0" eaLnBrk="1" latinLnBrk="0" hangingPunct="1">
        <a:spcBef>
          <a:spcPct val="20000"/>
        </a:spcBef>
        <a:buFont typeface="Wingdings" charset="2"/>
        <a:buChar char="§"/>
        <a:defRPr sz="2800" kern="1200">
          <a:solidFill>
            <a:schemeClr val="tx1"/>
          </a:solidFill>
          <a:latin typeface="UnitPro-Light"/>
          <a:ea typeface="+mn-ea"/>
          <a:cs typeface="UnitPro-Light"/>
        </a:defRPr>
      </a:lvl2pPr>
      <a:lvl3pPr marL="11430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400" kern="1200">
          <a:solidFill>
            <a:schemeClr val="tx1"/>
          </a:solidFill>
          <a:latin typeface="UnitPro-Light"/>
          <a:ea typeface="+mn-ea"/>
          <a:cs typeface="UnitPro-Light"/>
        </a:defRPr>
      </a:lvl3pPr>
      <a:lvl4pPr marL="16002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4pPr>
      <a:lvl5pPr marL="2057400" indent="-228600" algn="l" defTabSz="457200" rtl="0" eaLnBrk="1" latinLnBrk="0" hangingPunct="1">
        <a:spcBef>
          <a:spcPct val="20000"/>
        </a:spcBef>
        <a:buFont typeface="Wingdings" charset="2"/>
        <a:buChar char="§"/>
        <a:defRPr sz="2000" kern="1200">
          <a:solidFill>
            <a:schemeClr val="tx1"/>
          </a:solidFill>
          <a:latin typeface="UnitPro-Light"/>
          <a:ea typeface="+mn-ea"/>
          <a:cs typeface="UnitPro-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0213" y="150813"/>
            <a:ext cx="7345362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13" rIns="0" bIns="45713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Slide title</a:t>
            </a:r>
          </a:p>
        </p:txBody>
      </p:sp>
      <p:sp>
        <p:nvSpPr>
          <p:cNvPr id="2051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0213" y="1449388"/>
            <a:ext cx="82804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Body text</a:t>
            </a:r>
          </a:p>
          <a:p>
            <a:pPr lvl="1"/>
            <a:r>
              <a:rPr lang="de-DE" altLang="de-DE" smtClean="0"/>
              <a:t>First level</a:t>
            </a:r>
          </a:p>
          <a:p>
            <a:pPr lvl="2"/>
            <a:r>
              <a:rPr lang="de-DE" altLang="de-DE" smtClean="0"/>
              <a:t>Second level</a:t>
            </a:r>
          </a:p>
          <a:p>
            <a:pPr lvl="3"/>
            <a:r>
              <a:rPr lang="de-DE" altLang="de-DE" smtClean="0"/>
              <a:t>Third level</a:t>
            </a:r>
          </a:p>
          <a:p>
            <a:pPr lvl="4"/>
            <a:r>
              <a:rPr lang="de-DE" altLang="de-DE" smtClean="0"/>
              <a:t>Forth level</a:t>
            </a:r>
          </a:p>
          <a:p>
            <a:pPr lvl="4"/>
            <a:r>
              <a:rPr lang="de-DE" altLang="de-DE" smtClean="0"/>
              <a:t>Fifth level</a:t>
            </a:r>
          </a:p>
          <a:p>
            <a:pPr lvl="4"/>
            <a:r>
              <a:rPr lang="de-DE" altLang="de-DE" smtClean="0"/>
              <a:t>Sixth level</a:t>
            </a:r>
          </a:p>
          <a:p>
            <a:pPr lvl="4"/>
            <a:r>
              <a:rPr lang="de-DE" altLang="de-DE" smtClean="0"/>
              <a:t>Seventh level</a:t>
            </a:r>
          </a:p>
          <a:p>
            <a:pPr lvl="4"/>
            <a:r>
              <a:rPr lang="de-DE" altLang="de-DE" smtClean="0"/>
              <a:t>Eigth level</a:t>
            </a:r>
          </a:p>
          <a:p>
            <a:pPr lvl="4"/>
            <a:endParaRPr lang="de-DE" altLang="de-DE" smtClean="0"/>
          </a:p>
        </p:txBody>
      </p:sp>
    </p:spTree>
    <p:extLst>
      <p:ext uri="{BB962C8B-B14F-4D97-AF65-F5344CB8AC3E}">
        <p14:creationId xmlns:p14="http://schemas.microsoft.com/office/powerpoint/2010/main" val="1111148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 (Headings)"/>
          <a:ea typeface=" (Headings)"/>
          <a:cs typeface=" (Headings)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447675" indent="-2667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3pPr>
      <a:lvl4pPr marL="985838" indent="-2714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4pPr>
      <a:lvl5pPr marL="1257300" indent="-2682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itchFamily="34" charset="0"/>
        <a:buChar char="–"/>
        <a:defRPr sz="1600">
          <a:solidFill>
            <a:srgbClr val="000000"/>
          </a:solidFill>
          <a:latin typeface="+mn-lt"/>
          <a:ea typeface="+mn-ea"/>
          <a:cs typeface="+mn-cs"/>
        </a:defRPr>
      </a:lvl5pPr>
      <a:lvl6pPr marL="152400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6pPr>
      <a:lvl7pPr marL="1793875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rgbClr val="000000"/>
          </a:solidFill>
          <a:latin typeface="+mn-lt"/>
          <a:cs typeface="+mn-cs"/>
        </a:defRPr>
      </a:lvl7pPr>
      <a:lvl8pPr marL="2063750" indent="-269875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8pPr>
      <a:lvl9pPr marL="2330450" indent="-2667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–"/>
        <a:defRPr sz="1600" baseline="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Rechtsdurchsetzung</a:t>
            </a:r>
            <a:endParaRPr lang="de-DE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Prof. Dr. Isabella Anders-Rudes, LL.M.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292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Sachurteilsvoraussetzungen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Die Partei betreffend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Parteifähigkeit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 smtClean="0"/>
              <a:t>Prozessfähigkeit</a:t>
            </a:r>
            <a:endParaRPr lang="de-DE" altLang="de-DE" sz="2800" dirty="0"/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Postulationsfähigkeit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Prozessführungsbefugnis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580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Sachurteilsvoraussetzungen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Den Streitgegenstand betreffend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Ordnungsgemäße Klageerhebung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Einklagbarer Anspruch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Keine anderweitige Rechtshängigkeit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Keine entgegenstehende Rechtskraft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Rechtsschutzbedürfnis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6371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Sachliche Zuständigkeit</a:t>
            </a:r>
            <a:endParaRPr lang="de-DE" sz="3200" dirty="0"/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8939578"/>
              </p:ext>
            </p:extLst>
          </p:nvPr>
        </p:nvGraphicFramePr>
        <p:xfrm>
          <a:off x="457200" y="2087563"/>
          <a:ext cx="8201025" cy="4373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591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Sachliche Zuständigkeit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u="sng" dirty="0" smtClean="0"/>
              <a:t>Erste Instanz: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Amtsgericht (AG): § 23 GVG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Streitigkeiten bis zu einem Streitwert von Euro 5.000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Unabhängig von Streitwert insb.: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de-DE" dirty="0" err="1" smtClean="0"/>
              <a:t>WOHNRAUMmietsachen</a:t>
            </a:r>
            <a:r>
              <a:rPr lang="de-DE" dirty="0" smtClean="0"/>
              <a:t> § 23 Nr. 2a GVG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de-DE" dirty="0" smtClean="0"/>
              <a:t>Mahnverfahren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Landgericht (LG): § 71 GVG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Streitigkeiten ab Euro 5.000,01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Sonderzuweisungen 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496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Besetzung der Spruchkörper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AG – Einzelrichter (§ 22 GVG)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LG – Kammer (§§ 60, 75 GVG)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Ausnahmen: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Kammer für Handelssachen (§§ 93, 105 GVG)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Übertragung auf Einzelrichter (§ 75 GVG, </a:t>
            </a:r>
            <a:r>
              <a:rPr lang="de-DE" dirty="0" smtClean="0"/>
              <a:t>§§ 348</a:t>
            </a:r>
            <a:r>
              <a:rPr lang="de-DE" dirty="0"/>
              <a:t>, 348 a ZPO; § 105 GVG, §§ 349, 526 ZPO)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OLG – Senat (§§ 116, 122 GVG)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Ausnahme: Übertragung auf </a:t>
            </a:r>
            <a:r>
              <a:rPr lang="de-DE" dirty="0" smtClean="0"/>
              <a:t>Einzelrichter (§ </a:t>
            </a:r>
            <a:r>
              <a:rPr lang="de-DE" dirty="0"/>
              <a:t>122 GVG, § 526 f ZPO)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BGH – Senat (§§ 130, 139 GVG)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002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Örtliche Zuständigkeit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Allgemeiner Gerichtsstand: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Wohnort des Beklagten (§§ 12, 13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Sitz der juristischen Person (§ 12. 17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Weitere in §§ 16, 18,19, 19a ZPO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Besonderer Gerichtsstand: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der unerlaubten Handlung (§ 32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des Erfüllungsorts (§ 29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Weitere besondere Gerichtsstände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Ausschließlicher Gerichtsstand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724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Örtliche Zuständigkeit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An ausschließlichen Gerichtsständen </a:t>
            </a:r>
            <a:r>
              <a:rPr lang="de-DE" dirty="0" smtClean="0"/>
              <a:t>muss </a:t>
            </a:r>
            <a:r>
              <a:rPr lang="de-DE" dirty="0"/>
              <a:t>zwingend  geklagt werden (§ 12 ZPO)</a:t>
            </a:r>
          </a:p>
          <a:p>
            <a:pPr marL="0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Gibt es allgemeine und besondere </a:t>
            </a:r>
            <a:r>
              <a:rPr lang="de-DE" dirty="0" smtClean="0"/>
              <a:t>Gerichtsstände hat </a:t>
            </a:r>
            <a:r>
              <a:rPr lang="de-DE" dirty="0"/>
              <a:t>der Kläger die Wahl (§ 35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Bei mehreren beklagten </a:t>
            </a:r>
            <a:r>
              <a:rPr lang="de-DE" dirty="0" smtClean="0"/>
              <a:t>Parteien § </a:t>
            </a:r>
            <a:r>
              <a:rPr lang="de-DE" dirty="0"/>
              <a:t>36 I </a:t>
            </a:r>
            <a:r>
              <a:rPr lang="de-DE" dirty="0" smtClean="0"/>
              <a:t>Nr</a:t>
            </a:r>
            <a:r>
              <a:rPr lang="de-DE" dirty="0"/>
              <a:t>. 3 ZPO</a:t>
            </a:r>
          </a:p>
          <a:p>
            <a:pPr marL="0" indent="0">
              <a:buNone/>
            </a:pPr>
            <a:r>
              <a:rPr lang="de-DE" dirty="0" smtClean="0"/>
              <a:t>  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204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Funktionelle Zuständigkeit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„Geschäftszuständigkeit</a:t>
            </a:r>
            <a:r>
              <a:rPr lang="de-DE" dirty="0"/>
              <a:t>“ des angerufenen </a:t>
            </a:r>
            <a:r>
              <a:rPr lang="de-DE" dirty="0" smtClean="0"/>
              <a:t>Gerichts</a:t>
            </a:r>
          </a:p>
          <a:p>
            <a:pPr marL="457200" lvl="1" indent="0">
              <a:buNone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 Interne </a:t>
            </a:r>
            <a:r>
              <a:rPr lang="de-DE" dirty="0" smtClean="0"/>
              <a:t>Geschäftsverteilung der einzelnen Gerichte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Einflussnahme der Parteien nur: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Einzelrichter</a:t>
            </a:r>
            <a:r>
              <a:rPr lang="de-DE" dirty="0"/>
              <a:t>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Kammer </a:t>
            </a:r>
            <a:r>
              <a:rPr lang="de-DE" dirty="0"/>
              <a:t>für Handelssachen?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560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err="1" smtClean="0"/>
              <a:t>Gerichtsstandsvereinbarungen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 38 ZPO – zulässig, wenn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Kaufleute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Juristische Personen des öffentliche Rechts oder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des </a:t>
            </a:r>
            <a:r>
              <a:rPr lang="de-DE" dirty="0"/>
              <a:t>öffentlich-rechtlichen Sondervermögens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 Partei keinen inländischen Gerichtsstand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Nach Entstehen der Streitigkeit vereinbart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§ 40 ZPO –  unzulässig, wenn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Sonderfall: Nichtvermögensrechtliche Ansprüche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Ausschließlicher Gerichtsstand gegeben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654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err="1" smtClean="0"/>
              <a:t>Rügelose</a:t>
            </a:r>
            <a:r>
              <a:rPr lang="de-DE" sz="3200" dirty="0" smtClean="0"/>
              <a:t> Einlassung (39 ZPO)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Verhandeln zur Hauptsache ohne </a:t>
            </a:r>
            <a:r>
              <a:rPr lang="de-DE" dirty="0" smtClean="0"/>
              <a:t>Geltendmachung </a:t>
            </a:r>
            <a:r>
              <a:rPr lang="de-DE" dirty="0"/>
              <a:t>der Unzuständigkeit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Beim LG automatische Folge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Beim AG nur nach Belehrung </a:t>
            </a:r>
            <a:r>
              <a:rPr lang="de-DE" dirty="0" err="1"/>
              <a:t>iSd</a:t>
            </a:r>
            <a:r>
              <a:rPr lang="de-DE" dirty="0"/>
              <a:t> § 504 ZPO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248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200" dirty="0" smtClean="0"/>
              <a:t>Warum braucht man Rechtsdurchsetzung?</a:t>
            </a:r>
            <a:endParaRPr lang="de-DE" sz="320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de-DE" altLang="de-DE" dirty="0" smtClean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 smtClean="0"/>
              <a:t>Durchsetzung privater Ansprüche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 smtClean="0"/>
              <a:t>Selbsthilfeverbot</a:t>
            </a:r>
            <a:endParaRPr lang="de-DE" altLang="de-DE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Wahrung oder Wiederherstellung des </a:t>
            </a:r>
            <a:r>
              <a:rPr lang="de-DE" altLang="de-DE" dirty="0" smtClean="0"/>
              <a:t>Rechtsfriedens</a:t>
            </a:r>
            <a:endParaRPr lang="de-DE" altLang="de-DE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Bewahrung der Rechtsordnung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Evtl. Fortentwicklung des Rechts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endParaRPr lang="de-DE" altLang="de-DE" dirty="0"/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Erlangung eines Titels</a:t>
            </a:r>
          </a:p>
          <a:p>
            <a:endParaRPr lang="de-DE" altLang="de-DE" dirty="0"/>
          </a:p>
          <a:p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smtClean="0"/>
              <a:t>Rechtsdurchsetzung/Anders-Rudes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175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Reaktionsmöglichkeiten auf Unzuständigkeit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Beklagter rügt Unzuständigkeit  - Klageabweisung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err="1" smtClean="0"/>
              <a:t>Rügelose</a:t>
            </a:r>
            <a:r>
              <a:rPr lang="de-DE" dirty="0" smtClean="0"/>
              <a:t> Einlassung </a:t>
            </a:r>
            <a:r>
              <a:rPr lang="de-DE" dirty="0" err="1" smtClean="0"/>
              <a:t>iSd</a:t>
            </a:r>
            <a:r>
              <a:rPr lang="de-DE" dirty="0" smtClean="0"/>
              <a:t> § 39 ZPO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Antrag auf Verweisung an das zuständige Gericht (§ 281 ZPO)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Klagerücknahme durch Kläger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955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3200" dirty="0" smtClean="0"/>
              <a:t>Gegenstand dieser Vorlesung</a:t>
            </a:r>
            <a:br>
              <a:rPr lang="de-DE" sz="3200" dirty="0" smtClean="0"/>
            </a:b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Gerichtliche Verfolgung von materiell-rechtlichen Ansprüchen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KLAGEVERFAHREN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ZWANGSVOLLSTRECKUNG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Außergerichtliche Streitbeilegung (in a </a:t>
            </a:r>
            <a:r>
              <a:rPr lang="de-DE" dirty="0" err="1" smtClean="0"/>
              <a:t>Nutshell</a:t>
            </a:r>
            <a:r>
              <a:rPr lang="de-DE" dirty="0" smtClean="0"/>
              <a:t>)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423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ussdiagramm: Verbindungsstelle 4"/>
          <p:cNvSpPr/>
          <p:nvPr/>
        </p:nvSpPr>
        <p:spPr bwMode="auto">
          <a:xfrm>
            <a:off x="5661422" y="2750344"/>
            <a:ext cx="3018234" cy="2964656"/>
          </a:xfrm>
          <a:prstGeom prst="flowChartConnector">
            <a:avLst/>
          </a:prstGeom>
          <a:solidFill>
            <a:srgbClr val="002060">
              <a:alpha val="82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" name="Flussdiagramm: Verbindungsstelle 5"/>
          <p:cNvSpPr/>
          <p:nvPr/>
        </p:nvSpPr>
        <p:spPr bwMode="auto">
          <a:xfrm>
            <a:off x="2964656" y="2687836"/>
            <a:ext cx="3018234" cy="2964656"/>
          </a:xfrm>
          <a:prstGeom prst="flowChartConnector">
            <a:avLst/>
          </a:prstGeom>
          <a:solidFill>
            <a:srgbClr val="002060">
              <a:alpha val="82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" name="Flussdiagramm: Verbindungsstelle 3"/>
          <p:cNvSpPr/>
          <p:nvPr/>
        </p:nvSpPr>
        <p:spPr bwMode="auto">
          <a:xfrm>
            <a:off x="419695" y="2687836"/>
            <a:ext cx="3000375" cy="2964656"/>
          </a:xfrm>
          <a:prstGeom prst="flowChartConnector">
            <a:avLst/>
          </a:prstGeom>
          <a:solidFill>
            <a:srgbClr val="002060">
              <a:alpha val="82000"/>
            </a:srgb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10" name="Flussdiagramm: Verbindungsstelle 9"/>
          <p:cNvSpPr/>
          <p:nvPr/>
        </p:nvSpPr>
        <p:spPr bwMode="auto">
          <a:xfrm>
            <a:off x="2205038" y="3938588"/>
            <a:ext cx="723900" cy="714375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rgbClr val="000000"/>
              </a:solidFill>
            </a:endParaRPr>
          </a:p>
        </p:txBody>
      </p:sp>
      <p:sp>
        <p:nvSpPr>
          <p:cNvPr id="7" name="Flussdiagramm: Verbindungsstelle 6"/>
          <p:cNvSpPr/>
          <p:nvPr/>
        </p:nvSpPr>
        <p:spPr bwMode="auto">
          <a:xfrm>
            <a:off x="1306513" y="3679825"/>
            <a:ext cx="849312" cy="839788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rgbClr val="000000"/>
              </a:solidFill>
            </a:endParaRPr>
          </a:p>
        </p:txBody>
      </p:sp>
      <p:sp>
        <p:nvSpPr>
          <p:cNvPr id="8" name="Flussdiagramm: Verbindungsstelle 7"/>
          <p:cNvSpPr/>
          <p:nvPr/>
        </p:nvSpPr>
        <p:spPr bwMode="auto">
          <a:xfrm>
            <a:off x="795338" y="3000375"/>
            <a:ext cx="731837" cy="714375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rgbClr val="AF1D1D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i="1" dirty="0">
              <a:solidFill>
                <a:srgbClr val="AF1D1D"/>
              </a:solidFill>
            </a:endParaRPr>
          </a:p>
        </p:txBody>
      </p:sp>
      <p:sp>
        <p:nvSpPr>
          <p:cNvPr id="9" name="Flussdiagramm: Verbindungsstelle 8"/>
          <p:cNvSpPr/>
          <p:nvPr/>
        </p:nvSpPr>
        <p:spPr bwMode="auto">
          <a:xfrm>
            <a:off x="446088" y="3732213"/>
            <a:ext cx="758825" cy="714375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rgbClr val="000000"/>
              </a:solidFill>
            </a:endParaRPr>
          </a:p>
        </p:txBody>
      </p:sp>
      <p:sp>
        <p:nvSpPr>
          <p:cNvPr id="11" name="Flussdiagramm: Verbindungsstelle 10"/>
          <p:cNvSpPr/>
          <p:nvPr/>
        </p:nvSpPr>
        <p:spPr bwMode="auto">
          <a:xfrm>
            <a:off x="2259013" y="4678363"/>
            <a:ext cx="714375" cy="688975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rgbClr val="000000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rgbClr val="000000"/>
              </a:solidFill>
            </a:endParaRPr>
          </a:p>
        </p:txBody>
      </p:sp>
      <p:sp>
        <p:nvSpPr>
          <p:cNvPr id="12" name="Flussdiagramm: Verbindungsstelle 11"/>
          <p:cNvSpPr/>
          <p:nvPr/>
        </p:nvSpPr>
        <p:spPr bwMode="auto">
          <a:xfrm>
            <a:off x="1500188" y="4705350"/>
            <a:ext cx="723900" cy="714375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13" name="Flussdiagramm: Verbindungsstelle 12"/>
          <p:cNvSpPr/>
          <p:nvPr/>
        </p:nvSpPr>
        <p:spPr bwMode="auto">
          <a:xfrm>
            <a:off x="776288" y="4446588"/>
            <a:ext cx="723900" cy="74136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rgbClr val="000000"/>
              </a:solidFill>
            </a:endParaRPr>
          </a:p>
        </p:txBody>
      </p:sp>
      <p:sp>
        <p:nvSpPr>
          <p:cNvPr id="14" name="Flussdiagramm: Verbindungsstelle 13"/>
          <p:cNvSpPr/>
          <p:nvPr/>
        </p:nvSpPr>
        <p:spPr bwMode="auto">
          <a:xfrm>
            <a:off x="1535113" y="2803525"/>
            <a:ext cx="714375" cy="687388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rgbClr val="FFFFFF"/>
              </a:solidFill>
            </a:endParaRPr>
          </a:p>
        </p:txBody>
      </p:sp>
      <p:sp>
        <p:nvSpPr>
          <p:cNvPr id="15" name="Flussdiagramm: Verbindungsstelle 14"/>
          <p:cNvSpPr/>
          <p:nvPr/>
        </p:nvSpPr>
        <p:spPr bwMode="auto">
          <a:xfrm>
            <a:off x="2286000" y="3125788"/>
            <a:ext cx="795338" cy="76835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800" dirty="0">
              <a:solidFill>
                <a:srgbClr val="000000"/>
              </a:solidFill>
            </a:endParaRPr>
          </a:p>
        </p:txBody>
      </p:sp>
      <p:sp>
        <p:nvSpPr>
          <p:cNvPr id="18" name="Flussdiagramm: Verbindungsstelle 17"/>
          <p:cNvSpPr/>
          <p:nvPr/>
        </p:nvSpPr>
        <p:spPr bwMode="auto">
          <a:xfrm>
            <a:off x="3660775" y="2908300"/>
            <a:ext cx="982663" cy="92075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21" name="Flussdiagramm: Verbindungsstelle 20"/>
          <p:cNvSpPr/>
          <p:nvPr/>
        </p:nvSpPr>
        <p:spPr bwMode="auto">
          <a:xfrm>
            <a:off x="6215063" y="2955925"/>
            <a:ext cx="1098550" cy="1081088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22" name="Flussdiagramm: Verbindungsstelle 21"/>
          <p:cNvSpPr/>
          <p:nvPr/>
        </p:nvSpPr>
        <p:spPr bwMode="auto">
          <a:xfrm>
            <a:off x="6054725" y="4133850"/>
            <a:ext cx="963613" cy="911225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23" name="Flussdiagramm: Verbindungsstelle 22"/>
          <p:cNvSpPr/>
          <p:nvPr/>
        </p:nvSpPr>
        <p:spPr bwMode="auto">
          <a:xfrm>
            <a:off x="7188200" y="4473575"/>
            <a:ext cx="973138" cy="919163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24" name="Flussdiagramm: Verbindungsstelle 23"/>
          <p:cNvSpPr/>
          <p:nvPr/>
        </p:nvSpPr>
        <p:spPr bwMode="auto">
          <a:xfrm>
            <a:off x="7367588" y="3259138"/>
            <a:ext cx="936625" cy="93821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8217" name="Textfeld 25"/>
          <p:cNvSpPr txBox="1">
            <a:spLocks noChangeArrowheads="1"/>
          </p:cNvSpPr>
          <p:nvPr/>
        </p:nvSpPr>
        <p:spPr bwMode="auto">
          <a:xfrm>
            <a:off x="785813" y="4724400"/>
            <a:ext cx="696912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Mediation</a:t>
            </a:r>
          </a:p>
        </p:txBody>
      </p:sp>
      <p:sp>
        <p:nvSpPr>
          <p:cNvPr id="8218" name="Textfeld 26"/>
          <p:cNvSpPr txBox="1">
            <a:spLocks noChangeArrowheads="1"/>
          </p:cNvSpPr>
          <p:nvPr/>
        </p:nvSpPr>
        <p:spPr bwMode="auto">
          <a:xfrm>
            <a:off x="1554163" y="3036888"/>
            <a:ext cx="695325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i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Coaching</a:t>
            </a:r>
          </a:p>
        </p:txBody>
      </p:sp>
      <p:sp>
        <p:nvSpPr>
          <p:cNvPr id="8219" name="Textfeld 27"/>
          <p:cNvSpPr txBox="1">
            <a:spLocks noChangeArrowheads="1"/>
          </p:cNvSpPr>
          <p:nvPr/>
        </p:nvSpPr>
        <p:spPr bwMode="auto">
          <a:xfrm>
            <a:off x="803275" y="3268663"/>
            <a:ext cx="696913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i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Moderation</a:t>
            </a:r>
          </a:p>
        </p:txBody>
      </p:sp>
      <p:sp>
        <p:nvSpPr>
          <p:cNvPr id="8220" name="Textfeld 28"/>
          <p:cNvSpPr txBox="1">
            <a:spLocks noChangeArrowheads="1"/>
          </p:cNvSpPr>
          <p:nvPr/>
        </p:nvSpPr>
        <p:spPr bwMode="auto">
          <a:xfrm>
            <a:off x="482600" y="3990975"/>
            <a:ext cx="6969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Schlichtung</a:t>
            </a:r>
          </a:p>
        </p:txBody>
      </p:sp>
      <p:sp>
        <p:nvSpPr>
          <p:cNvPr id="8221" name="Textfeld 29"/>
          <p:cNvSpPr txBox="1">
            <a:spLocks noChangeArrowheads="1"/>
          </p:cNvSpPr>
          <p:nvPr/>
        </p:nvSpPr>
        <p:spPr bwMode="auto">
          <a:xfrm>
            <a:off x="2286000" y="4938713"/>
            <a:ext cx="696913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Mini-Trial</a:t>
            </a:r>
          </a:p>
        </p:txBody>
      </p:sp>
      <p:sp>
        <p:nvSpPr>
          <p:cNvPr id="8222" name="Textfeld 30"/>
          <p:cNvSpPr txBox="1">
            <a:spLocks noChangeArrowheads="1"/>
          </p:cNvSpPr>
          <p:nvPr/>
        </p:nvSpPr>
        <p:spPr bwMode="auto">
          <a:xfrm>
            <a:off x="1509713" y="4911725"/>
            <a:ext cx="695325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Gütliche Einigung </a:t>
            </a:r>
          </a:p>
        </p:txBody>
      </p:sp>
      <p:sp>
        <p:nvSpPr>
          <p:cNvPr id="8223" name="Textfeld 31"/>
          <p:cNvSpPr txBox="1">
            <a:spLocks noChangeArrowheads="1"/>
          </p:cNvSpPr>
          <p:nvPr/>
        </p:nvSpPr>
        <p:spPr bwMode="auto">
          <a:xfrm>
            <a:off x="2143125" y="4170363"/>
            <a:ext cx="839788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Güteverfahren</a:t>
            </a:r>
          </a:p>
        </p:txBody>
      </p:sp>
      <p:sp>
        <p:nvSpPr>
          <p:cNvPr id="8224" name="Textfeld 32"/>
          <p:cNvSpPr txBox="1">
            <a:spLocks noChangeArrowheads="1"/>
          </p:cNvSpPr>
          <p:nvPr/>
        </p:nvSpPr>
        <p:spPr bwMode="auto">
          <a:xfrm>
            <a:off x="2295525" y="3286125"/>
            <a:ext cx="785813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Kooperatives Anwaltsver-fahren</a:t>
            </a:r>
          </a:p>
        </p:txBody>
      </p:sp>
      <p:sp>
        <p:nvSpPr>
          <p:cNvPr id="8225" name="Textfeld 33"/>
          <p:cNvSpPr txBox="1">
            <a:spLocks noChangeArrowheads="1"/>
          </p:cNvSpPr>
          <p:nvPr/>
        </p:nvSpPr>
        <p:spPr bwMode="auto">
          <a:xfrm>
            <a:off x="1257300" y="3830638"/>
            <a:ext cx="884238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 Anwaltliche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Vergleichsver-  mittlung</a:t>
            </a:r>
          </a:p>
        </p:txBody>
      </p:sp>
      <p:sp>
        <p:nvSpPr>
          <p:cNvPr id="35" name="Flussdiagramm: Verbindungsstelle 34"/>
          <p:cNvSpPr/>
          <p:nvPr/>
        </p:nvSpPr>
        <p:spPr bwMode="auto">
          <a:xfrm>
            <a:off x="4678363" y="3249613"/>
            <a:ext cx="982662" cy="930275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36" name="Flussdiagramm: Verbindungsstelle 35"/>
          <p:cNvSpPr/>
          <p:nvPr/>
        </p:nvSpPr>
        <p:spPr bwMode="auto">
          <a:xfrm>
            <a:off x="4402138" y="4589463"/>
            <a:ext cx="866775" cy="830262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37" name="Flussdiagramm: Verbindungsstelle 36"/>
          <p:cNvSpPr/>
          <p:nvPr/>
        </p:nvSpPr>
        <p:spPr bwMode="auto">
          <a:xfrm>
            <a:off x="3544888" y="3795713"/>
            <a:ext cx="938212" cy="90170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64291" tIns="32146" rIns="64291" bIns="32146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de-DE" sz="1400" dirty="0">
              <a:solidFill>
                <a:srgbClr val="000000"/>
              </a:solidFill>
            </a:endParaRPr>
          </a:p>
        </p:txBody>
      </p:sp>
      <p:sp>
        <p:nvSpPr>
          <p:cNvPr id="8229" name="Textfeld 38"/>
          <p:cNvSpPr txBox="1">
            <a:spLocks noChangeArrowheads="1"/>
          </p:cNvSpPr>
          <p:nvPr/>
        </p:nvSpPr>
        <p:spPr bwMode="auto">
          <a:xfrm>
            <a:off x="7473950" y="3633788"/>
            <a:ext cx="785813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Adjudikation</a:t>
            </a:r>
          </a:p>
        </p:txBody>
      </p:sp>
      <p:sp>
        <p:nvSpPr>
          <p:cNvPr id="8230" name="Textfeld 39"/>
          <p:cNvSpPr txBox="1">
            <a:spLocks noChangeArrowheads="1"/>
          </p:cNvSpPr>
          <p:nvPr/>
        </p:nvSpPr>
        <p:spPr bwMode="auto">
          <a:xfrm>
            <a:off x="7161213" y="4857750"/>
            <a:ext cx="1019175" cy="19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Schiedsgutachten</a:t>
            </a:r>
          </a:p>
        </p:txBody>
      </p:sp>
      <p:sp>
        <p:nvSpPr>
          <p:cNvPr id="8231" name="Textfeld 40"/>
          <p:cNvSpPr txBox="1">
            <a:spLocks noChangeArrowheads="1"/>
          </p:cNvSpPr>
          <p:nvPr/>
        </p:nvSpPr>
        <p:spPr bwMode="auto">
          <a:xfrm>
            <a:off x="6170613" y="4491038"/>
            <a:ext cx="741362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Schiedsamt</a:t>
            </a:r>
          </a:p>
        </p:txBody>
      </p:sp>
      <p:sp>
        <p:nvSpPr>
          <p:cNvPr id="8232" name="Textfeld 41"/>
          <p:cNvSpPr txBox="1">
            <a:spLocks noChangeArrowheads="1"/>
          </p:cNvSpPr>
          <p:nvPr/>
        </p:nvSpPr>
        <p:spPr bwMode="auto">
          <a:xfrm>
            <a:off x="3598863" y="4044950"/>
            <a:ext cx="884237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Mediation Arbitration Extended</a:t>
            </a:r>
          </a:p>
        </p:txBody>
      </p:sp>
      <p:sp>
        <p:nvSpPr>
          <p:cNvPr id="8233" name="Textfeld 42"/>
          <p:cNvSpPr txBox="1">
            <a:spLocks noChangeArrowheads="1"/>
          </p:cNvSpPr>
          <p:nvPr/>
        </p:nvSpPr>
        <p:spPr bwMode="auto">
          <a:xfrm>
            <a:off x="6180138" y="3340100"/>
            <a:ext cx="1150937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Schiedsgerichtliches</a:t>
            </a:r>
            <a:r>
              <a:rPr lang="de-DE" altLang="de-DE" sz="8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                Verfahren</a:t>
            </a:r>
          </a:p>
        </p:txBody>
      </p:sp>
      <p:sp>
        <p:nvSpPr>
          <p:cNvPr id="8234" name="Textfeld 43"/>
          <p:cNvSpPr txBox="1">
            <a:spLocks noChangeArrowheads="1"/>
          </p:cNvSpPr>
          <p:nvPr/>
        </p:nvSpPr>
        <p:spPr bwMode="auto">
          <a:xfrm>
            <a:off x="3660775" y="3044825"/>
            <a:ext cx="1116013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Mediations- und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   Adjudikations-                                     verfahren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de-DE" altLang="de-DE" sz="80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			</a:t>
            </a:r>
          </a:p>
        </p:txBody>
      </p:sp>
      <p:sp>
        <p:nvSpPr>
          <p:cNvPr id="8235" name="Textfeld 44"/>
          <p:cNvSpPr txBox="1">
            <a:spLocks noChangeArrowheads="1"/>
          </p:cNvSpPr>
          <p:nvPr/>
        </p:nvSpPr>
        <p:spPr bwMode="auto">
          <a:xfrm>
            <a:off x="4589463" y="3589338"/>
            <a:ext cx="1143000" cy="31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    Ombudsmann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         /-frau</a:t>
            </a:r>
          </a:p>
        </p:txBody>
      </p:sp>
      <p:sp>
        <p:nvSpPr>
          <p:cNvPr id="8236" name="Textfeld 45"/>
          <p:cNvSpPr txBox="1">
            <a:spLocks noChangeArrowheads="1"/>
          </p:cNvSpPr>
          <p:nvPr/>
        </p:nvSpPr>
        <p:spPr bwMode="auto">
          <a:xfrm>
            <a:off x="4375150" y="4822825"/>
            <a:ext cx="93821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rgbClr val="0E437B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rgbClr val="0E437B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rgbClr val="0E437B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E437B"/>
                </a:solidFill>
                <a:latin typeface="Times New Roman" pitchFamily="18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Mediations- und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 Arbitrations-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de-DE" altLang="de-DE" sz="80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 verfahren</a:t>
            </a:r>
          </a:p>
        </p:txBody>
      </p:sp>
      <p:sp>
        <p:nvSpPr>
          <p:cNvPr id="823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dirty="0" smtClean="0"/>
              <a:t>Bekannte außergerichtliche Konfliktlösungsmechanismen</a:t>
            </a:r>
          </a:p>
        </p:txBody>
      </p:sp>
    </p:spTree>
    <p:extLst>
      <p:ext uri="{BB962C8B-B14F-4D97-AF65-F5344CB8AC3E}">
        <p14:creationId xmlns:p14="http://schemas.microsoft.com/office/powerpoint/2010/main" val="368606761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3600" dirty="0" smtClean="0"/>
              <a:t>Was ist Zivilprozessrecht?</a:t>
            </a:r>
            <a:endParaRPr lang="de-DE" sz="36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Öffentliches Recht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Erkenntnisverfahren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Bei bürgerlich-rechtlichen Streitigkeiten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Auf bestimmten Grundsätzen beruhendes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Verfahren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71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Verfassungsrechtliche Grundlagen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Justizgewährungsanspruch (Art. </a:t>
            </a:r>
            <a:r>
              <a:rPr lang="de-DE" altLang="de-DE" dirty="0" smtClean="0"/>
              <a:t>2 </a:t>
            </a:r>
            <a:r>
              <a:rPr lang="de-DE" altLang="de-DE" dirty="0" err="1" smtClean="0"/>
              <a:t>iVm</a:t>
            </a:r>
            <a:r>
              <a:rPr lang="de-DE" altLang="de-DE" dirty="0" smtClean="0"/>
              <a:t> 20 III </a:t>
            </a:r>
            <a:r>
              <a:rPr lang="de-DE" altLang="de-DE" dirty="0"/>
              <a:t>GG)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Rechtsprechung durch unabhängige Richter</a:t>
            </a:r>
          </a:p>
          <a:p>
            <a:pPr indent="0">
              <a:lnSpc>
                <a:spcPts val="3600"/>
              </a:lnSpc>
              <a:buFontTx/>
              <a:buNone/>
            </a:pPr>
            <a:r>
              <a:rPr lang="de-DE" altLang="de-DE" dirty="0"/>
              <a:t>    (Art. 92</a:t>
            </a:r>
            <a:r>
              <a:rPr lang="de-DE" altLang="de-DE" dirty="0" smtClean="0"/>
              <a:t>, 97 </a:t>
            </a:r>
            <a:r>
              <a:rPr lang="de-DE" altLang="de-DE" dirty="0"/>
              <a:t>GG)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Recht auf den gesetzlichen Richter (Art. 101 GG)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Recht auf Gehör (Art. 103 I GG)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Anspruch auf ein effektives Verfahren </a:t>
            </a:r>
          </a:p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dirty="0"/>
              <a:t>Anspruch auf ein faires Verfahren (Art. 3, </a:t>
            </a:r>
            <a:r>
              <a:rPr lang="de-DE" altLang="de-DE" dirty="0" smtClean="0"/>
              <a:t>20 </a:t>
            </a:r>
            <a:r>
              <a:rPr lang="de-DE" altLang="de-DE" dirty="0"/>
              <a:t>I GG)</a:t>
            </a: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2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Klagearten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Leistungsklage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Feststellungsklage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Gestaltungsklage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2292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Klageerhebung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Führt zur Rechtshängigkeit der Klage (§ 261 ZPO)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Über den </a:t>
            </a:r>
            <a:r>
              <a:rPr lang="de-DE" dirty="0"/>
              <a:t>s</a:t>
            </a:r>
            <a:r>
              <a:rPr lang="de-DE" dirty="0" smtClean="0"/>
              <a:t>pezifischen Streitgegenstand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Relevant z.B. für: Zinsen, Zulässigkeit anderer Rechtsdurchsetzungsmittel, Verjährung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In dieser Sache keine andere Anhängigkeit möglich (§ 263 III Nr. 1 ZPO)</a:t>
            </a:r>
            <a:endParaRPr lang="de-DE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Führt zur Anhängigkeit der Klage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Tritt mit Einreichung der Klage ein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Bedeutung: Zuordnung eines Rechtsschutzgesuchs an ein Gericht durch privaten oder gerichtlichen Akte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510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Sachurteilsvoraussetzungen</a:t>
            </a:r>
            <a:endParaRPr lang="de-DE" sz="32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3200" dirty="0"/>
              <a:t>Das Gericht betreffend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Deutsche Gerichtsbarkeit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Zivilrechtsweg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Sachliche Zuständigkeit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Örtliche Zuständigkeit</a:t>
            </a:r>
          </a:p>
          <a:p>
            <a:pPr lvl="1" indent="0">
              <a:lnSpc>
                <a:spcPts val="3600"/>
              </a:lnSpc>
              <a:buFont typeface="Wingdings" pitchFamily="2" charset="2"/>
              <a:buChar char="Ø"/>
            </a:pPr>
            <a:r>
              <a:rPr lang="de-DE" altLang="de-DE" sz="2800" dirty="0"/>
              <a:t>Funktionelle Zuständigkeit</a:t>
            </a:r>
          </a:p>
          <a:p>
            <a:pPr lvl="1" indent="0">
              <a:lnSpc>
                <a:spcPts val="3600"/>
              </a:lnSpc>
              <a:buFontTx/>
              <a:buNone/>
            </a:pPr>
            <a:endParaRPr lang="de-DE" altLang="de-DE" sz="2800" dirty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DE" dirty="0" smtClean="0"/>
              <a:t>Thema: Rechtsdurchsetzung /Anders-Rudes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A35AFB5-30FC-1140-8782-9DA13C24B961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496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GoetheDesign1">
  <a:themeElements>
    <a:clrScheme name="Goethe Universität">
      <a:dk1>
        <a:srgbClr val="000000"/>
      </a:dk1>
      <a:lt1>
        <a:srgbClr val="FFFFFF"/>
      </a:lt1>
      <a:dk2>
        <a:srgbClr val="AF1D1D"/>
      </a:dk2>
      <a:lt2>
        <a:srgbClr val="ECA394"/>
      </a:lt2>
      <a:accent1>
        <a:srgbClr val="00498D"/>
      </a:accent1>
      <a:accent2>
        <a:srgbClr val="7FA4C4"/>
      </a:accent2>
      <a:accent3>
        <a:srgbClr val="608955"/>
      </a:accent3>
      <a:accent4>
        <a:srgbClr val="9BBB8F"/>
      </a:accent4>
      <a:accent5>
        <a:srgbClr val="F8994A"/>
      </a:accent5>
      <a:accent6>
        <a:srgbClr val="F9D349"/>
      </a:accent6>
      <a:hlink>
        <a:srgbClr val="608955"/>
      </a:hlink>
      <a:folHlink>
        <a:srgbClr val="9BBB8F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 w="9525" algn="ctr">
          <a:solidFill>
            <a:srgbClr val="00648C"/>
          </a:solidFill>
          <a:miter lim="800000"/>
          <a:headEnd/>
          <a:tailEnd/>
        </a:ln>
        <a:effectLst/>
      </a:spPr>
      <a:bodyPr anchor="ctr" anchorCtr="1"/>
      <a:lstStyle>
        <a:defPPr eaLnBrk="0" hangingPunct="0">
          <a:defRPr sz="1600" b="1" smtClean="0">
            <a:solidFill>
              <a:schemeClr val="bg1"/>
            </a:solidFill>
            <a:ea typeface="Gulim" pitchFamily="34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1440" tIns="91440" rIns="91440" bIns="9144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GoetheDesign1 1">
        <a:dk1>
          <a:srgbClr val="000000"/>
        </a:dk1>
        <a:lt1>
          <a:srgbClr val="FFFFFF"/>
        </a:lt1>
        <a:dk2>
          <a:srgbClr val="AF1D1D"/>
        </a:dk2>
        <a:lt2>
          <a:srgbClr val="ECA394"/>
        </a:lt2>
        <a:accent1>
          <a:srgbClr val="00498D"/>
        </a:accent1>
        <a:accent2>
          <a:srgbClr val="7FA4C4"/>
        </a:accent2>
        <a:accent3>
          <a:srgbClr val="FFFFFF"/>
        </a:accent3>
        <a:accent4>
          <a:srgbClr val="000000"/>
        </a:accent4>
        <a:accent5>
          <a:srgbClr val="AAB1C5"/>
        </a:accent5>
        <a:accent6>
          <a:srgbClr val="7294B1"/>
        </a:accent6>
        <a:hlink>
          <a:srgbClr val="608955"/>
        </a:hlink>
        <a:folHlink>
          <a:srgbClr val="9BBB8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761</Words>
  <Application>Microsoft Office PowerPoint</Application>
  <PresentationFormat>Bildschirmpräsentation (4:3)</PresentationFormat>
  <Paragraphs>208</Paragraphs>
  <Slides>20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20</vt:i4>
      </vt:variant>
    </vt:vector>
  </HeadingPairs>
  <TitlesOfParts>
    <vt:vector size="22" baseType="lpstr">
      <vt:lpstr>Office-Design</vt:lpstr>
      <vt:lpstr>GoetheDesign1</vt:lpstr>
      <vt:lpstr>Rechtsdurchsetzung</vt:lpstr>
      <vt:lpstr>Warum braucht man Rechtsdurchsetzung?</vt:lpstr>
      <vt:lpstr>Gegenstand dieser Vorlesung </vt:lpstr>
      <vt:lpstr>Bekannte außergerichtliche Konfliktlösungsmechanismen</vt:lpstr>
      <vt:lpstr>Was ist Zivilprozessrecht?</vt:lpstr>
      <vt:lpstr>Verfassungsrechtliche Grundlagen</vt:lpstr>
      <vt:lpstr>Klagearten</vt:lpstr>
      <vt:lpstr>Klageerhebung</vt:lpstr>
      <vt:lpstr>Sachurteilsvoraussetzungen</vt:lpstr>
      <vt:lpstr>Sachurteilsvoraussetzungen</vt:lpstr>
      <vt:lpstr>Sachurteilsvoraussetzungen</vt:lpstr>
      <vt:lpstr>Sachliche Zuständigkeit</vt:lpstr>
      <vt:lpstr>Sachliche Zuständigkeit</vt:lpstr>
      <vt:lpstr>Besetzung der Spruchkörper</vt:lpstr>
      <vt:lpstr>Örtliche Zuständigkeit</vt:lpstr>
      <vt:lpstr>Örtliche Zuständigkeit</vt:lpstr>
      <vt:lpstr>Funktionelle Zuständigkeit</vt:lpstr>
      <vt:lpstr>Gerichtsstandsvereinbarungen</vt:lpstr>
      <vt:lpstr>Rügelose Einlassung (39 ZPO)</vt:lpstr>
      <vt:lpstr>Reaktionsmöglichkeiten auf Unzuständigkeit</vt:lpstr>
    </vt:vector>
  </TitlesOfParts>
  <Company>Typodrom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Thomas Preussler</dc:creator>
  <cp:lastModifiedBy>Prof. Dr. Isabella Anders-Ruders</cp:lastModifiedBy>
  <cp:revision>136</cp:revision>
  <cp:lastPrinted>2018-02-28T17:32:31Z</cp:lastPrinted>
  <dcterms:created xsi:type="dcterms:W3CDTF">2014-10-22T14:54:12Z</dcterms:created>
  <dcterms:modified xsi:type="dcterms:W3CDTF">2018-03-19T13:52:32Z</dcterms:modified>
</cp:coreProperties>
</file>