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4" r:id="rId5"/>
    <p:sldId id="279" r:id="rId6"/>
    <p:sldId id="278" r:id="rId7"/>
    <p:sldId id="277" r:id="rId8"/>
    <p:sldId id="283" r:id="rId9"/>
    <p:sldId id="288" r:id="rId10"/>
    <p:sldId id="286" r:id="rId11"/>
    <p:sldId id="289" r:id="rId12"/>
    <p:sldId id="292" r:id="rId13"/>
    <p:sldId id="291" r:id="rId14"/>
    <p:sldId id="299" r:id="rId15"/>
    <p:sldId id="295" r:id="rId16"/>
    <p:sldId id="294" r:id="rId17"/>
    <p:sldId id="298" r:id="rId18"/>
    <p:sldId id="297" r:id="rId19"/>
    <p:sldId id="302" r:id="rId20"/>
    <p:sldId id="301" r:id="rId21"/>
    <p:sldId id="303" r:id="rId2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378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4AA0D-037C-4439-A235-C6C70B3787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BE6588-7762-4FBE-879C-B9AA29E3E5D8}">
      <dgm:prSet phldrT="[Text]"/>
      <dgm:spPr/>
      <dgm:t>
        <a:bodyPr/>
        <a:lstStyle/>
        <a:p>
          <a:r>
            <a:rPr lang="de-DE" dirty="0" smtClean="0"/>
            <a:t>BGH </a:t>
          </a:r>
        </a:p>
        <a:p>
          <a:r>
            <a:rPr lang="de-DE" dirty="0" smtClean="0"/>
            <a:t>(§ 133 GVG)</a:t>
          </a:r>
          <a:endParaRPr lang="de-DE" dirty="0"/>
        </a:p>
      </dgm:t>
    </dgm:pt>
    <dgm:pt modelId="{48215EFB-5D1E-4D55-AA52-9F187913B745}" type="parTrans" cxnId="{EE604F5E-9CA4-4EC7-809E-22B8241DC534}">
      <dgm:prSet/>
      <dgm:spPr/>
      <dgm:t>
        <a:bodyPr/>
        <a:lstStyle/>
        <a:p>
          <a:endParaRPr lang="de-DE"/>
        </a:p>
      </dgm:t>
    </dgm:pt>
    <dgm:pt modelId="{367C3CBD-3FB5-4C1B-8B6D-AAAB7B1E173C}" type="sibTrans" cxnId="{EE604F5E-9CA4-4EC7-809E-22B8241DC534}">
      <dgm:prSet/>
      <dgm:spPr/>
      <dgm:t>
        <a:bodyPr/>
        <a:lstStyle/>
        <a:p>
          <a:endParaRPr lang="de-DE"/>
        </a:p>
      </dgm:t>
    </dgm:pt>
    <dgm:pt modelId="{AD0AA2F6-AB6A-4984-B004-6538B82AD1C6}">
      <dgm:prSet phldrT="[Text]"/>
      <dgm:spPr/>
      <dgm:t>
        <a:bodyPr/>
        <a:lstStyle/>
        <a:p>
          <a:r>
            <a:rPr lang="de-DE" dirty="0" smtClean="0"/>
            <a:t>Landgericht</a:t>
          </a:r>
        </a:p>
        <a:p>
          <a:r>
            <a:rPr lang="de-DE" dirty="0" smtClean="0"/>
            <a:t>(§ 72 GVG)</a:t>
          </a:r>
          <a:endParaRPr lang="de-DE" dirty="0"/>
        </a:p>
      </dgm:t>
    </dgm:pt>
    <dgm:pt modelId="{08524C33-FD9A-4D57-836A-D61844084231}" type="parTrans" cxnId="{3C7FD7BC-A869-486A-8351-5EF78066033C}">
      <dgm:prSet/>
      <dgm:spPr/>
      <dgm:t>
        <a:bodyPr/>
        <a:lstStyle/>
        <a:p>
          <a:endParaRPr lang="de-DE"/>
        </a:p>
      </dgm:t>
    </dgm:pt>
    <dgm:pt modelId="{02E61779-5038-4EB5-87B0-2EBA0FBA8D15}" type="sibTrans" cxnId="{3C7FD7BC-A869-486A-8351-5EF78066033C}">
      <dgm:prSet/>
      <dgm:spPr/>
      <dgm:t>
        <a:bodyPr/>
        <a:lstStyle/>
        <a:p>
          <a:endParaRPr lang="de-DE"/>
        </a:p>
      </dgm:t>
    </dgm:pt>
    <dgm:pt modelId="{03FD05EE-2212-4E96-A7CE-D739F03209A5}">
      <dgm:prSet phldrT="[Text]"/>
      <dgm:spPr/>
      <dgm:t>
        <a:bodyPr/>
        <a:lstStyle/>
        <a:p>
          <a:r>
            <a:rPr lang="de-DE" dirty="0" smtClean="0"/>
            <a:t>Amtsgericht</a:t>
          </a:r>
        </a:p>
        <a:p>
          <a:r>
            <a:rPr lang="de-DE" dirty="0" smtClean="0"/>
            <a:t>(§ 23 GVG)</a:t>
          </a:r>
          <a:endParaRPr lang="de-DE" dirty="0"/>
        </a:p>
      </dgm:t>
    </dgm:pt>
    <dgm:pt modelId="{B9A0559E-79AD-4EAC-9468-8CA27957DED2}" type="parTrans" cxnId="{9D4C5922-52EF-4C0A-93B1-13A0433FDE5E}">
      <dgm:prSet/>
      <dgm:spPr/>
      <dgm:t>
        <a:bodyPr/>
        <a:lstStyle/>
        <a:p>
          <a:endParaRPr lang="de-DE"/>
        </a:p>
      </dgm:t>
    </dgm:pt>
    <dgm:pt modelId="{84F802A8-1ADD-491D-AE7D-8B9E0B2C6571}" type="sibTrans" cxnId="{9D4C5922-52EF-4C0A-93B1-13A0433FDE5E}">
      <dgm:prSet/>
      <dgm:spPr/>
      <dgm:t>
        <a:bodyPr/>
        <a:lstStyle/>
        <a:p>
          <a:endParaRPr lang="de-DE"/>
        </a:p>
      </dgm:t>
    </dgm:pt>
    <dgm:pt modelId="{4F0F6D24-9AB5-4A57-86B4-9A9A3B30A402}">
      <dgm:prSet phldrT="[Text]"/>
      <dgm:spPr/>
      <dgm:t>
        <a:bodyPr/>
        <a:lstStyle/>
        <a:p>
          <a:r>
            <a:rPr lang="de-DE" dirty="0" smtClean="0"/>
            <a:t>OLG </a:t>
          </a:r>
        </a:p>
        <a:p>
          <a:r>
            <a:rPr lang="de-DE" dirty="0" smtClean="0"/>
            <a:t>(§ 119 GVG)</a:t>
          </a:r>
          <a:endParaRPr lang="de-DE" dirty="0"/>
        </a:p>
      </dgm:t>
    </dgm:pt>
    <dgm:pt modelId="{EE017716-9282-48E6-99E1-E835818E7F97}" type="sibTrans" cxnId="{F3DE897F-2C4C-4773-A228-D80A0C44166E}">
      <dgm:prSet/>
      <dgm:spPr/>
      <dgm:t>
        <a:bodyPr/>
        <a:lstStyle/>
        <a:p>
          <a:endParaRPr lang="de-DE"/>
        </a:p>
      </dgm:t>
    </dgm:pt>
    <dgm:pt modelId="{3AAFCB14-1406-46AE-8B5A-D010DFBFE6AF}" type="parTrans" cxnId="{F3DE897F-2C4C-4773-A228-D80A0C44166E}">
      <dgm:prSet/>
      <dgm:spPr/>
      <dgm:t>
        <a:bodyPr/>
        <a:lstStyle/>
        <a:p>
          <a:endParaRPr lang="de-DE"/>
        </a:p>
      </dgm:t>
    </dgm:pt>
    <dgm:pt modelId="{48ED6D6C-482D-4486-A0C8-EC5E2DF92FB8}">
      <dgm:prSet phldrT="[Text]"/>
      <dgm:spPr/>
      <dgm:t>
        <a:bodyPr/>
        <a:lstStyle/>
        <a:p>
          <a:r>
            <a:rPr lang="de-DE" dirty="0" smtClean="0"/>
            <a:t>Landgericht</a:t>
          </a:r>
        </a:p>
        <a:p>
          <a:r>
            <a:rPr lang="de-DE" dirty="0" smtClean="0"/>
            <a:t>(§ 71 GVG)</a:t>
          </a:r>
          <a:endParaRPr lang="de-DE" dirty="0"/>
        </a:p>
      </dgm:t>
    </dgm:pt>
    <dgm:pt modelId="{A07DC567-51B4-4BD8-93E5-031E13935686}" type="sibTrans" cxnId="{8914F723-12F3-41C9-9241-1AA33E3E7CBF}">
      <dgm:prSet/>
      <dgm:spPr/>
      <dgm:t>
        <a:bodyPr/>
        <a:lstStyle/>
        <a:p>
          <a:endParaRPr lang="de-DE"/>
        </a:p>
      </dgm:t>
    </dgm:pt>
    <dgm:pt modelId="{CBBDFEF2-5680-4B16-88D4-899B6DB57696}" type="parTrans" cxnId="{8914F723-12F3-41C9-9241-1AA33E3E7CBF}">
      <dgm:prSet/>
      <dgm:spPr/>
      <dgm:t>
        <a:bodyPr/>
        <a:lstStyle/>
        <a:p>
          <a:endParaRPr lang="de-DE"/>
        </a:p>
      </dgm:t>
    </dgm:pt>
    <dgm:pt modelId="{1723605F-CF28-4850-818C-4E4ECD0900CC}" type="pres">
      <dgm:prSet presAssocID="{EBD4AA0D-037C-4439-A235-C6C70B3787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E65234C-7107-415E-B115-F330E2AB397D}" type="pres">
      <dgm:prSet presAssocID="{AFBE6588-7762-4FBE-879C-B9AA29E3E5D8}" presName="hierRoot1" presStyleCnt="0"/>
      <dgm:spPr/>
    </dgm:pt>
    <dgm:pt modelId="{5DC9E88B-A634-4266-BE13-5B0736270032}" type="pres">
      <dgm:prSet presAssocID="{AFBE6588-7762-4FBE-879C-B9AA29E3E5D8}" presName="composite" presStyleCnt="0"/>
      <dgm:spPr/>
    </dgm:pt>
    <dgm:pt modelId="{7978F203-C220-4A92-B1BF-BFA139C627D8}" type="pres">
      <dgm:prSet presAssocID="{AFBE6588-7762-4FBE-879C-B9AA29E3E5D8}" presName="background" presStyleLbl="node0" presStyleIdx="0" presStyleCnt="1"/>
      <dgm:spPr/>
    </dgm:pt>
    <dgm:pt modelId="{BEC5BCC5-500F-4321-B74D-070546FB2AD1}" type="pres">
      <dgm:prSet presAssocID="{AFBE6588-7762-4FBE-879C-B9AA29E3E5D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9CFF21F-20DD-4809-87F9-A7FB6B9B4224}" type="pres">
      <dgm:prSet presAssocID="{AFBE6588-7762-4FBE-879C-B9AA29E3E5D8}" presName="hierChild2" presStyleCnt="0"/>
      <dgm:spPr/>
    </dgm:pt>
    <dgm:pt modelId="{92EE3D4F-7EE4-4FF8-9211-C0755EE87CDC}" type="pres">
      <dgm:prSet presAssocID="{08524C33-FD9A-4D57-836A-D6184408423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F363DC83-72A4-4C5B-9C41-8DBBF9C9D05A}" type="pres">
      <dgm:prSet presAssocID="{AD0AA2F6-AB6A-4984-B004-6538B82AD1C6}" presName="hierRoot2" presStyleCnt="0"/>
      <dgm:spPr/>
    </dgm:pt>
    <dgm:pt modelId="{11AF94F1-556E-4755-B270-02DDC9F6BC70}" type="pres">
      <dgm:prSet presAssocID="{AD0AA2F6-AB6A-4984-B004-6538B82AD1C6}" presName="composite2" presStyleCnt="0"/>
      <dgm:spPr/>
    </dgm:pt>
    <dgm:pt modelId="{961467D6-7B75-4CE3-A9D8-74C7675A8811}" type="pres">
      <dgm:prSet presAssocID="{AD0AA2F6-AB6A-4984-B004-6538B82AD1C6}" presName="background2" presStyleLbl="node2" presStyleIdx="0" presStyleCnt="2"/>
      <dgm:spPr/>
    </dgm:pt>
    <dgm:pt modelId="{ACD97688-7C5F-4FF0-B02C-DE23CB94A82F}" type="pres">
      <dgm:prSet presAssocID="{AD0AA2F6-AB6A-4984-B004-6538B82AD1C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A1DF413-49ED-4EF0-97D5-20BB910A6D4F}" type="pres">
      <dgm:prSet presAssocID="{AD0AA2F6-AB6A-4984-B004-6538B82AD1C6}" presName="hierChild3" presStyleCnt="0"/>
      <dgm:spPr/>
    </dgm:pt>
    <dgm:pt modelId="{54A86C92-D433-4563-9885-36145AAD21D6}" type="pres">
      <dgm:prSet presAssocID="{B9A0559E-79AD-4EAC-9468-8CA27957DED2}" presName="Name17" presStyleLbl="parChTrans1D3" presStyleIdx="0" presStyleCnt="2"/>
      <dgm:spPr/>
      <dgm:t>
        <a:bodyPr/>
        <a:lstStyle/>
        <a:p>
          <a:endParaRPr lang="de-DE"/>
        </a:p>
      </dgm:t>
    </dgm:pt>
    <dgm:pt modelId="{E0A1D388-5921-4408-81EA-28EC53A7641E}" type="pres">
      <dgm:prSet presAssocID="{03FD05EE-2212-4E96-A7CE-D739F03209A5}" presName="hierRoot3" presStyleCnt="0"/>
      <dgm:spPr/>
    </dgm:pt>
    <dgm:pt modelId="{28F3CF4C-CF6D-4FE5-8D6C-3A75CB56E57A}" type="pres">
      <dgm:prSet presAssocID="{03FD05EE-2212-4E96-A7CE-D739F03209A5}" presName="composite3" presStyleCnt="0"/>
      <dgm:spPr/>
    </dgm:pt>
    <dgm:pt modelId="{45CCF28C-F2E6-4A65-B9CC-F57FF611B0F3}" type="pres">
      <dgm:prSet presAssocID="{03FD05EE-2212-4E96-A7CE-D739F03209A5}" presName="background3" presStyleLbl="node3" presStyleIdx="0" presStyleCnt="2"/>
      <dgm:spPr/>
    </dgm:pt>
    <dgm:pt modelId="{799CF920-271A-48C5-938C-FDCF12DE741E}" type="pres">
      <dgm:prSet presAssocID="{03FD05EE-2212-4E96-A7CE-D739F03209A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754C63-5477-4400-8021-B84D191EC582}" type="pres">
      <dgm:prSet presAssocID="{03FD05EE-2212-4E96-A7CE-D739F03209A5}" presName="hierChild4" presStyleCnt="0"/>
      <dgm:spPr/>
    </dgm:pt>
    <dgm:pt modelId="{FB2B6427-435B-4158-800F-CE820E281427}" type="pres">
      <dgm:prSet presAssocID="{3AAFCB14-1406-46AE-8B5A-D010DFBFE6AF}" presName="Name10" presStyleLbl="parChTrans1D2" presStyleIdx="1" presStyleCnt="2"/>
      <dgm:spPr/>
      <dgm:t>
        <a:bodyPr/>
        <a:lstStyle/>
        <a:p>
          <a:endParaRPr lang="de-DE"/>
        </a:p>
      </dgm:t>
    </dgm:pt>
    <dgm:pt modelId="{B31B0025-8839-4FBC-8576-358F253913D2}" type="pres">
      <dgm:prSet presAssocID="{4F0F6D24-9AB5-4A57-86B4-9A9A3B30A402}" presName="hierRoot2" presStyleCnt="0"/>
      <dgm:spPr/>
    </dgm:pt>
    <dgm:pt modelId="{040795F4-5345-4909-BD1A-CED4736D2FD6}" type="pres">
      <dgm:prSet presAssocID="{4F0F6D24-9AB5-4A57-86B4-9A9A3B30A402}" presName="composite2" presStyleCnt="0"/>
      <dgm:spPr/>
    </dgm:pt>
    <dgm:pt modelId="{0DCE4010-FDD9-4643-8EF0-A233ECFF24B5}" type="pres">
      <dgm:prSet presAssocID="{4F0F6D24-9AB5-4A57-86B4-9A9A3B30A402}" presName="background2" presStyleLbl="node2" presStyleIdx="1" presStyleCnt="2"/>
      <dgm:spPr/>
    </dgm:pt>
    <dgm:pt modelId="{6C939D26-AC8B-45DE-B097-E3FF45D9C4AB}" type="pres">
      <dgm:prSet presAssocID="{4F0F6D24-9AB5-4A57-86B4-9A9A3B30A40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02D33A-A968-4AD8-8331-7783BA7338AA}" type="pres">
      <dgm:prSet presAssocID="{4F0F6D24-9AB5-4A57-86B4-9A9A3B30A402}" presName="hierChild3" presStyleCnt="0"/>
      <dgm:spPr/>
    </dgm:pt>
    <dgm:pt modelId="{AA47E30A-861D-4F25-8617-4AB6755B4F3A}" type="pres">
      <dgm:prSet presAssocID="{CBBDFEF2-5680-4B16-88D4-899B6DB57696}" presName="Name17" presStyleLbl="parChTrans1D3" presStyleIdx="1" presStyleCnt="2"/>
      <dgm:spPr/>
      <dgm:t>
        <a:bodyPr/>
        <a:lstStyle/>
        <a:p>
          <a:endParaRPr lang="de-DE"/>
        </a:p>
      </dgm:t>
    </dgm:pt>
    <dgm:pt modelId="{C4088CC0-CC72-4CE0-86A8-B61B44DC1732}" type="pres">
      <dgm:prSet presAssocID="{48ED6D6C-482D-4486-A0C8-EC5E2DF92FB8}" presName="hierRoot3" presStyleCnt="0"/>
      <dgm:spPr/>
    </dgm:pt>
    <dgm:pt modelId="{BB0E220E-275D-4F7B-9FE7-4E5D2F00DC51}" type="pres">
      <dgm:prSet presAssocID="{48ED6D6C-482D-4486-A0C8-EC5E2DF92FB8}" presName="composite3" presStyleCnt="0"/>
      <dgm:spPr/>
    </dgm:pt>
    <dgm:pt modelId="{57FDD4AA-6630-4C23-A653-B1307DFAC1B6}" type="pres">
      <dgm:prSet presAssocID="{48ED6D6C-482D-4486-A0C8-EC5E2DF92FB8}" presName="background3" presStyleLbl="node3" presStyleIdx="1" presStyleCnt="2"/>
      <dgm:spPr/>
    </dgm:pt>
    <dgm:pt modelId="{1B2CF18F-D13E-4383-AF97-FE26833C94AD}" type="pres">
      <dgm:prSet presAssocID="{48ED6D6C-482D-4486-A0C8-EC5E2DF92FB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496590-2897-4E69-9453-A64A9F1B8000}" type="pres">
      <dgm:prSet presAssocID="{48ED6D6C-482D-4486-A0C8-EC5E2DF92FB8}" presName="hierChild4" presStyleCnt="0"/>
      <dgm:spPr/>
    </dgm:pt>
  </dgm:ptLst>
  <dgm:cxnLst>
    <dgm:cxn modelId="{A8D6DB52-D8B2-4C59-BB8C-4FFA4C6C9FA1}" type="presOf" srcId="{EBD4AA0D-037C-4439-A235-C6C70B3787F7}" destId="{1723605F-CF28-4850-818C-4E4ECD0900CC}" srcOrd="0" destOrd="0" presId="urn:microsoft.com/office/officeart/2005/8/layout/hierarchy1"/>
    <dgm:cxn modelId="{19251066-DFC7-4D20-927D-AB15FAC6C258}" type="presOf" srcId="{08524C33-FD9A-4D57-836A-D61844084231}" destId="{92EE3D4F-7EE4-4FF8-9211-C0755EE87CDC}" srcOrd="0" destOrd="0" presId="urn:microsoft.com/office/officeart/2005/8/layout/hierarchy1"/>
    <dgm:cxn modelId="{3C7FD7BC-A869-486A-8351-5EF78066033C}" srcId="{AFBE6588-7762-4FBE-879C-B9AA29E3E5D8}" destId="{AD0AA2F6-AB6A-4984-B004-6538B82AD1C6}" srcOrd="0" destOrd="0" parTransId="{08524C33-FD9A-4D57-836A-D61844084231}" sibTransId="{02E61779-5038-4EB5-87B0-2EBA0FBA8D15}"/>
    <dgm:cxn modelId="{2717AE50-2B99-4310-9BC2-6B1F45FD3DCB}" type="presOf" srcId="{AD0AA2F6-AB6A-4984-B004-6538B82AD1C6}" destId="{ACD97688-7C5F-4FF0-B02C-DE23CB94A82F}" srcOrd="0" destOrd="0" presId="urn:microsoft.com/office/officeart/2005/8/layout/hierarchy1"/>
    <dgm:cxn modelId="{788D9DA7-F4D9-4692-AFD5-2ADDA45BEDB8}" type="presOf" srcId="{CBBDFEF2-5680-4B16-88D4-899B6DB57696}" destId="{AA47E30A-861D-4F25-8617-4AB6755B4F3A}" srcOrd="0" destOrd="0" presId="urn:microsoft.com/office/officeart/2005/8/layout/hierarchy1"/>
    <dgm:cxn modelId="{3C1EA3B0-68BD-460E-937B-C35E6429D340}" type="presOf" srcId="{AFBE6588-7762-4FBE-879C-B9AA29E3E5D8}" destId="{BEC5BCC5-500F-4321-B74D-070546FB2AD1}" srcOrd="0" destOrd="0" presId="urn:microsoft.com/office/officeart/2005/8/layout/hierarchy1"/>
    <dgm:cxn modelId="{AA934E9A-2EF4-4C11-A219-03BF2B11CC94}" type="presOf" srcId="{03FD05EE-2212-4E96-A7CE-D739F03209A5}" destId="{799CF920-271A-48C5-938C-FDCF12DE741E}" srcOrd="0" destOrd="0" presId="urn:microsoft.com/office/officeart/2005/8/layout/hierarchy1"/>
    <dgm:cxn modelId="{9CA22279-85B8-4664-A467-D5571478F9B6}" type="presOf" srcId="{48ED6D6C-482D-4486-A0C8-EC5E2DF92FB8}" destId="{1B2CF18F-D13E-4383-AF97-FE26833C94AD}" srcOrd="0" destOrd="0" presId="urn:microsoft.com/office/officeart/2005/8/layout/hierarchy1"/>
    <dgm:cxn modelId="{BC96293F-8E7B-4EA2-BC98-A13F7D32A889}" type="presOf" srcId="{B9A0559E-79AD-4EAC-9468-8CA27957DED2}" destId="{54A86C92-D433-4563-9885-36145AAD21D6}" srcOrd="0" destOrd="0" presId="urn:microsoft.com/office/officeart/2005/8/layout/hierarchy1"/>
    <dgm:cxn modelId="{F3DE897F-2C4C-4773-A228-D80A0C44166E}" srcId="{AFBE6588-7762-4FBE-879C-B9AA29E3E5D8}" destId="{4F0F6D24-9AB5-4A57-86B4-9A9A3B30A402}" srcOrd="1" destOrd="0" parTransId="{3AAFCB14-1406-46AE-8B5A-D010DFBFE6AF}" sibTransId="{EE017716-9282-48E6-99E1-E835818E7F97}"/>
    <dgm:cxn modelId="{EE604F5E-9CA4-4EC7-809E-22B8241DC534}" srcId="{EBD4AA0D-037C-4439-A235-C6C70B3787F7}" destId="{AFBE6588-7762-4FBE-879C-B9AA29E3E5D8}" srcOrd="0" destOrd="0" parTransId="{48215EFB-5D1E-4D55-AA52-9F187913B745}" sibTransId="{367C3CBD-3FB5-4C1B-8B6D-AAAB7B1E173C}"/>
    <dgm:cxn modelId="{9D4C5922-52EF-4C0A-93B1-13A0433FDE5E}" srcId="{AD0AA2F6-AB6A-4984-B004-6538B82AD1C6}" destId="{03FD05EE-2212-4E96-A7CE-D739F03209A5}" srcOrd="0" destOrd="0" parTransId="{B9A0559E-79AD-4EAC-9468-8CA27957DED2}" sibTransId="{84F802A8-1ADD-491D-AE7D-8B9E0B2C6571}"/>
    <dgm:cxn modelId="{8914F723-12F3-41C9-9241-1AA33E3E7CBF}" srcId="{4F0F6D24-9AB5-4A57-86B4-9A9A3B30A402}" destId="{48ED6D6C-482D-4486-A0C8-EC5E2DF92FB8}" srcOrd="0" destOrd="0" parTransId="{CBBDFEF2-5680-4B16-88D4-899B6DB57696}" sibTransId="{A07DC567-51B4-4BD8-93E5-031E13935686}"/>
    <dgm:cxn modelId="{BB76583B-DD21-4995-8F0B-6BF431C53414}" type="presOf" srcId="{4F0F6D24-9AB5-4A57-86B4-9A9A3B30A402}" destId="{6C939D26-AC8B-45DE-B097-E3FF45D9C4AB}" srcOrd="0" destOrd="0" presId="urn:microsoft.com/office/officeart/2005/8/layout/hierarchy1"/>
    <dgm:cxn modelId="{C1533E52-6C50-4C1F-A6C7-2413F7119E2B}" type="presOf" srcId="{3AAFCB14-1406-46AE-8B5A-D010DFBFE6AF}" destId="{FB2B6427-435B-4158-800F-CE820E281427}" srcOrd="0" destOrd="0" presId="urn:microsoft.com/office/officeart/2005/8/layout/hierarchy1"/>
    <dgm:cxn modelId="{9787F556-0DFE-447C-9015-3DBF29DD8A03}" type="presParOf" srcId="{1723605F-CF28-4850-818C-4E4ECD0900CC}" destId="{0E65234C-7107-415E-B115-F330E2AB397D}" srcOrd="0" destOrd="0" presId="urn:microsoft.com/office/officeart/2005/8/layout/hierarchy1"/>
    <dgm:cxn modelId="{8EE8323C-D804-4571-B159-61332D977D76}" type="presParOf" srcId="{0E65234C-7107-415E-B115-F330E2AB397D}" destId="{5DC9E88B-A634-4266-BE13-5B0736270032}" srcOrd="0" destOrd="0" presId="urn:microsoft.com/office/officeart/2005/8/layout/hierarchy1"/>
    <dgm:cxn modelId="{8505509B-466B-4A8F-B99E-5A96DA3D69FC}" type="presParOf" srcId="{5DC9E88B-A634-4266-BE13-5B0736270032}" destId="{7978F203-C220-4A92-B1BF-BFA139C627D8}" srcOrd="0" destOrd="0" presId="urn:microsoft.com/office/officeart/2005/8/layout/hierarchy1"/>
    <dgm:cxn modelId="{895043B6-E6F7-4631-BED9-531982DFB4E5}" type="presParOf" srcId="{5DC9E88B-A634-4266-BE13-5B0736270032}" destId="{BEC5BCC5-500F-4321-B74D-070546FB2AD1}" srcOrd="1" destOrd="0" presId="urn:microsoft.com/office/officeart/2005/8/layout/hierarchy1"/>
    <dgm:cxn modelId="{089D2771-8C29-49E9-BF44-2C0D156323CA}" type="presParOf" srcId="{0E65234C-7107-415E-B115-F330E2AB397D}" destId="{29CFF21F-20DD-4809-87F9-A7FB6B9B4224}" srcOrd="1" destOrd="0" presId="urn:microsoft.com/office/officeart/2005/8/layout/hierarchy1"/>
    <dgm:cxn modelId="{8B48AB88-1261-4558-BCFF-1DD11033AAF9}" type="presParOf" srcId="{29CFF21F-20DD-4809-87F9-A7FB6B9B4224}" destId="{92EE3D4F-7EE4-4FF8-9211-C0755EE87CDC}" srcOrd="0" destOrd="0" presId="urn:microsoft.com/office/officeart/2005/8/layout/hierarchy1"/>
    <dgm:cxn modelId="{86481A7B-1034-4354-B855-637140EE64A8}" type="presParOf" srcId="{29CFF21F-20DD-4809-87F9-A7FB6B9B4224}" destId="{F363DC83-72A4-4C5B-9C41-8DBBF9C9D05A}" srcOrd="1" destOrd="0" presId="urn:microsoft.com/office/officeart/2005/8/layout/hierarchy1"/>
    <dgm:cxn modelId="{FBD42BED-D2B1-4730-852B-7770803631DB}" type="presParOf" srcId="{F363DC83-72A4-4C5B-9C41-8DBBF9C9D05A}" destId="{11AF94F1-556E-4755-B270-02DDC9F6BC70}" srcOrd="0" destOrd="0" presId="urn:microsoft.com/office/officeart/2005/8/layout/hierarchy1"/>
    <dgm:cxn modelId="{BC4D924F-0F92-4BB7-92C9-412145E9444C}" type="presParOf" srcId="{11AF94F1-556E-4755-B270-02DDC9F6BC70}" destId="{961467D6-7B75-4CE3-A9D8-74C7675A8811}" srcOrd="0" destOrd="0" presId="urn:microsoft.com/office/officeart/2005/8/layout/hierarchy1"/>
    <dgm:cxn modelId="{2D6DD7A6-5818-49B5-9C41-7CE2F334BDBA}" type="presParOf" srcId="{11AF94F1-556E-4755-B270-02DDC9F6BC70}" destId="{ACD97688-7C5F-4FF0-B02C-DE23CB94A82F}" srcOrd="1" destOrd="0" presId="urn:microsoft.com/office/officeart/2005/8/layout/hierarchy1"/>
    <dgm:cxn modelId="{20807D19-5E63-4E4E-A7EF-D26381C65431}" type="presParOf" srcId="{F363DC83-72A4-4C5B-9C41-8DBBF9C9D05A}" destId="{BA1DF413-49ED-4EF0-97D5-20BB910A6D4F}" srcOrd="1" destOrd="0" presId="urn:microsoft.com/office/officeart/2005/8/layout/hierarchy1"/>
    <dgm:cxn modelId="{B745A8CF-EBDA-411A-8F25-DED5BBC52903}" type="presParOf" srcId="{BA1DF413-49ED-4EF0-97D5-20BB910A6D4F}" destId="{54A86C92-D433-4563-9885-36145AAD21D6}" srcOrd="0" destOrd="0" presId="urn:microsoft.com/office/officeart/2005/8/layout/hierarchy1"/>
    <dgm:cxn modelId="{D6A91715-A611-49B4-9EB4-7CCE89AA67B7}" type="presParOf" srcId="{BA1DF413-49ED-4EF0-97D5-20BB910A6D4F}" destId="{E0A1D388-5921-4408-81EA-28EC53A7641E}" srcOrd="1" destOrd="0" presId="urn:microsoft.com/office/officeart/2005/8/layout/hierarchy1"/>
    <dgm:cxn modelId="{980B54AB-7B7C-411D-9244-F99E3DAB75FB}" type="presParOf" srcId="{E0A1D388-5921-4408-81EA-28EC53A7641E}" destId="{28F3CF4C-CF6D-4FE5-8D6C-3A75CB56E57A}" srcOrd="0" destOrd="0" presId="urn:microsoft.com/office/officeart/2005/8/layout/hierarchy1"/>
    <dgm:cxn modelId="{483245D8-CDA8-4FA0-9ABF-4D6900FF7B11}" type="presParOf" srcId="{28F3CF4C-CF6D-4FE5-8D6C-3A75CB56E57A}" destId="{45CCF28C-F2E6-4A65-B9CC-F57FF611B0F3}" srcOrd="0" destOrd="0" presId="urn:microsoft.com/office/officeart/2005/8/layout/hierarchy1"/>
    <dgm:cxn modelId="{58999B54-262A-4DC0-B41E-6D997363A9AF}" type="presParOf" srcId="{28F3CF4C-CF6D-4FE5-8D6C-3A75CB56E57A}" destId="{799CF920-271A-48C5-938C-FDCF12DE741E}" srcOrd="1" destOrd="0" presId="urn:microsoft.com/office/officeart/2005/8/layout/hierarchy1"/>
    <dgm:cxn modelId="{05BDF2E4-B1EC-40D2-A958-B0D56F466DD9}" type="presParOf" srcId="{E0A1D388-5921-4408-81EA-28EC53A7641E}" destId="{71754C63-5477-4400-8021-B84D191EC582}" srcOrd="1" destOrd="0" presId="urn:microsoft.com/office/officeart/2005/8/layout/hierarchy1"/>
    <dgm:cxn modelId="{7D3817E0-EF4C-4EAA-8BF2-2587C6BCBD2C}" type="presParOf" srcId="{29CFF21F-20DD-4809-87F9-A7FB6B9B4224}" destId="{FB2B6427-435B-4158-800F-CE820E281427}" srcOrd="2" destOrd="0" presId="urn:microsoft.com/office/officeart/2005/8/layout/hierarchy1"/>
    <dgm:cxn modelId="{C8335D3E-9392-4C51-96E4-D467B459CD78}" type="presParOf" srcId="{29CFF21F-20DD-4809-87F9-A7FB6B9B4224}" destId="{B31B0025-8839-4FBC-8576-358F253913D2}" srcOrd="3" destOrd="0" presId="urn:microsoft.com/office/officeart/2005/8/layout/hierarchy1"/>
    <dgm:cxn modelId="{993E79A6-A79C-4A0A-A9B9-1B728736A8A2}" type="presParOf" srcId="{B31B0025-8839-4FBC-8576-358F253913D2}" destId="{040795F4-5345-4909-BD1A-CED4736D2FD6}" srcOrd="0" destOrd="0" presId="urn:microsoft.com/office/officeart/2005/8/layout/hierarchy1"/>
    <dgm:cxn modelId="{4490559F-6466-467F-96A1-C21661C0FC73}" type="presParOf" srcId="{040795F4-5345-4909-BD1A-CED4736D2FD6}" destId="{0DCE4010-FDD9-4643-8EF0-A233ECFF24B5}" srcOrd="0" destOrd="0" presId="urn:microsoft.com/office/officeart/2005/8/layout/hierarchy1"/>
    <dgm:cxn modelId="{011EFF91-ED4F-4ADA-923A-347BF956D045}" type="presParOf" srcId="{040795F4-5345-4909-BD1A-CED4736D2FD6}" destId="{6C939D26-AC8B-45DE-B097-E3FF45D9C4AB}" srcOrd="1" destOrd="0" presId="urn:microsoft.com/office/officeart/2005/8/layout/hierarchy1"/>
    <dgm:cxn modelId="{0F4BCFDA-5603-40EB-934E-F5C37F497F39}" type="presParOf" srcId="{B31B0025-8839-4FBC-8576-358F253913D2}" destId="{0102D33A-A968-4AD8-8331-7783BA7338AA}" srcOrd="1" destOrd="0" presId="urn:microsoft.com/office/officeart/2005/8/layout/hierarchy1"/>
    <dgm:cxn modelId="{50AF414C-7268-42C0-B78C-9ECD5ED208F4}" type="presParOf" srcId="{0102D33A-A968-4AD8-8331-7783BA7338AA}" destId="{AA47E30A-861D-4F25-8617-4AB6755B4F3A}" srcOrd="0" destOrd="0" presId="urn:microsoft.com/office/officeart/2005/8/layout/hierarchy1"/>
    <dgm:cxn modelId="{C2A04875-15AF-4517-991D-E6905218BEE4}" type="presParOf" srcId="{0102D33A-A968-4AD8-8331-7783BA7338AA}" destId="{C4088CC0-CC72-4CE0-86A8-B61B44DC1732}" srcOrd="1" destOrd="0" presId="urn:microsoft.com/office/officeart/2005/8/layout/hierarchy1"/>
    <dgm:cxn modelId="{0DA499C4-7619-4579-A6BD-A8F57EB8DA8C}" type="presParOf" srcId="{C4088CC0-CC72-4CE0-86A8-B61B44DC1732}" destId="{BB0E220E-275D-4F7B-9FE7-4E5D2F00DC51}" srcOrd="0" destOrd="0" presId="urn:microsoft.com/office/officeart/2005/8/layout/hierarchy1"/>
    <dgm:cxn modelId="{B86C4184-BB2B-492C-8EBD-1F1706C3F0E6}" type="presParOf" srcId="{BB0E220E-275D-4F7B-9FE7-4E5D2F00DC51}" destId="{57FDD4AA-6630-4C23-A653-B1307DFAC1B6}" srcOrd="0" destOrd="0" presId="urn:microsoft.com/office/officeart/2005/8/layout/hierarchy1"/>
    <dgm:cxn modelId="{25F981E8-9DF0-4D2C-AEBA-533617AB4E24}" type="presParOf" srcId="{BB0E220E-275D-4F7B-9FE7-4E5D2F00DC51}" destId="{1B2CF18F-D13E-4383-AF97-FE26833C94AD}" srcOrd="1" destOrd="0" presId="urn:microsoft.com/office/officeart/2005/8/layout/hierarchy1"/>
    <dgm:cxn modelId="{A141D5F1-8C6E-49F0-945E-C553022CF566}" type="presParOf" srcId="{C4088CC0-CC72-4CE0-86A8-B61B44DC1732}" destId="{3B496590-2897-4E69-9453-A64A9F1B80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7E30A-861D-4F25-8617-4AB6755B4F3A}">
      <dsp:nvSpPr>
        <dsp:cNvPr id="0" name=""/>
        <dsp:cNvSpPr/>
      </dsp:nvSpPr>
      <dsp:spPr>
        <a:xfrm>
          <a:off x="4991823" y="2633276"/>
          <a:ext cx="91440" cy="49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6427-435B-4158-800F-CE820E281427}">
      <dsp:nvSpPr>
        <dsp:cNvPr id="0" name=""/>
        <dsp:cNvSpPr/>
      </dsp:nvSpPr>
      <dsp:spPr>
        <a:xfrm>
          <a:off x="4006809" y="1071713"/>
          <a:ext cx="1030734" cy="49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285"/>
              </a:lnTo>
              <a:lnTo>
                <a:pt x="1030734" y="334285"/>
              </a:lnTo>
              <a:lnTo>
                <a:pt x="1030734" y="49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6C92-D433-4563-9885-36145AAD21D6}">
      <dsp:nvSpPr>
        <dsp:cNvPr id="0" name=""/>
        <dsp:cNvSpPr/>
      </dsp:nvSpPr>
      <dsp:spPr>
        <a:xfrm>
          <a:off x="2930355" y="2633276"/>
          <a:ext cx="91440" cy="49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3D4F-7EE4-4FF8-9211-C0755EE87CDC}">
      <dsp:nvSpPr>
        <dsp:cNvPr id="0" name=""/>
        <dsp:cNvSpPr/>
      </dsp:nvSpPr>
      <dsp:spPr>
        <a:xfrm>
          <a:off x="2976075" y="1071713"/>
          <a:ext cx="1030734" cy="490535"/>
        </a:xfrm>
        <a:custGeom>
          <a:avLst/>
          <a:gdLst/>
          <a:ahLst/>
          <a:cxnLst/>
          <a:rect l="0" t="0" r="0" b="0"/>
          <a:pathLst>
            <a:path>
              <a:moveTo>
                <a:pt x="1030734" y="0"/>
              </a:moveTo>
              <a:lnTo>
                <a:pt x="1030734" y="334285"/>
              </a:lnTo>
              <a:lnTo>
                <a:pt x="0" y="334285"/>
              </a:lnTo>
              <a:lnTo>
                <a:pt x="0" y="49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8F203-C220-4A92-B1BF-BFA139C627D8}">
      <dsp:nvSpPr>
        <dsp:cNvPr id="0" name=""/>
        <dsp:cNvSpPr/>
      </dsp:nvSpPr>
      <dsp:spPr>
        <a:xfrm>
          <a:off x="3163481" y="687"/>
          <a:ext cx="1686656" cy="107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BCC5-500F-4321-B74D-070546FB2AD1}">
      <dsp:nvSpPr>
        <dsp:cNvPr id="0" name=""/>
        <dsp:cNvSpPr/>
      </dsp:nvSpPr>
      <dsp:spPr>
        <a:xfrm>
          <a:off x="3350887" y="178723"/>
          <a:ext cx="1686656" cy="107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BGH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(§ 133 GVG)</a:t>
          </a:r>
          <a:endParaRPr lang="de-DE" sz="2300" kern="1200" dirty="0"/>
        </a:p>
      </dsp:txBody>
      <dsp:txXfrm>
        <a:off x="3382256" y="210092"/>
        <a:ext cx="1623918" cy="1008288"/>
      </dsp:txXfrm>
    </dsp:sp>
    <dsp:sp modelId="{961467D6-7B75-4CE3-A9D8-74C7675A8811}">
      <dsp:nvSpPr>
        <dsp:cNvPr id="0" name=""/>
        <dsp:cNvSpPr/>
      </dsp:nvSpPr>
      <dsp:spPr>
        <a:xfrm>
          <a:off x="2132747" y="1562249"/>
          <a:ext cx="1686656" cy="107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97688-7C5F-4FF0-B02C-DE23CB94A82F}">
      <dsp:nvSpPr>
        <dsp:cNvPr id="0" name=""/>
        <dsp:cNvSpPr/>
      </dsp:nvSpPr>
      <dsp:spPr>
        <a:xfrm>
          <a:off x="2320153" y="1740285"/>
          <a:ext cx="1686656" cy="107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Landgericht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(§ 72 GVG)</a:t>
          </a:r>
          <a:endParaRPr lang="de-DE" sz="2300" kern="1200" dirty="0"/>
        </a:p>
      </dsp:txBody>
      <dsp:txXfrm>
        <a:off x="2351522" y="1771654"/>
        <a:ext cx="1623918" cy="1008288"/>
      </dsp:txXfrm>
    </dsp:sp>
    <dsp:sp modelId="{45CCF28C-F2E6-4A65-B9CC-F57FF611B0F3}">
      <dsp:nvSpPr>
        <dsp:cNvPr id="0" name=""/>
        <dsp:cNvSpPr/>
      </dsp:nvSpPr>
      <dsp:spPr>
        <a:xfrm>
          <a:off x="2132747" y="3123812"/>
          <a:ext cx="1686656" cy="107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CF920-271A-48C5-938C-FDCF12DE741E}">
      <dsp:nvSpPr>
        <dsp:cNvPr id="0" name=""/>
        <dsp:cNvSpPr/>
      </dsp:nvSpPr>
      <dsp:spPr>
        <a:xfrm>
          <a:off x="2320153" y="3301848"/>
          <a:ext cx="1686656" cy="107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Amtsgericht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(§ 23 GVG)</a:t>
          </a:r>
          <a:endParaRPr lang="de-DE" sz="2300" kern="1200" dirty="0"/>
        </a:p>
      </dsp:txBody>
      <dsp:txXfrm>
        <a:off x="2351522" y="3333217"/>
        <a:ext cx="1623918" cy="1008288"/>
      </dsp:txXfrm>
    </dsp:sp>
    <dsp:sp modelId="{0DCE4010-FDD9-4643-8EF0-A233ECFF24B5}">
      <dsp:nvSpPr>
        <dsp:cNvPr id="0" name=""/>
        <dsp:cNvSpPr/>
      </dsp:nvSpPr>
      <dsp:spPr>
        <a:xfrm>
          <a:off x="4194215" y="1562249"/>
          <a:ext cx="1686656" cy="107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39D26-AC8B-45DE-B097-E3FF45D9C4AB}">
      <dsp:nvSpPr>
        <dsp:cNvPr id="0" name=""/>
        <dsp:cNvSpPr/>
      </dsp:nvSpPr>
      <dsp:spPr>
        <a:xfrm>
          <a:off x="4381621" y="1740285"/>
          <a:ext cx="1686656" cy="107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OLG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(§ 119 GVG)</a:t>
          </a:r>
          <a:endParaRPr lang="de-DE" sz="2300" kern="1200" dirty="0"/>
        </a:p>
      </dsp:txBody>
      <dsp:txXfrm>
        <a:off x="4412990" y="1771654"/>
        <a:ext cx="1623918" cy="1008288"/>
      </dsp:txXfrm>
    </dsp:sp>
    <dsp:sp modelId="{57FDD4AA-6630-4C23-A653-B1307DFAC1B6}">
      <dsp:nvSpPr>
        <dsp:cNvPr id="0" name=""/>
        <dsp:cNvSpPr/>
      </dsp:nvSpPr>
      <dsp:spPr>
        <a:xfrm>
          <a:off x="4194215" y="3123812"/>
          <a:ext cx="1686656" cy="107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F18F-D13E-4383-AF97-FE26833C94AD}">
      <dsp:nvSpPr>
        <dsp:cNvPr id="0" name=""/>
        <dsp:cNvSpPr/>
      </dsp:nvSpPr>
      <dsp:spPr>
        <a:xfrm>
          <a:off x="4381621" y="3301848"/>
          <a:ext cx="1686656" cy="107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Landgericht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(§ 71 GVG)</a:t>
          </a:r>
          <a:endParaRPr lang="de-DE" sz="2300" kern="1200" dirty="0"/>
        </a:p>
      </dsp:txBody>
      <dsp:txXfrm>
        <a:off x="4412990" y="3333217"/>
        <a:ext cx="1623918" cy="100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258"/>
            <a:ext cx="2946400" cy="4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fld id="{4B85A1B8-EC20-49FC-9676-281A25E33C17}" type="slidenum">
              <a:rPr lang="de-DE" altLang="de-DE">
                <a:solidFill>
                  <a:srgbClr val="000000"/>
                </a:solidFill>
              </a:rPr>
              <a:pPr/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40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Sachurteilsvoraussetzungen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Die Partei betreffend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Parteifähigkeit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 smtClean="0"/>
              <a:t>Prozessfähigkeit</a:t>
            </a:r>
            <a:endParaRPr lang="de-DE" altLang="de-DE" sz="2800" dirty="0"/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Postulationsfähigkeit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Prozessführungsbefugnis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8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Sachurteilsvoraussetzungen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Den Streitgegenstand betreffend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Ordnungsgemäße Klageerhebung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Einklagbarer Anspruch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Keine anderweitige Rechtshängigkeit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Keine entgegenstehende Rechtskraft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Rechtsschutzbedürfnis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7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Sachliche Zuständigkeit</a:t>
            </a:r>
            <a:endParaRPr lang="de-DE" sz="320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39578"/>
              </p:ext>
            </p:extLst>
          </p:nvPr>
        </p:nvGraphicFramePr>
        <p:xfrm>
          <a:off x="457200" y="2087563"/>
          <a:ext cx="8201025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9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Sachliche Zuständigkeit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u="sng" dirty="0" smtClean="0"/>
              <a:t>Erste Instanz: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Amtsgericht (AG): § 23 GVG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Streitigkeiten bis zu einem Streitwert von Euro 5.000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Unabhängig von Streitwert insb.: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 err="1" smtClean="0"/>
              <a:t>WOHNRAUMmietsachen</a:t>
            </a:r>
            <a:r>
              <a:rPr lang="de-DE" dirty="0" smtClean="0"/>
              <a:t> § 23 Nr. 2a GVG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 smtClean="0"/>
              <a:t>Mahnverfahren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Landgericht (LG): § 71 GVG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Streitigkeiten ab Euro 5.000,01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Sonderzuweisungen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Besetzung der Spruchkörper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AG – Einzelrichter (§ 22 GVG)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LG – Kammer (§§ 60, 75 GVG)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Ausnahmen: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Kammer für Handelssachen (§§ 93, 105 GVG)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Übertragung auf Einzelrichter (§ 75 GVG, </a:t>
            </a:r>
            <a:r>
              <a:rPr lang="de-DE" dirty="0" smtClean="0"/>
              <a:t>§§ 348</a:t>
            </a:r>
            <a:r>
              <a:rPr lang="de-DE" dirty="0"/>
              <a:t>, 348 a ZPO; § 105 GVG, §§ 349, 526 ZPO)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OLG – Senat (§§ 116, 122 GVG)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Ausnahme: Übertragung auf </a:t>
            </a:r>
            <a:r>
              <a:rPr lang="de-DE" dirty="0" smtClean="0"/>
              <a:t>Einzelrichter (§ </a:t>
            </a:r>
            <a:r>
              <a:rPr lang="de-DE" dirty="0"/>
              <a:t>122 GVG, § 526 f ZPO)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BGH – Senat (§§ 130, 139 GVG)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Örtliche Zuständigkeit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Allgemeiner Gerichtsstand: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Wohnort des Beklagten (§§ 12, 13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Sitz der juristischen Person (§ 12. 17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Weitere in §§ 16, 18,19, 19a ZPO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Besonderer Gerichtsstand: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der unerlaubten Handlung (§ 32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des Erfüllungsorts (§ 29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Weitere besondere Gerichtsstände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Ausschließlicher Gerichtsstand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Örtliche Zuständigkeit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An ausschließlichen Gerichtsständen </a:t>
            </a:r>
            <a:r>
              <a:rPr lang="de-DE" dirty="0" smtClean="0"/>
              <a:t>muss </a:t>
            </a:r>
            <a:r>
              <a:rPr lang="de-DE" dirty="0"/>
              <a:t>zwingend  geklagt werden (§ 12 ZPO)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Gibt es allgemeine und besondere </a:t>
            </a:r>
            <a:r>
              <a:rPr lang="de-DE" dirty="0" smtClean="0"/>
              <a:t>Gerichtsstände hat </a:t>
            </a:r>
            <a:r>
              <a:rPr lang="de-DE" dirty="0"/>
              <a:t>der Kläger die Wahl (§ 35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Bei mehreren beklagten </a:t>
            </a:r>
            <a:r>
              <a:rPr lang="de-DE" dirty="0" smtClean="0"/>
              <a:t>Parteien § </a:t>
            </a:r>
            <a:r>
              <a:rPr lang="de-DE" dirty="0"/>
              <a:t>36 I </a:t>
            </a:r>
            <a:r>
              <a:rPr lang="de-DE" dirty="0" smtClean="0"/>
              <a:t>Nr</a:t>
            </a:r>
            <a:r>
              <a:rPr lang="de-DE" dirty="0"/>
              <a:t>. 3 ZPO</a:t>
            </a:r>
          </a:p>
          <a:p>
            <a:pPr marL="0" indent="0">
              <a:buNone/>
            </a:pPr>
            <a:r>
              <a:rPr lang="de-DE" dirty="0" smtClean="0"/>
              <a:t>  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0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Funktionelle Zuständigkeit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„Geschäftszuständigkeit</a:t>
            </a:r>
            <a:r>
              <a:rPr lang="de-DE" dirty="0"/>
              <a:t>“ des angerufenen </a:t>
            </a:r>
            <a:r>
              <a:rPr lang="de-DE" dirty="0" smtClean="0"/>
              <a:t>Gerichts</a:t>
            </a:r>
          </a:p>
          <a:p>
            <a:pPr marL="457200" lvl="1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Interne </a:t>
            </a:r>
            <a:r>
              <a:rPr lang="de-DE" dirty="0" smtClean="0"/>
              <a:t>Geschäftsverteilung der einzelnen Gerichte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Einflussnahme der Parteien nur: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Einzelrichter</a:t>
            </a:r>
            <a:r>
              <a:rPr lang="de-DE" dirty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Kammer </a:t>
            </a:r>
            <a:r>
              <a:rPr lang="de-DE" dirty="0"/>
              <a:t>für Handelssachen?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6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Gerichtsstandsvereinbarungen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38 ZPO – zulässig, wenn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Kaufleute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Juristische Personen des öffentliche Rechts oder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des </a:t>
            </a:r>
            <a:r>
              <a:rPr lang="de-DE" dirty="0"/>
              <a:t>öffentlich-rechtlichen Sondervermögens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Partei keinen inländischen Gerichtsstand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Nach Entstehen der Streitigkeit vereinbart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§ 40 ZPO –  unzulässig, wenn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Sonderfall: Nichtvermögensrechtliche Ansprüche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Ausschließlicher Gerichtsstand gegeben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Rügelose</a:t>
            </a:r>
            <a:r>
              <a:rPr lang="de-DE" sz="3200" dirty="0" smtClean="0"/>
              <a:t> Einlassung (39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Verhandeln zur Hauptsache ohne </a:t>
            </a:r>
            <a:r>
              <a:rPr lang="de-DE" dirty="0" smtClean="0"/>
              <a:t>Geltendmachung </a:t>
            </a:r>
            <a:r>
              <a:rPr lang="de-DE" dirty="0"/>
              <a:t>der Unzuständigkeit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Beim LG automatische Folge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Beim AG nur nach Belehrung </a:t>
            </a:r>
            <a:r>
              <a:rPr lang="de-DE" dirty="0" err="1"/>
              <a:t>iSd</a:t>
            </a:r>
            <a:r>
              <a:rPr lang="de-DE" dirty="0"/>
              <a:t> § 504 ZPO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Warum braucht man Rechtsdurchsetzung?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e-DE" altLang="de-DE" dirty="0" smtClean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Durchsetzung privater Ansprüche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Selbsthilfeverbot</a:t>
            </a: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Wahrung oder Wiederherstellung des </a:t>
            </a:r>
            <a:r>
              <a:rPr lang="de-DE" altLang="de-DE" dirty="0" smtClean="0"/>
              <a:t>Rechtsfriedens</a:t>
            </a: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Bewahrung der Rechtsordnung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Evtl. Fortentwicklung des Rechts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Erlangung eines Titels</a:t>
            </a:r>
          </a:p>
          <a:p>
            <a:endParaRPr lang="de-DE" alt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Rechtsdurchsetzung/Anders-Rudes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Reaktionsmöglichkeiten auf Unzuständigkeit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Beklagter rügt Unzuständigkeit  - Klageabweisung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Rügelose</a:t>
            </a:r>
            <a:r>
              <a:rPr lang="de-DE" dirty="0" smtClean="0"/>
              <a:t> Einlassung </a:t>
            </a:r>
            <a:r>
              <a:rPr lang="de-DE" dirty="0" err="1" smtClean="0"/>
              <a:t>iSd</a:t>
            </a:r>
            <a:r>
              <a:rPr lang="de-DE" dirty="0" smtClean="0"/>
              <a:t> § 39 ZPO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Antrag auf Verweisung an das zuständige Gericht (§ 281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Klagerücknahme durch Kläger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5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Gegenstand dieser Vorlesung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Gerichtliche Verfolgung von materiell-rechtlichen Ansprüchen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KLAGEVERFAHREN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ZWANGSVOLLSTRECKUNG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Außergerichtliche Streitbeilegung (in a </a:t>
            </a:r>
            <a:r>
              <a:rPr lang="de-DE" dirty="0" err="1" smtClean="0"/>
              <a:t>Nutshell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Verbindungsstelle 4"/>
          <p:cNvSpPr/>
          <p:nvPr/>
        </p:nvSpPr>
        <p:spPr bwMode="auto">
          <a:xfrm>
            <a:off x="5661422" y="2750344"/>
            <a:ext cx="3018234" cy="2964656"/>
          </a:xfrm>
          <a:prstGeom prst="flowChartConnector">
            <a:avLst/>
          </a:prstGeom>
          <a:solidFill>
            <a:srgbClr val="002060">
              <a:alpha val="8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lussdiagramm: Verbindungsstelle 5"/>
          <p:cNvSpPr/>
          <p:nvPr/>
        </p:nvSpPr>
        <p:spPr bwMode="auto">
          <a:xfrm>
            <a:off x="2964656" y="2687836"/>
            <a:ext cx="3018234" cy="2964656"/>
          </a:xfrm>
          <a:prstGeom prst="flowChartConnector">
            <a:avLst/>
          </a:prstGeom>
          <a:solidFill>
            <a:srgbClr val="002060">
              <a:alpha val="8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Flussdiagramm: Verbindungsstelle 3"/>
          <p:cNvSpPr/>
          <p:nvPr/>
        </p:nvSpPr>
        <p:spPr bwMode="auto">
          <a:xfrm>
            <a:off x="419695" y="2687836"/>
            <a:ext cx="3000375" cy="2964656"/>
          </a:xfrm>
          <a:prstGeom prst="flowChartConnector">
            <a:avLst/>
          </a:prstGeom>
          <a:solidFill>
            <a:srgbClr val="002060">
              <a:alpha val="8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Flussdiagramm: Verbindungsstelle 9"/>
          <p:cNvSpPr/>
          <p:nvPr/>
        </p:nvSpPr>
        <p:spPr bwMode="auto">
          <a:xfrm>
            <a:off x="2205038" y="3938588"/>
            <a:ext cx="723900" cy="7143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7" name="Flussdiagramm: Verbindungsstelle 6"/>
          <p:cNvSpPr/>
          <p:nvPr/>
        </p:nvSpPr>
        <p:spPr bwMode="auto">
          <a:xfrm>
            <a:off x="1306513" y="3679825"/>
            <a:ext cx="849312" cy="83978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8" name="Flussdiagramm: Verbindungsstelle 7"/>
          <p:cNvSpPr/>
          <p:nvPr/>
        </p:nvSpPr>
        <p:spPr bwMode="auto">
          <a:xfrm>
            <a:off x="795338" y="3000375"/>
            <a:ext cx="731837" cy="7143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AF1D1D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i="1" dirty="0">
              <a:solidFill>
                <a:srgbClr val="AF1D1D"/>
              </a:solidFill>
            </a:endParaRPr>
          </a:p>
        </p:txBody>
      </p:sp>
      <p:sp>
        <p:nvSpPr>
          <p:cNvPr id="9" name="Flussdiagramm: Verbindungsstelle 8"/>
          <p:cNvSpPr/>
          <p:nvPr/>
        </p:nvSpPr>
        <p:spPr bwMode="auto">
          <a:xfrm>
            <a:off x="446088" y="3732213"/>
            <a:ext cx="758825" cy="7143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1" name="Flussdiagramm: Verbindungsstelle 10"/>
          <p:cNvSpPr/>
          <p:nvPr/>
        </p:nvSpPr>
        <p:spPr bwMode="auto">
          <a:xfrm>
            <a:off x="2259013" y="4678363"/>
            <a:ext cx="714375" cy="6889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2" name="Flussdiagramm: Verbindungsstelle 11"/>
          <p:cNvSpPr/>
          <p:nvPr/>
        </p:nvSpPr>
        <p:spPr bwMode="auto">
          <a:xfrm>
            <a:off x="1500188" y="4705350"/>
            <a:ext cx="723900" cy="7143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3" name="Flussdiagramm: Verbindungsstelle 12"/>
          <p:cNvSpPr/>
          <p:nvPr/>
        </p:nvSpPr>
        <p:spPr bwMode="auto">
          <a:xfrm>
            <a:off x="776288" y="4446588"/>
            <a:ext cx="723900" cy="74136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4" name="Flussdiagramm: Verbindungsstelle 13"/>
          <p:cNvSpPr/>
          <p:nvPr/>
        </p:nvSpPr>
        <p:spPr bwMode="auto">
          <a:xfrm>
            <a:off x="1535113" y="2803525"/>
            <a:ext cx="714375" cy="68738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FFFFFF"/>
              </a:solidFill>
            </a:endParaRPr>
          </a:p>
        </p:txBody>
      </p:sp>
      <p:sp>
        <p:nvSpPr>
          <p:cNvPr id="15" name="Flussdiagramm: Verbindungsstelle 14"/>
          <p:cNvSpPr/>
          <p:nvPr/>
        </p:nvSpPr>
        <p:spPr bwMode="auto">
          <a:xfrm>
            <a:off x="2286000" y="3125788"/>
            <a:ext cx="795338" cy="7683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8" name="Flussdiagramm: Verbindungsstelle 17"/>
          <p:cNvSpPr/>
          <p:nvPr/>
        </p:nvSpPr>
        <p:spPr bwMode="auto">
          <a:xfrm>
            <a:off x="3660775" y="2908300"/>
            <a:ext cx="982663" cy="920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1" name="Flussdiagramm: Verbindungsstelle 20"/>
          <p:cNvSpPr/>
          <p:nvPr/>
        </p:nvSpPr>
        <p:spPr bwMode="auto">
          <a:xfrm>
            <a:off x="6215063" y="2955925"/>
            <a:ext cx="1098550" cy="108108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2" name="Flussdiagramm: Verbindungsstelle 21"/>
          <p:cNvSpPr/>
          <p:nvPr/>
        </p:nvSpPr>
        <p:spPr bwMode="auto">
          <a:xfrm>
            <a:off x="6054725" y="4133850"/>
            <a:ext cx="963613" cy="91122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3" name="Flussdiagramm: Verbindungsstelle 22"/>
          <p:cNvSpPr/>
          <p:nvPr/>
        </p:nvSpPr>
        <p:spPr bwMode="auto">
          <a:xfrm>
            <a:off x="7188200" y="4473575"/>
            <a:ext cx="973138" cy="91916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4" name="Flussdiagramm: Verbindungsstelle 23"/>
          <p:cNvSpPr/>
          <p:nvPr/>
        </p:nvSpPr>
        <p:spPr bwMode="auto">
          <a:xfrm>
            <a:off x="7367588" y="3259138"/>
            <a:ext cx="936625" cy="93821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8217" name="Textfeld 25"/>
          <p:cNvSpPr txBox="1">
            <a:spLocks noChangeArrowheads="1"/>
          </p:cNvSpPr>
          <p:nvPr/>
        </p:nvSpPr>
        <p:spPr bwMode="auto">
          <a:xfrm>
            <a:off x="785813" y="4724400"/>
            <a:ext cx="6969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Mediation</a:t>
            </a:r>
          </a:p>
        </p:txBody>
      </p:sp>
      <p:sp>
        <p:nvSpPr>
          <p:cNvPr id="8218" name="Textfeld 26"/>
          <p:cNvSpPr txBox="1">
            <a:spLocks noChangeArrowheads="1"/>
          </p:cNvSpPr>
          <p:nvPr/>
        </p:nvSpPr>
        <p:spPr bwMode="auto">
          <a:xfrm>
            <a:off x="1554163" y="3036888"/>
            <a:ext cx="695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Coaching</a:t>
            </a:r>
          </a:p>
        </p:txBody>
      </p:sp>
      <p:sp>
        <p:nvSpPr>
          <p:cNvPr id="8219" name="Textfeld 27"/>
          <p:cNvSpPr txBox="1">
            <a:spLocks noChangeArrowheads="1"/>
          </p:cNvSpPr>
          <p:nvPr/>
        </p:nvSpPr>
        <p:spPr bwMode="auto">
          <a:xfrm>
            <a:off x="803275" y="3268663"/>
            <a:ext cx="6969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Moderation</a:t>
            </a:r>
          </a:p>
        </p:txBody>
      </p:sp>
      <p:sp>
        <p:nvSpPr>
          <p:cNvPr id="8220" name="Textfeld 28"/>
          <p:cNvSpPr txBox="1">
            <a:spLocks noChangeArrowheads="1"/>
          </p:cNvSpPr>
          <p:nvPr/>
        </p:nvSpPr>
        <p:spPr bwMode="auto">
          <a:xfrm>
            <a:off x="482600" y="3990975"/>
            <a:ext cx="69691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Schlichtung</a:t>
            </a:r>
          </a:p>
        </p:txBody>
      </p:sp>
      <p:sp>
        <p:nvSpPr>
          <p:cNvPr id="8221" name="Textfeld 29"/>
          <p:cNvSpPr txBox="1">
            <a:spLocks noChangeArrowheads="1"/>
          </p:cNvSpPr>
          <p:nvPr/>
        </p:nvSpPr>
        <p:spPr bwMode="auto">
          <a:xfrm>
            <a:off x="2286000" y="4938713"/>
            <a:ext cx="6969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Mini-Trial</a:t>
            </a:r>
          </a:p>
        </p:txBody>
      </p:sp>
      <p:sp>
        <p:nvSpPr>
          <p:cNvPr id="8222" name="Textfeld 30"/>
          <p:cNvSpPr txBox="1">
            <a:spLocks noChangeArrowheads="1"/>
          </p:cNvSpPr>
          <p:nvPr/>
        </p:nvSpPr>
        <p:spPr bwMode="auto">
          <a:xfrm>
            <a:off x="1509713" y="4911725"/>
            <a:ext cx="695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Gütliche Einigung </a:t>
            </a:r>
          </a:p>
        </p:txBody>
      </p:sp>
      <p:sp>
        <p:nvSpPr>
          <p:cNvPr id="8223" name="Textfeld 31"/>
          <p:cNvSpPr txBox="1">
            <a:spLocks noChangeArrowheads="1"/>
          </p:cNvSpPr>
          <p:nvPr/>
        </p:nvSpPr>
        <p:spPr bwMode="auto">
          <a:xfrm>
            <a:off x="2143125" y="4170363"/>
            <a:ext cx="8397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Güteverfahren</a:t>
            </a:r>
          </a:p>
        </p:txBody>
      </p:sp>
      <p:sp>
        <p:nvSpPr>
          <p:cNvPr id="8224" name="Textfeld 32"/>
          <p:cNvSpPr txBox="1">
            <a:spLocks noChangeArrowheads="1"/>
          </p:cNvSpPr>
          <p:nvPr/>
        </p:nvSpPr>
        <p:spPr bwMode="auto">
          <a:xfrm>
            <a:off x="2295525" y="3286125"/>
            <a:ext cx="7858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Kooperatives Anwaltsver-fahren</a:t>
            </a:r>
          </a:p>
        </p:txBody>
      </p:sp>
      <p:sp>
        <p:nvSpPr>
          <p:cNvPr id="8225" name="Textfeld 33"/>
          <p:cNvSpPr txBox="1">
            <a:spLocks noChangeArrowheads="1"/>
          </p:cNvSpPr>
          <p:nvPr/>
        </p:nvSpPr>
        <p:spPr bwMode="auto">
          <a:xfrm>
            <a:off x="1257300" y="3830638"/>
            <a:ext cx="8842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Anwaltliche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Vergleichsver-  mittlung</a:t>
            </a:r>
          </a:p>
        </p:txBody>
      </p:sp>
      <p:sp>
        <p:nvSpPr>
          <p:cNvPr id="35" name="Flussdiagramm: Verbindungsstelle 34"/>
          <p:cNvSpPr/>
          <p:nvPr/>
        </p:nvSpPr>
        <p:spPr bwMode="auto">
          <a:xfrm>
            <a:off x="4678363" y="3249613"/>
            <a:ext cx="982662" cy="9302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36" name="Flussdiagramm: Verbindungsstelle 35"/>
          <p:cNvSpPr/>
          <p:nvPr/>
        </p:nvSpPr>
        <p:spPr bwMode="auto">
          <a:xfrm>
            <a:off x="4402138" y="4589463"/>
            <a:ext cx="866775" cy="83026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37" name="Flussdiagramm: Verbindungsstelle 36"/>
          <p:cNvSpPr/>
          <p:nvPr/>
        </p:nvSpPr>
        <p:spPr bwMode="auto">
          <a:xfrm>
            <a:off x="3544888" y="3795713"/>
            <a:ext cx="938212" cy="9017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8229" name="Textfeld 38"/>
          <p:cNvSpPr txBox="1">
            <a:spLocks noChangeArrowheads="1"/>
          </p:cNvSpPr>
          <p:nvPr/>
        </p:nvSpPr>
        <p:spPr bwMode="auto">
          <a:xfrm>
            <a:off x="7473950" y="3633788"/>
            <a:ext cx="7858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Adjudikation</a:t>
            </a:r>
          </a:p>
        </p:txBody>
      </p:sp>
      <p:sp>
        <p:nvSpPr>
          <p:cNvPr id="8230" name="Textfeld 39"/>
          <p:cNvSpPr txBox="1">
            <a:spLocks noChangeArrowheads="1"/>
          </p:cNvSpPr>
          <p:nvPr/>
        </p:nvSpPr>
        <p:spPr bwMode="auto">
          <a:xfrm>
            <a:off x="7161213" y="4857750"/>
            <a:ext cx="10191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Schiedsgutachten</a:t>
            </a:r>
          </a:p>
        </p:txBody>
      </p:sp>
      <p:sp>
        <p:nvSpPr>
          <p:cNvPr id="8231" name="Textfeld 40"/>
          <p:cNvSpPr txBox="1">
            <a:spLocks noChangeArrowheads="1"/>
          </p:cNvSpPr>
          <p:nvPr/>
        </p:nvSpPr>
        <p:spPr bwMode="auto">
          <a:xfrm>
            <a:off x="6170613" y="4491038"/>
            <a:ext cx="7413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Schiedsamt</a:t>
            </a:r>
          </a:p>
        </p:txBody>
      </p:sp>
      <p:sp>
        <p:nvSpPr>
          <p:cNvPr id="8232" name="Textfeld 41"/>
          <p:cNvSpPr txBox="1">
            <a:spLocks noChangeArrowheads="1"/>
          </p:cNvSpPr>
          <p:nvPr/>
        </p:nvSpPr>
        <p:spPr bwMode="auto">
          <a:xfrm>
            <a:off x="3598863" y="4044950"/>
            <a:ext cx="8842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Mediation Arbitration Extended</a:t>
            </a:r>
          </a:p>
        </p:txBody>
      </p:sp>
      <p:sp>
        <p:nvSpPr>
          <p:cNvPr id="8233" name="Textfeld 42"/>
          <p:cNvSpPr txBox="1">
            <a:spLocks noChangeArrowheads="1"/>
          </p:cNvSpPr>
          <p:nvPr/>
        </p:nvSpPr>
        <p:spPr bwMode="auto">
          <a:xfrm>
            <a:off x="6180138" y="3340100"/>
            <a:ext cx="11509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Schiedsgerichtliches</a:t>
            </a:r>
            <a:r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       Verfahren</a:t>
            </a:r>
          </a:p>
        </p:txBody>
      </p:sp>
      <p:sp>
        <p:nvSpPr>
          <p:cNvPr id="8234" name="Textfeld 43"/>
          <p:cNvSpPr txBox="1">
            <a:spLocks noChangeArrowheads="1"/>
          </p:cNvSpPr>
          <p:nvPr/>
        </p:nvSpPr>
        <p:spPr bwMode="auto">
          <a:xfrm>
            <a:off x="3660775" y="3044825"/>
            <a:ext cx="11160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Mediations- und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Adjudikations-                                     verfahren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</a:t>
            </a:r>
          </a:p>
        </p:txBody>
      </p:sp>
      <p:sp>
        <p:nvSpPr>
          <p:cNvPr id="8235" name="Textfeld 44"/>
          <p:cNvSpPr txBox="1">
            <a:spLocks noChangeArrowheads="1"/>
          </p:cNvSpPr>
          <p:nvPr/>
        </p:nvSpPr>
        <p:spPr bwMode="auto">
          <a:xfrm>
            <a:off x="4589463" y="3589338"/>
            <a:ext cx="1143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Ombudsmann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/-frau</a:t>
            </a:r>
          </a:p>
        </p:txBody>
      </p:sp>
      <p:sp>
        <p:nvSpPr>
          <p:cNvPr id="8236" name="Textfeld 45"/>
          <p:cNvSpPr txBox="1">
            <a:spLocks noChangeArrowheads="1"/>
          </p:cNvSpPr>
          <p:nvPr/>
        </p:nvSpPr>
        <p:spPr bwMode="auto">
          <a:xfrm>
            <a:off x="4375150" y="4822825"/>
            <a:ext cx="938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Mediations- und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Arbitrations-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verfahren</a:t>
            </a:r>
          </a:p>
        </p:txBody>
      </p:sp>
      <p:sp>
        <p:nvSpPr>
          <p:cNvPr id="82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Bekannte außergerichtliche Konfliktlösungsmechanismen</a:t>
            </a:r>
          </a:p>
        </p:txBody>
      </p:sp>
    </p:spTree>
    <p:extLst>
      <p:ext uri="{BB962C8B-B14F-4D97-AF65-F5344CB8AC3E}">
        <p14:creationId xmlns:p14="http://schemas.microsoft.com/office/powerpoint/2010/main" val="3686067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Was ist Zivilprozessrecht?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Öffentliches Recht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Erkenntnisverfahren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Bei bürgerlich-rechtlichen Streitigkeiten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Auf bestimmten Grundsätzen beruhendes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Verfahren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7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Verfassungsrechtliche Grundlagen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Justizgewährungsanspruch (Art. </a:t>
            </a:r>
            <a:r>
              <a:rPr lang="de-DE" altLang="de-DE" dirty="0" smtClean="0"/>
              <a:t>2 </a:t>
            </a:r>
            <a:r>
              <a:rPr lang="de-DE" altLang="de-DE" dirty="0" err="1" smtClean="0"/>
              <a:t>iVm</a:t>
            </a:r>
            <a:r>
              <a:rPr lang="de-DE" altLang="de-DE" dirty="0" smtClean="0"/>
              <a:t> 20 III </a:t>
            </a:r>
            <a:r>
              <a:rPr lang="de-DE" altLang="de-DE" dirty="0"/>
              <a:t>GG)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Rechtsprechung durch unabhängige Richter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 (Art. 92</a:t>
            </a:r>
            <a:r>
              <a:rPr lang="de-DE" altLang="de-DE" dirty="0" smtClean="0"/>
              <a:t>, 97 </a:t>
            </a:r>
            <a:r>
              <a:rPr lang="de-DE" altLang="de-DE" dirty="0"/>
              <a:t>GG)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Recht auf den gesetzlichen Richter (Art. 101 GG)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Recht auf Gehör (Art. 103 I GG)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Anspruch auf ein effektives Verfahren 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Anspruch auf ein faires Verfahren (Art. 3, </a:t>
            </a:r>
            <a:r>
              <a:rPr lang="de-DE" altLang="de-DE" dirty="0" smtClean="0"/>
              <a:t>20 </a:t>
            </a:r>
            <a:r>
              <a:rPr lang="de-DE" altLang="de-DE" dirty="0"/>
              <a:t>I GG)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Klagearten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Leistungsklage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Feststellungsklage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Gestaltungsklage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9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Klageerhebung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Führt zur Rechtshängigkeit der Klage (§ 261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Über den </a:t>
            </a:r>
            <a:r>
              <a:rPr lang="de-DE" dirty="0"/>
              <a:t>s</a:t>
            </a:r>
            <a:r>
              <a:rPr lang="de-DE" dirty="0" smtClean="0"/>
              <a:t>pezifischen Streitgegenstand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Relevant z.B. für: Zinsen, Zulässigkeit anderer Rechtsdurchsetzungsmittel, Verjährung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In dieser Sache keine andere Anhängigkeit möglich (§ 263 III Nr. 1 ZPO)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Führt zur Anhängigkeit der Klage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Tritt mit Einreichung der Klage ein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Bedeutung: Zuordnung eines Rechtsschutzgesuchs an ein Gericht durch privaten oder gerichtlichen Akte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1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Sachurteilsvoraussetzungen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Das Gericht betreffend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Deutsche Gerichtsbarkeit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Zivilrechtsweg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Sachliche Zuständigkeit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Örtliche Zuständigkeit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Funktionelle Zuständigkeit</a:t>
            </a:r>
          </a:p>
          <a:p>
            <a:pPr lvl="1" indent="0">
              <a:lnSpc>
                <a:spcPts val="3600"/>
              </a:lnSpc>
              <a:buFontTx/>
              <a:buNone/>
            </a:pPr>
            <a:endParaRPr lang="de-DE" alt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9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Bildschirmpräsentation (4:3)</PresentationFormat>
  <Paragraphs>208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Office-Design</vt:lpstr>
      <vt:lpstr>GoetheDesign1</vt:lpstr>
      <vt:lpstr>Rechtsdurchsetzung</vt:lpstr>
      <vt:lpstr>Warum braucht man Rechtsdurchsetzung?</vt:lpstr>
      <vt:lpstr>Gegenstand dieser Vorlesung </vt:lpstr>
      <vt:lpstr>Bekannte außergerichtliche Konfliktlösungsmechanismen</vt:lpstr>
      <vt:lpstr>Was ist Zivilprozessrecht?</vt:lpstr>
      <vt:lpstr>Verfassungsrechtliche Grundlagen</vt:lpstr>
      <vt:lpstr>Klagearten</vt:lpstr>
      <vt:lpstr>Klageerhebung</vt:lpstr>
      <vt:lpstr>Sachurteilsvoraussetzungen</vt:lpstr>
      <vt:lpstr>Sachurteilsvoraussetzungen</vt:lpstr>
      <vt:lpstr>Sachurteilsvoraussetzungen</vt:lpstr>
      <vt:lpstr>Sachliche Zuständigkeit</vt:lpstr>
      <vt:lpstr>Sachliche Zuständigkeit</vt:lpstr>
      <vt:lpstr>Besetzung der Spruchkörper</vt:lpstr>
      <vt:lpstr>Örtliche Zuständigkeit</vt:lpstr>
      <vt:lpstr>Örtliche Zuständigkeit</vt:lpstr>
      <vt:lpstr>Funktionelle Zuständigkeit</vt:lpstr>
      <vt:lpstr>Gerichtsstandsvereinbarungen</vt:lpstr>
      <vt:lpstr>Rügelose Einlassung (39 ZPO)</vt:lpstr>
      <vt:lpstr>Reaktionsmöglichkeiten auf Unzuständigkeit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136</cp:revision>
  <cp:lastPrinted>2018-02-28T17:32:31Z</cp:lastPrinted>
  <dcterms:created xsi:type="dcterms:W3CDTF">2014-10-22T14:54:12Z</dcterms:created>
  <dcterms:modified xsi:type="dcterms:W3CDTF">2018-03-19T13:52:32Z</dcterms:modified>
</cp:coreProperties>
</file>