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6" r:id="rId3"/>
    <p:sldId id="292" r:id="rId4"/>
    <p:sldId id="301" r:id="rId5"/>
    <p:sldId id="304" r:id="rId6"/>
    <p:sldId id="305" r:id="rId7"/>
    <p:sldId id="308" r:id="rId8"/>
    <p:sldId id="272" r:id="rId9"/>
    <p:sldId id="259" r:id="rId10"/>
    <p:sldId id="260" r:id="rId11"/>
    <p:sldId id="265" r:id="rId12"/>
    <p:sldId id="270" r:id="rId13"/>
    <p:sldId id="273" r:id="rId1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36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DB900FFB-2D25-4861-9F16-134A8E0779A5}" type="datetimeFigureOut">
              <a:rPr lang="de-DE" smtClean="0"/>
              <a:pPr/>
              <a:t>27.01.2014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F102F60-CD20-487B-A615-62842D8E0D8A}" type="slidenum">
              <a:rPr lang="de-DE" smtClean="0"/>
              <a:pPr/>
              <a:t>‹Nr.›</a:t>
            </a:fld>
            <a:endParaRPr lang="de-DE"/>
          </a:p>
        </p:txBody>
      </p:sp>
    </p:spTree>
    <p:extLst>
      <p:ext uri="{BB962C8B-B14F-4D97-AF65-F5344CB8AC3E}">
        <p14:creationId xmlns:p14="http://schemas.microsoft.com/office/powerpoint/2010/main" val="3637917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DB900FFB-2D25-4861-9F16-134A8E0779A5}" type="datetimeFigureOut">
              <a:rPr lang="de-DE" smtClean="0"/>
              <a:pPr/>
              <a:t>27.01.2014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F102F60-CD20-487B-A615-62842D8E0D8A}" type="slidenum">
              <a:rPr lang="de-DE" smtClean="0"/>
              <a:pPr/>
              <a:t>‹Nr.›</a:t>
            </a:fld>
            <a:endParaRPr lang="de-DE"/>
          </a:p>
        </p:txBody>
      </p:sp>
    </p:spTree>
    <p:extLst>
      <p:ext uri="{BB962C8B-B14F-4D97-AF65-F5344CB8AC3E}">
        <p14:creationId xmlns:p14="http://schemas.microsoft.com/office/powerpoint/2010/main" val="337100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DB900FFB-2D25-4861-9F16-134A8E0779A5}" type="datetimeFigureOut">
              <a:rPr lang="de-DE" smtClean="0"/>
              <a:pPr/>
              <a:t>27.01.2014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F102F60-CD20-487B-A615-62842D8E0D8A}" type="slidenum">
              <a:rPr lang="de-DE" smtClean="0"/>
              <a:pPr/>
              <a:t>‹Nr.›</a:t>
            </a:fld>
            <a:endParaRPr lang="de-DE"/>
          </a:p>
        </p:txBody>
      </p:sp>
    </p:spTree>
    <p:extLst>
      <p:ext uri="{BB962C8B-B14F-4D97-AF65-F5344CB8AC3E}">
        <p14:creationId xmlns:p14="http://schemas.microsoft.com/office/powerpoint/2010/main" val="4275621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DB900FFB-2D25-4861-9F16-134A8E0779A5}" type="datetimeFigureOut">
              <a:rPr lang="de-DE" smtClean="0"/>
              <a:pPr/>
              <a:t>27.01.2014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F102F60-CD20-487B-A615-62842D8E0D8A}" type="slidenum">
              <a:rPr lang="de-DE" smtClean="0"/>
              <a:pPr/>
              <a:t>‹Nr.›</a:t>
            </a:fld>
            <a:endParaRPr lang="de-DE"/>
          </a:p>
        </p:txBody>
      </p:sp>
    </p:spTree>
    <p:extLst>
      <p:ext uri="{BB962C8B-B14F-4D97-AF65-F5344CB8AC3E}">
        <p14:creationId xmlns:p14="http://schemas.microsoft.com/office/powerpoint/2010/main" val="2310756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DB900FFB-2D25-4861-9F16-134A8E0779A5}" type="datetimeFigureOut">
              <a:rPr lang="de-DE" smtClean="0"/>
              <a:pPr/>
              <a:t>27.01.2014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F102F60-CD20-487B-A615-62842D8E0D8A}" type="slidenum">
              <a:rPr lang="de-DE" smtClean="0"/>
              <a:pPr/>
              <a:t>‹Nr.›</a:t>
            </a:fld>
            <a:endParaRPr lang="de-DE"/>
          </a:p>
        </p:txBody>
      </p:sp>
    </p:spTree>
    <p:extLst>
      <p:ext uri="{BB962C8B-B14F-4D97-AF65-F5344CB8AC3E}">
        <p14:creationId xmlns:p14="http://schemas.microsoft.com/office/powerpoint/2010/main" val="975546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DB900FFB-2D25-4861-9F16-134A8E0779A5}" type="datetimeFigureOut">
              <a:rPr lang="de-DE" smtClean="0"/>
              <a:pPr/>
              <a:t>27.01.2014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F102F60-CD20-487B-A615-62842D8E0D8A}" type="slidenum">
              <a:rPr lang="de-DE" smtClean="0"/>
              <a:pPr/>
              <a:t>‹Nr.›</a:t>
            </a:fld>
            <a:endParaRPr lang="de-DE"/>
          </a:p>
        </p:txBody>
      </p:sp>
    </p:spTree>
    <p:extLst>
      <p:ext uri="{BB962C8B-B14F-4D97-AF65-F5344CB8AC3E}">
        <p14:creationId xmlns:p14="http://schemas.microsoft.com/office/powerpoint/2010/main" val="2606646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DB900FFB-2D25-4861-9F16-134A8E0779A5}" type="datetimeFigureOut">
              <a:rPr lang="de-DE" smtClean="0"/>
              <a:pPr/>
              <a:t>27.01.2014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4F102F60-CD20-487B-A615-62842D8E0D8A}" type="slidenum">
              <a:rPr lang="de-DE" smtClean="0"/>
              <a:pPr/>
              <a:t>‹Nr.›</a:t>
            </a:fld>
            <a:endParaRPr lang="de-DE"/>
          </a:p>
        </p:txBody>
      </p:sp>
    </p:spTree>
    <p:extLst>
      <p:ext uri="{BB962C8B-B14F-4D97-AF65-F5344CB8AC3E}">
        <p14:creationId xmlns:p14="http://schemas.microsoft.com/office/powerpoint/2010/main" val="2836868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DB900FFB-2D25-4861-9F16-134A8E0779A5}" type="datetimeFigureOut">
              <a:rPr lang="de-DE" smtClean="0"/>
              <a:pPr/>
              <a:t>27.01.2014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4F102F60-CD20-487B-A615-62842D8E0D8A}" type="slidenum">
              <a:rPr lang="de-DE" smtClean="0"/>
              <a:pPr/>
              <a:t>‹Nr.›</a:t>
            </a:fld>
            <a:endParaRPr lang="de-DE"/>
          </a:p>
        </p:txBody>
      </p:sp>
    </p:spTree>
    <p:extLst>
      <p:ext uri="{BB962C8B-B14F-4D97-AF65-F5344CB8AC3E}">
        <p14:creationId xmlns:p14="http://schemas.microsoft.com/office/powerpoint/2010/main" val="1567040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DB900FFB-2D25-4861-9F16-134A8E0779A5}" type="datetimeFigureOut">
              <a:rPr lang="de-DE" smtClean="0"/>
              <a:pPr/>
              <a:t>27.01.2014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4F102F60-CD20-487B-A615-62842D8E0D8A}" type="slidenum">
              <a:rPr lang="de-DE" smtClean="0"/>
              <a:pPr/>
              <a:t>‹Nr.›</a:t>
            </a:fld>
            <a:endParaRPr lang="de-DE"/>
          </a:p>
        </p:txBody>
      </p:sp>
    </p:spTree>
    <p:extLst>
      <p:ext uri="{BB962C8B-B14F-4D97-AF65-F5344CB8AC3E}">
        <p14:creationId xmlns:p14="http://schemas.microsoft.com/office/powerpoint/2010/main" val="182500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DB900FFB-2D25-4861-9F16-134A8E0779A5}" type="datetimeFigureOut">
              <a:rPr lang="de-DE" smtClean="0"/>
              <a:pPr/>
              <a:t>27.01.2014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F102F60-CD20-487B-A615-62842D8E0D8A}" type="slidenum">
              <a:rPr lang="de-DE" smtClean="0"/>
              <a:pPr/>
              <a:t>‹Nr.›</a:t>
            </a:fld>
            <a:endParaRPr lang="de-DE"/>
          </a:p>
        </p:txBody>
      </p:sp>
    </p:spTree>
    <p:extLst>
      <p:ext uri="{BB962C8B-B14F-4D97-AF65-F5344CB8AC3E}">
        <p14:creationId xmlns:p14="http://schemas.microsoft.com/office/powerpoint/2010/main" val="2133356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DB900FFB-2D25-4861-9F16-134A8E0779A5}" type="datetimeFigureOut">
              <a:rPr lang="de-DE" smtClean="0"/>
              <a:pPr/>
              <a:t>27.01.2014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F102F60-CD20-487B-A615-62842D8E0D8A}" type="slidenum">
              <a:rPr lang="de-DE" smtClean="0"/>
              <a:pPr/>
              <a:t>‹Nr.›</a:t>
            </a:fld>
            <a:endParaRPr lang="de-DE"/>
          </a:p>
        </p:txBody>
      </p:sp>
    </p:spTree>
    <p:extLst>
      <p:ext uri="{BB962C8B-B14F-4D97-AF65-F5344CB8AC3E}">
        <p14:creationId xmlns:p14="http://schemas.microsoft.com/office/powerpoint/2010/main" val="2540501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900FFB-2D25-4861-9F16-134A8E0779A5}" type="datetimeFigureOut">
              <a:rPr lang="de-DE" smtClean="0"/>
              <a:pPr/>
              <a:t>27.01.2014</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102F60-CD20-487B-A615-62842D8E0D8A}" type="slidenum">
              <a:rPr lang="de-DE" smtClean="0"/>
              <a:pPr/>
              <a:t>‹Nr.›</a:t>
            </a:fld>
            <a:endParaRPr lang="de-DE"/>
          </a:p>
        </p:txBody>
      </p:sp>
    </p:spTree>
    <p:extLst>
      <p:ext uri="{BB962C8B-B14F-4D97-AF65-F5344CB8AC3E}">
        <p14:creationId xmlns:p14="http://schemas.microsoft.com/office/powerpoint/2010/main" val="1992545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de-DE" dirty="0" smtClean="0"/>
              <a:t>English </a:t>
            </a:r>
            <a:r>
              <a:rPr lang="de-DE" dirty="0" err="1" smtClean="0"/>
              <a:t>for</a:t>
            </a:r>
            <a:r>
              <a:rPr lang="de-DE" dirty="0" smtClean="0"/>
              <a:t> Engineering</a:t>
            </a:r>
            <a:br>
              <a:rPr lang="de-DE" dirty="0" smtClean="0"/>
            </a:br>
            <a:r>
              <a:rPr lang="de-DE" dirty="0" smtClean="0"/>
              <a:t>Unit 5</a:t>
            </a:r>
            <a:br>
              <a:rPr lang="de-DE" dirty="0" smtClean="0"/>
            </a:br>
            <a:r>
              <a:rPr lang="de-DE" dirty="0" err="1" smtClean="0"/>
              <a:t>Breaking</a:t>
            </a:r>
            <a:r>
              <a:rPr lang="de-DE" dirty="0" smtClean="0"/>
              <a:t> Point</a:t>
            </a:r>
            <a:endParaRPr lang="de-DE" dirty="0"/>
          </a:p>
        </p:txBody>
      </p:sp>
      <p:sp>
        <p:nvSpPr>
          <p:cNvPr id="3" name="Untertitel 2"/>
          <p:cNvSpPr>
            <a:spLocks noGrp="1"/>
          </p:cNvSpPr>
          <p:nvPr>
            <p:ph type="subTitle" idx="1"/>
          </p:nvPr>
        </p:nvSpPr>
        <p:spPr/>
        <p:txBody>
          <a:bodyPr/>
          <a:lstStyle/>
          <a:p>
            <a:r>
              <a:rPr lang="de-DE" dirty="0" smtClean="0"/>
              <a:t>Dr. J Slawney</a:t>
            </a:r>
            <a:endParaRPr lang="de-DE" dirty="0"/>
          </a:p>
        </p:txBody>
      </p:sp>
    </p:spTree>
    <p:extLst>
      <p:ext uri="{BB962C8B-B14F-4D97-AF65-F5344CB8AC3E}">
        <p14:creationId xmlns:p14="http://schemas.microsoft.com/office/powerpoint/2010/main" val="21082358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Reading </a:t>
            </a:r>
            <a:r>
              <a:rPr lang="de-DE" dirty="0" err="1" smtClean="0"/>
              <a:t>Exercise</a:t>
            </a:r>
            <a:r>
              <a:rPr lang="de-DE" dirty="0" smtClean="0"/>
              <a:t> 9a) </a:t>
            </a:r>
            <a:r>
              <a:rPr lang="de-DE" dirty="0" err="1" smtClean="0"/>
              <a:t>and</a:t>
            </a:r>
            <a:r>
              <a:rPr lang="de-DE" dirty="0" smtClean="0"/>
              <a:t> 9b) (p 42)</a:t>
            </a:r>
            <a:endParaRPr lang="de-DE" dirty="0"/>
          </a:p>
        </p:txBody>
      </p:sp>
      <p:sp>
        <p:nvSpPr>
          <p:cNvPr id="3" name="Inhaltsplatzhalter 2"/>
          <p:cNvSpPr>
            <a:spLocks noGrp="1"/>
          </p:cNvSpPr>
          <p:nvPr>
            <p:ph idx="1"/>
          </p:nvPr>
        </p:nvSpPr>
        <p:spPr/>
        <p:txBody>
          <a:bodyPr>
            <a:normAutofit fontScale="70000" lnSpcReduction="20000"/>
          </a:bodyPr>
          <a:lstStyle/>
          <a:p>
            <a:pPr marL="0" indent="0">
              <a:buNone/>
            </a:pPr>
            <a:r>
              <a:rPr lang="en-US" b="1" dirty="0"/>
              <a:t>9.)   READING</a:t>
            </a:r>
            <a:endParaRPr lang="de-DE" dirty="0"/>
          </a:p>
          <a:p>
            <a:pPr marL="0" indent="0">
              <a:buNone/>
            </a:pPr>
            <a:r>
              <a:rPr lang="en-US" b="1" dirty="0"/>
              <a:t>(15 Minutes)</a:t>
            </a:r>
            <a:endParaRPr lang="de-DE" dirty="0"/>
          </a:p>
          <a:p>
            <a:pPr marL="0" indent="0">
              <a:buNone/>
            </a:pPr>
            <a:r>
              <a:rPr lang="en-US" b="1" dirty="0"/>
              <a:t>Read the article on the right hand side of page 42 and answer the three questions in 9a) and also complete the sequence of events that followed the fuel leak on the Airbus A330 in 9b</a:t>
            </a:r>
            <a:r>
              <a:rPr lang="en-US" b="1" dirty="0" smtClean="0"/>
              <a:t>.)</a:t>
            </a:r>
          </a:p>
          <a:p>
            <a:endParaRPr lang="en-US" b="1" dirty="0" smtClean="0"/>
          </a:p>
          <a:p>
            <a:pPr marL="0" indent="0">
              <a:buNone/>
            </a:pPr>
            <a:r>
              <a:rPr lang="en-US" b="1" dirty="0"/>
              <a:t>Following words may be helpful</a:t>
            </a:r>
            <a:r>
              <a:rPr lang="en-US" b="1" dirty="0" smtClean="0"/>
              <a:t>:</a:t>
            </a:r>
            <a:endParaRPr lang="de-DE" dirty="0"/>
          </a:p>
          <a:p>
            <a:r>
              <a:rPr lang="en-US" b="1" i="1" dirty="0"/>
              <a:t>hydraulic pipe</a:t>
            </a:r>
            <a:r>
              <a:rPr lang="en-US" b="1" dirty="0"/>
              <a:t> = high-pressure oil pipe, used to push pistons called    </a:t>
            </a:r>
            <a:endParaRPr lang="de-DE" dirty="0"/>
          </a:p>
          <a:p>
            <a:r>
              <a:rPr lang="en-US" b="1" dirty="0"/>
              <a:t>       hydraulic rams</a:t>
            </a:r>
            <a:endParaRPr lang="de-DE" dirty="0"/>
          </a:p>
          <a:p>
            <a:r>
              <a:rPr lang="en-US" b="1" i="1" dirty="0"/>
              <a:t>fuel line</a:t>
            </a:r>
            <a:r>
              <a:rPr lang="en-US" b="1" dirty="0"/>
              <a:t> = fuel pipe/hose</a:t>
            </a:r>
            <a:endParaRPr lang="de-DE" dirty="0"/>
          </a:p>
          <a:p>
            <a:r>
              <a:rPr lang="en-US" b="1" i="1" dirty="0"/>
              <a:t>ruptured</a:t>
            </a:r>
            <a:r>
              <a:rPr lang="en-US" b="1" dirty="0"/>
              <a:t> = broken/cracked</a:t>
            </a:r>
            <a:endParaRPr lang="de-DE" dirty="0"/>
          </a:p>
          <a:p>
            <a:r>
              <a:rPr lang="en-US" b="1" i="1" dirty="0"/>
              <a:t>gliding</a:t>
            </a:r>
            <a:r>
              <a:rPr lang="en-US" b="1" dirty="0"/>
              <a:t> = flying without power</a:t>
            </a:r>
            <a:endParaRPr lang="de-DE" dirty="0"/>
          </a:p>
          <a:p>
            <a:pPr marL="0" indent="0">
              <a:buNone/>
            </a:pPr>
            <a:endParaRPr lang="de-DE" dirty="0"/>
          </a:p>
          <a:p>
            <a:endParaRPr lang="de-DE" dirty="0"/>
          </a:p>
        </p:txBody>
      </p:sp>
    </p:spTree>
    <p:extLst>
      <p:ext uri="{BB962C8B-B14F-4D97-AF65-F5344CB8AC3E}">
        <p14:creationId xmlns:p14="http://schemas.microsoft.com/office/powerpoint/2010/main" val="17025104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More </a:t>
            </a:r>
            <a:r>
              <a:rPr lang="de-DE" dirty="0" err="1" smtClean="0"/>
              <a:t>Useful</a:t>
            </a:r>
            <a:r>
              <a:rPr lang="de-DE" dirty="0" smtClean="0"/>
              <a:t> </a:t>
            </a:r>
            <a:r>
              <a:rPr lang="de-DE" dirty="0" err="1" smtClean="0"/>
              <a:t>Vocabulary</a:t>
            </a:r>
            <a:endParaRPr lang="de-DE" dirty="0"/>
          </a:p>
        </p:txBody>
      </p:sp>
      <p:sp>
        <p:nvSpPr>
          <p:cNvPr id="3" name="Inhaltsplatzhalter 2"/>
          <p:cNvSpPr>
            <a:spLocks noGrp="1"/>
          </p:cNvSpPr>
          <p:nvPr>
            <p:ph idx="1"/>
          </p:nvPr>
        </p:nvSpPr>
        <p:spPr/>
        <p:txBody>
          <a:bodyPr>
            <a:normAutofit fontScale="62500" lnSpcReduction="20000"/>
          </a:bodyPr>
          <a:lstStyle/>
          <a:p>
            <a:pPr marL="0" indent="0">
              <a:buNone/>
            </a:pPr>
            <a:r>
              <a:rPr lang="en-US" b="1" dirty="0"/>
              <a:t>Vocabulary:</a:t>
            </a:r>
            <a:endParaRPr lang="de-DE" dirty="0"/>
          </a:p>
          <a:p>
            <a:r>
              <a:rPr lang="en-US" b="1" i="1" dirty="0"/>
              <a:t>Flight data recorder</a:t>
            </a:r>
            <a:r>
              <a:rPr lang="en-US" b="1" dirty="0"/>
              <a:t> = a digital device which records essential data on an aircraft (instrument readings etc.) which can be </a:t>
            </a:r>
            <a:r>
              <a:rPr lang="en-US" b="1" dirty="0" err="1"/>
              <a:t>analysed</a:t>
            </a:r>
            <a:r>
              <a:rPr lang="en-US" b="1" dirty="0"/>
              <a:t> by air accident investigators – often referred to as a </a:t>
            </a:r>
            <a:r>
              <a:rPr lang="en-US" b="1" i="1" dirty="0"/>
              <a:t>black box</a:t>
            </a:r>
            <a:r>
              <a:rPr lang="en-US" b="1" dirty="0"/>
              <a:t>.</a:t>
            </a:r>
            <a:endParaRPr lang="de-DE" dirty="0"/>
          </a:p>
          <a:p>
            <a:r>
              <a:rPr lang="en-US" b="1" i="1" dirty="0"/>
              <a:t>Landing gear</a:t>
            </a:r>
            <a:r>
              <a:rPr lang="en-US" b="1" dirty="0"/>
              <a:t> = the wheels of an aircraft</a:t>
            </a:r>
            <a:endParaRPr lang="de-DE" dirty="0"/>
          </a:p>
          <a:p>
            <a:r>
              <a:rPr lang="en-US" b="1" i="1" dirty="0"/>
              <a:t>Ram air turbine</a:t>
            </a:r>
            <a:r>
              <a:rPr lang="en-US" b="1" dirty="0"/>
              <a:t> = a propeller-like device which spins when placed in an airflow</a:t>
            </a:r>
            <a:endParaRPr lang="de-DE" dirty="0"/>
          </a:p>
          <a:p>
            <a:r>
              <a:rPr lang="en-US" b="1" i="1" dirty="0"/>
              <a:t>Fly-by wire</a:t>
            </a:r>
            <a:r>
              <a:rPr lang="en-US" b="1" dirty="0"/>
              <a:t> = flight controls operated tension cables like those used to operate bicycle brakes</a:t>
            </a:r>
            <a:endParaRPr lang="de-DE" dirty="0"/>
          </a:p>
          <a:p>
            <a:r>
              <a:rPr lang="en-US" b="1" i="1" dirty="0"/>
              <a:t>Flaps</a:t>
            </a:r>
            <a:r>
              <a:rPr lang="en-US" b="1" dirty="0"/>
              <a:t> = aerodynamic devices on the backs of aircraft wings, used to </a:t>
            </a:r>
            <a:r>
              <a:rPr lang="de-DE" dirty="0" smtClean="0"/>
              <a:t>i</a:t>
            </a:r>
            <a:r>
              <a:rPr lang="en-US" b="1" dirty="0" err="1" smtClean="0"/>
              <a:t>ncrease</a:t>
            </a:r>
            <a:r>
              <a:rPr lang="en-US" b="1" dirty="0" smtClean="0"/>
              <a:t> </a:t>
            </a:r>
            <a:r>
              <a:rPr lang="en-US" b="1" dirty="0"/>
              <a:t>the amount of lift generated by the wings </a:t>
            </a:r>
            <a:r>
              <a:rPr lang="en-US" b="1" dirty="0" smtClean="0"/>
              <a:t>in </a:t>
            </a:r>
            <a:r>
              <a:rPr lang="en-US" b="1" dirty="0"/>
              <a:t>order to allow the aircraft to take off and land at reduced speed</a:t>
            </a:r>
            <a:endParaRPr lang="de-DE" dirty="0"/>
          </a:p>
          <a:p>
            <a:r>
              <a:rPr lang="en-US" b="1" i="1" dirty="0"/>
              <a:t>Spoilers</a:t>
            </a:r>
            <a:r>
              <a:rPr lang="en-US" b="1" dirty="0"/>
              <a:t>= aerodynamic devices on the tops of wings, used to generate drag and </a:t>
            </a:r>
            <a:r>
              <a:rPr lang="en-US" b="1" dirty="0" err="1"/>
              <a:t>downforce</a:t>
            </a:r>
            <a:r>
              <a:rPr lang="en-US" b="1" dirty="0"/>
              <a:t> in order to slow the aircraft down during descent and just after landing – also called </a:t>
            </a:r>
            <a:r>
              <a:rPr lang="en-US" b="1" i="1" dirty="0"/>
              <a:t>air brakes</a:t>
            </a:r>
            <a:endParaRPr lang="de-DE" dirty="0"/>
          </a:p>
          <a:p>
            <a:r>
              <a:rPr lang="en-US" b="1" i="1" dirty="0"/>
              <a:t>Cross-feed valve</a:t>
            </a:r>
            <a:r>
              <a:rPr lang="en-US" b="1" dirty="0"/>
              <a:t> = valve allowing fuel to be fed from one tank to another</a:t>
            </a:r>
            <a:endParaRPr lang="de-DE" dirty="0"/>
          </a:p>
          <a:p>
            <a:pPr marL="0" indent="0">
              <a:buNone/>
            </a:pPr>
            <a:endParaRPr lang="de-DE" dirty="0"/>
          </a:p>
        </p:txBody>
      </p:sp>
    </p:spTree>
    <p:extLst>
      <p:ext uri="{BB962C8B-B14F-4D97-AF65-F5344CB8AC3E}">
        <p14:creationId xmlns:p14="http://schemas.microsoft.com/office/powerpoint/2010/main" val="34335738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smtClean="0"/>
              <a:t>Discussing</a:t>
            </a:r>
            <a:r>
              <a:rPr lang="de-DE" dirty="0" smtClean="0"/>
              <a:t> </a:t>
            </a:r>
            <a:r>
              <a:rPr lang="de-DE" dirty="0" err="1" smtClean="0"/>
              <a:t>Repairs</a:t>
            </a:r>
            <a:r>
              <a:rPr lang="de-DE" dirty="0" smtClean="0"/>
              <a:t> </a:t>
            </a:r>
            <a:r>
              <a:rPr lang="de-DE" dirty="0" err="1" smtClean="0"/>
              <a:t>and</a:t>
            </a:r>
            <a:r>
              <a:rPr lang="de-DE" dirty="0" smtClean="0"/>
              <a:t> Maintenance (pp 44 </a:t>
            </a:r>
            <a:r>
              <a:rPr lang="de-DE" dirty="0" err="1" smtClean="0"/>
              <a:t>and</a:t>
            </a:r>
            <a:r>
              <a:rPr lang="de-DE" dirty="0" smtClean="0"/>
              <a:t> 45)</a:t>
            </a:r>
            <a:endParaRPr lang="de-DE" dirty="0"/>
          </a:p>
        </p:txBody>
      </p:sp>
      <p:sp>
        <p:nvSpPr>
          <p:cNvPr id="3" name="Inhaltsplatzhalter 2"/>
          <p:cNvSpPr>
            <a:spLocks noGrp="1"/>
          </p:cNvSpPr>
          <p:nvPr>
            <p:ph idx="1"/>
          </p:nvPr>
        </p:nvSpPr>
        <p:spPr/>
        <p:txBody>
          <a:bodyPr>
            <a:normAutofit fontScale="70000" lnSpcReduction="20000"/>
          </a:bodyPr>
          <a:lstStyle/>
          <a:p>
            <a:pPr marL="0" indent="0">
              <a:buNone/>
            </a:pPr>
            <a:r>
              <a:rPr lang="en-US" b="1" u="sng" dirty="0"/>
              <a:t>Language Note</a:t>
            </a:r>
            <a:r>
              <a:rPr lang="en-US" dirty="0"/>
              <a:t>:</a:t>
            </a:r>
            <a:endParaRPr lang="de-DE" dirty="0"/>
          </a:p>
          <a:p>
            <a:pPr marL="0" indent="0">
              <a:buNone/>
            </a:pPr>
            <a:r>
              <a:rPr lang="en-US" b="1" dirty="0"/>
              <a:t>You will find the following vocabulary useful in this section</a:t>
            </a:r>
            <a:endParaRPr lang="de-DE" dirty="0"/>
          </a:p>
          <a:p>
            <a:pPr marL="0" indent="0">
              <a:buNone/>
            </a:pPr>
            <a:r>
              <a:rPr lang="en-US" b="1" dirty="0"/>
              <a:t> </a:t>
            </a:r>
            <a:endParaRPr lang="de-DE" dirty="0"/>
          </a:p>
          <a:p>
            <a:r>
              <a:rPr lang="de-DE" b="1" dirty="0" err="1"/>
              <a:t>Adjust</a:t>
            </a:r>
            <a:r>
              <a:rPr lang="de-DE" b="1" dirty="0"/>
              <a:t>		</a:t>
            </a:r>
            <a:r>
              <a:rPr lang="de-DE" b="1" dirty="0" smtClean="0"/>
              <a:t>= einstellen</a:t>
            </a:r>
            <a:endParaRPr lang="de-DE" dirty="0"/>
          </a:p>
          <a:p>
            <a:r>
              <a:rPr lang="de-DE" b="1" dirty="0" err="1"/>
              <a:t>Disconnect</a:t>
            </a:r>
            <a:r>
              <a:rPr lang="de-DE" b="1" dirty="0"/>
              <a:t>	</a:t>
            </a:r>
            <a:r>
              <a:rPr lang="de-DE" b="1" dirty="0" smtClean="0"/>
              <a:t>	= trennen</a:t>
            </a:r>
            <a:r>
              <a:rPr lang="de-DE" b="1" dirty="0"/>
              <a:t>, ausschalten</a:t>
            </a:r>
            <a:endParaRPr lang="de-DE" dirty="0"/>
          </a:p>
          <a:p>
            <a:r>
              <a:rPr lang="de-DE" b="1" dirty="0" err="1"/>
              <a:t>Dismantle</a:t>
            </a:r>
            <a:r>
              <a:rPr lang="de-DE" b="1" dirty="0"/>
              <a:t>	</a:t>
            </a:r>
            <a:r>
              <a:rPr lang="de-DE" b="1" dirty="0" smtClean="0"/>
              <a:t>	= auseinander </a:t>
            </a:r>
            <a:r>
              <a:rPr lang="de-DE" b="1" dirty="0"/>
              <a:t>nehmen</a:t>
            </a:r>
            <a:endParaRPr lang="de-DE" dirty="0"/>
          </a:p>
          <a:p>
            <a:r>
              <a:rPr lang="de-DE" b="1" dirty="0"/>
              <a:t>Drain		</a:t>
            </a:r>
            <a:r>
              <a:rPr lang="de-DE" b="1" dirty="0" smtClean="0"/>
              <a:t>= abtropfen </a:t>
            </a:r>
            <a:r>
              <a:rPr lang="de-DE" b="1" dirty="0"/>
              <a:t>lassen</a:t>
            </a:r>
            <a:endParaRPr lang="de-DE" dirty="0"/>
          </a:p>
          <a:p>
            <a:r>
              <a:rPr lang="de-DE" b="1" dirty="0" err="1"/>
              <a:t>Examine</a:t>
            </a:r>
            <a:r>
              <a:rPr lang="de-DE" b="1" dirty="0"/>
              <a:t>	</a:t>
            </a:r>
            <a:r>
              <a:rPr lang="de-DE" b="1" dirty="0" smtClean="0"/>
              <a:t>	= untersuchen</a:t>
            </a:r>
            <a:endParaRPr lang="de-DE" dirty="0"/>
          </a:p>
          <a:p>
            <a:r>
              <a:rPr lang="de-DE" b="1" dirty="0" err="1"/>
              <a:t>Reconnect</a:t>
            </a:r>
            <a:r>
              <a:rPr lang="de-DE" b="1" dirty="0"/>
              <a:t>	</a:t>
            </a:r>
            <a:r>
              <a:rPr lang="de-DE" b="1" dirty="0" smtClean="0"/>
              <a:t>	= wieder </a:t>
            </a:r>
            <a:r>
              <a:rPr lang="de-DE" b="1" dirty="0" err="1"/>
              <a:t>anschliessen</a:t>
            </a:r>
            <a:endParaRPr lang="de-DE" dirty="0"/>
          </a:p>
          <a:p>
            <a:r>
              <a:rPr lang="de-DE" b="1" dirty="0" err="1"/>
              <a:t>Replace</a:t>
            </a:r>
            <a:r>
              <a:rPr lang="de-DE" b="1" dirty="0"/>
              <a:t>	</a:t>
            </a:r>
            <a:r>
              <a:rPr lang="de-DE" b="1" dirty="0" smtClean="0"/>
              <a:t>	= ersetzen</a:t>
            </a:r>
            <a:endParaRPr lang="de-DE" dirty="0"/>
          </a:p>
          <a:p>
            <a:r>
              <a:rPr lang="de-DE" b="1" dirty="0"/>
              <a:t>Service	</a:t>
            </a:r>
            <a:r>
              <a:rPr lang="de-DE" b="1" dirty="0" smtClean="0"/>
              <a:t>	= warten</a:t>
            </a:r>
            <a:r>
              <a:rPr lang="de-DE" b="1" dirty="0"/>
              <a:t>, bedienen</a:t>
            </a:r>
            <a:endParaRPr lang="de-DE" dirty="0"/>
          </a:p>
          <a:p>
            <a:r>
              <a:rPr lang="de-DE" b="1" dirty="0" err="1"/>
              <a:t>Tighten</a:t>
            </a:r>
            <a:r>
              <a:rPr lang="de-DE" b="1" dirty="0"/>
              <a:t>	</a:t>
            </a:r>
            <a:r>
              <a:rPr lang="de-DE" b="1" dirty="0" smtClean="0"/>
              <a:t>	= fester </a:t>
            </a:r>
            <a:r>
              <a:rPr lang="de-DE" b="1" dirty="0"/>
              <a:t>machen, anziehen</a:t>
            </a:r>
            <a:endParaRPr lang="de-DE" dirty="0"/>
          </a:p>
          <a:p>
            <a:r>
              <a:rPr lang="en-US" b="1" dirty="0"/>
              <a:t>Top up	</a:t>
            </a:r>
            <a:r>
              <a:rPr lang="en-US" b="1" dirty="0" smtClean="0"/>
              <a:t>	= </a:t>
            </a:r>
            <a:r>
              <a:rPr lang="en-US" b="1" dirty="0" err="1" smtClean="0"/>
              <a:t>nachfüllen</a:t>
            </a:r>
            <a:endParaRPr lang="de-DE" dirty="0"/>
          </a:p>
          <a:p>
            <a:endParaRPr lang="de-DE" dirty="0"/>
          </a:p>
        </p:txBody>
      </p:sp>
    </p:spTree>
    <p:extLst>
      <p:ext uri="{BB962C8B-B14F-4D97-AF65-F5344CB8AC3E}">
        <p14:creationId xmlns:p14="http://schemas.microsoft.com/office/powerpoint/2010/main" val="162907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Exercise</a:t>
            </a:r>
            <a:r>
              <a:rPr lang="de-DE" dirty="0" smtClean="0"/>
              <a:t> 11a) (p 44)</a:t>
            </a:r>
            <a:endParaRPr lang="de-DE" dirty="0"/>
          </a:p>
        </p:txBody>
      </p:sp>
      <p:sp>
        <p:nvSpPr>
          <p:cNvPr id="3" name="Inhaltsplatzhalter 2"/>
          <p:cNvSpPr>
            <a:spLocks noGrp="1"/>
          </p:cNvSpPr>
          <p:nvPr>
            <p:ph idx="1"/>
          </p:nvPr>
        </p:nvSpPr>
        <p:spPr/>
        <p:txBody>
          <a:bodyPr>
            <a:normAutofit fontScale="85000" lnSpcReduction="20000"/>
          </a:bodyPr>
          <a:lstStyle/>
          <a:p>
            <a:pPr marL="0" indent="0">
              <a:buNone/>
            </a:pPr>
            <a:r>
              <a:rPr lang="de-DE" dirty="0" smtClean="0"/>
              <a:t>11a) </a:t>
            </a:r>
            <a:r>
              <a:rPr lang="de-DE" dirty="0" err="1" smtClean="0"/>
              <a:t>What</a:t>
            </a:r>
            <a:r>
              <a:rPr lang="de-DE" dirty="0" smtClean="0"/>
              <a:t> </a:t>
            </a:r>
            <a:r>
              <a:rPr lang="de-DE" dirty="0" err="1" smtClean="0"/>
              <a:t>are</a:t>
            </a:r>
            <a:r>
              <a:rPr lang="de-DE" dirty="0" smtClean="0"/>
              <a:t> </a:t>
            </a:r>
            <a:r>
              <a:rPr lang="de-DE" dirty="0" err="1" smtClean="0"/>
              <a:t>the</a:t>
            </a:r>
            <a:r>
              <a:rPr lang="de-DE" dirty="0" smtClean="0"/>
              <a:t> </a:t>
            </a:r>
            <a:r>
              <a:rPr lang="de-DE" dirty="0" err="1" smtClean="0"/>
              <a:t>differences</a:t>
            </a:r>
            <a:r>
              <a:rPr lang="de-DE" dirty="0" smtClean="0"/>
              <a:t> </a:t>
            </a:r>
            <a:r>
              <a:rPr lang="de-DE" dirty="0" err="1" smtClean="0"/>
              <a:t>between</a:t>
            </a:r>
            <a:r>
              <a:rPr lang="de-DE" dirty="0" smtClean="0"/>
              <a:t> </a:t>
            </a:r>
            <a:r>
              <a:rPr lang="de-DE" dirty="0" err="1" smtClean="0"/>
              <a:t>repairs</a:t>
            </a:r>
            <a:r>
              <a:rPr lang="de-DE" dirty="0" smtClean="0"/>
              <a:t> </a:t>
            </a:r>
            <a:r>
              <a:rPr lang="de-DE" dirty="0" err="1" smtClean="0"/>
              <a:t>and</a:t>
            </a:r>
            <a:r>
              <a:rPr lang="de-DE" dirty="0" smtClean="0"/>
              <a:t> </a:t>
            </a:r>
            <a:r>
              <a:rPr lang="de-DE" dirty="0" err="1" smtClean="0"/>
              <a:t>maintenance</a:t>
            </a:r>
            <a:r>
              <a:rPr lang="de-DE" dirty="0" smtClean="0"/>
              <a:t>?</a:t>
            </a:r>
          </a:p>
          <a:p>
            <a:pPr marL="0" indent="0">
              <a:buNone/>
            </a:pPr>
            <a:endParaRPr lang="de-DE" dirty="0" smtClean="0"/>
          </a:p>
          <a:p>
            <a:r>
              <a:rPr lang="en-US" b="1" dirty="0"/>
              <a:t>Repairs (</a:t>
            </a:r>
            <a:r>
              <a:rPr lang="en-US" b="1" u="sng" dirty="0" err="1"/>
              <a:t>Reparaturen</a:t>
            </a:r>
            <a:r>
              <a:rPr lang="en-US" b="1" dirty="0"/>
              <a:t>) are done to correct technical problems after breakdowns have occurred.</a:t>
            </a:r>
            <a:endParaRPr lang="de-DE" dirty="0"/>
          </a:p>
          <a:p>
            <a:pPr marL="0" indent="0">
              <a:buNone/>
            </a:pPr>
            <a:endParaRPr lang="de-DE" dirty="0"/>
          </a:p>
          <a:p>
            <a:r>
              <a:rPr lang="en-US" b="1" dirty="0"/>
              <a:t>Maintenance (</a:t>
            </a:r>
            <a:r>
              <a:rPr lang="en-US" b="1" u="sng" dirty="0" err="1"/>
              <a:t>Wartung</a:t>
            </a:r>
            <a:r>
              <a:rPr lang="en-US" b="1" u="sng" dirty="0"/>
              <a:t>, </a:t>
            </a:r>
            <a:r>
              <a:rPr lang="en-US" b="1" u="sng" dirty="0" err="1"/>
              <a:t>Instandhaltung</a:t>
            </a:r>
            <a:r>
              <a:rPr lang="en-US" b="1" dirty="0"/>
              <a:t>) is done to prevent technical problems from occurring.  </a:t>
            </a:r>
            <a:endParaRPr lang="de-DE" dirty="0"/>
          </a:p>
          <a:p>
            <a:pPr marL="0" indent="0">
              <a:buNone/>
            </a:pPr>
            <a:endParaRPr lang="de-DE" dirty="0" smtClean="0"/>
          </a:p>
          <a:p>
            <a:pPr marL="0" indent="0">
              <a:buNone/>
            </a:pPr>
            <a:r>
              <a:rPr lang="de-DE" dirty="0" err="1" smtClean="0"/>
              <a:t>What</a:t>
            </a:r>
            <a:r>
              <a:rPr lang="de-DE" dirty="0" smtClean="0"/>
              <a:t> </a:t>
            </a:r>
            <a:r>
              <a:rPr lang="de-DE" dirty="0" err="1" smtClean="0"/>
              <a:t>words</a:t>
            </a:r>
            <a:r>
              <a:rPr lang="de-DE" dirty="0" smtClean="0"/>
              <a:t> in 11a) </a:t>
            </a:r>
            <a:r>
              <a:rPr lang="de-DE" dirty="0" err="1" smtClean="0"/>
              <a:t>go</a:t>
            </a:r>
            <a:r>
              <a:rPr lang="de-DE" dirty="0" smtClean="0"/>
              <a:t> </a:t>
            </a:r>
            <a:r>
              <a:rPr lang="de-DE" dirty="0" err="1" smtClean="0"/>
              <a:t>together</a:t>
            </a:r>
            <a:r>
              <a:rPr lang="de-DE" dirty="0" smtClean="0"/>
              <a:t> </a:t>
            </a:r>
            <a:r>
              <a:rPr lang="de-DE" dirty="0" err="1" smtClean="0"/>
              <a:t>with</a:t>
            </a:r>
            <a:r>
              <a:rPr lang="de-DE" dirty="0" smtClean="0"/>
              <a:t> „</a:t>
            </a:r>
            <a:r>
              <a:rPr lang="de-DE" dirty="0" err="1" smtClean="0"/>
              <a:t>repairs</a:t>
            </a:r>
            <a:r>
              <a:rPr lang="de-DE" dirty="0" smtClean="0"/>
              <a:t>“ </a:t>
            </a:r>
            <a:r>
              <a:rPr lang="de-DE" dirty="0" err="1" smtClean="0"/>
              <a:t>and</a:t>
            </a:r>
            <a:r>
              <a:rPr lang="de-DE" dirty="0" smtClean="0"/>
              <a:t> </a:t>
            </a:r>
            <a:r>
              <a:rPr lang="de-DE" dirty="0" err="1" smtClean="0"/>
              <a:t>what</a:t>
            </a:r>
            <a:r>
              <a:rPr lang="de-DE" dirty="0" smtClean="0"/>
              <a:t> </a:t>
            </a:r>
            <a:r>
              <a:rPr lang="de-DE" dirty="0" err="1" smtClean="0"/>
              <a:t>words</a:t>
            </a:r>
            <a:r>
              <a:rPr lang="de-DE" dirty="0" smtClean="0"/>
              <a:t> </a:t>
            </a:r>
            <a:r>
              <a:rPr lang="de-DE" dirty="0" err="1" smtClean="0"/>
              <a:t>go</a:t>
            </a:r>
            <a:r>
              <a:rPr lang="de-DE" dirty="0" smtClean="0"/>
              <a:t> </a:t>
            </a:r>
            <a:r>
              <a:rPr lang="de-DE" dirty="0" err="1" smtClean="0"/>
              <a:t>together</a:t>
            </a:r>
            <a:r>
              <a:rPr lang="de-DE" dirty="0" smtClean="0"/>
              <a:t> </a:t>
            </a:r>
            <a:r>
              <a:rPr lang="de-DE" dirty="0" err="1" smtClean="0"/>
              <a:t>with</a:t>
            </a:r>
            <a:r>
              <a:rPr lang="de-DE" dirty="0" smtClean="0"/>
              <a:t> „</a:t>
            </a:r>
            <a:r>
              <a:rPr lang="de-DE" dirty="0" err="1" smtClean="0"/>
              <a:t>maintenance</a:t>
            </a:r>
            <a:r>
              <a:rPr lang="de-DE" dirty="0" smtClean="0"/>
              <a:t>“?</a:t>
            </a:r>
            <a:endParaRPr lang="de-DE" dirty="0"/>
          </a:p>
        </p:txBody>
      </p:sp>
    </p:spTree>
    <p:extLst>
      <p:ext uri="{BB962C8B-B14F-4D97-AF65-F5344CB8AC3E}">
        <p14:creationId xmlns:p14="http://schemas.microsoft.com/office/powerpoint/2010/main" val="1223118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smtClean="0"/>
              <a:t>Describing</a:t>
            </a:r>
            <a:r>
              <a:rPr lang="de-DE" dirty="0" smtClean="0"/>
              <a:t> </a:t>
            </a:r>
            <a:r>
              <a:rPr lang="de-DE" dirty="0" err="1" smtClean="0"/>
              <a:t>Types</a:t>
            </a:r>
            <a:r>
              <a:rPr lang="de-DE" dirty="0" smtClean="0"/>
              <a:t> </a:t>
            </a:r>
            <a:r>
              <a:rPr lang="de-DE" dirty="0" err="1" smtClean="0"/>
              <a:t>of</a:t>
            </a:r>
            <a:r>
              <a:rPr lang="de-DE" dirty="0" smtClean="0"/>
              <a:t> Technical Problem (p 38)</a:t>
            </a:r>
            <a:endParaRPr lang="de-DE" dirty="0"/>
          </a:p>
        </p:txBody>
      </p:sp>
      <p:sp>
        <p:nvSpPr>
          <p:cNvPr id="3" name="Inhaltsplatzhalter 2"/>
          <p:cNvSpPr>
            <a:spLocks noGrp="1"/>
          </p:cNvSpPr>
          <p:nvPr>
            <p:ph idx="1"/>
          </p:nvPr>
        </p:nvSpPr>
        <p:spPr/>
        <p:txBody>
          <a:bodyPr>
            <a:normAutofit fontScale="47500" lnSpcReduction="20000"/>
          </a:bodyPr>
          <a:lstStyle/>
          <a:p>
            <a:pPr marL="0" indent="0">
              <a:buNone/>
            </a:pPr>
            <a:r>
              <a:rPr lang="en-GB" b="1" dirty="0" smtClean="0"/>
              <a:t>You </a:t>
            </a:r>
            <a:r>
              <a:rPr lang="en-GB" b="1" dirty="0"/>
              <a:t>will find the following vocabulary useful in this section:</a:t>
            </a:r>
            <a:endParaRPr lang="de-DE" dirty="0"/>
          </a:p>
          <a:p>
            <a:r>
              <a:rPr lang="en-GB" b="1" dirty="0"/>
              <a:t> </a:t>
            </a:r>
            <a:endParaRPr lang="de-DE" dirty="0"/>
          </a:p>
          <a:p>
            <a:r>
              <a:rPr lang="de-DE" b="1" i="1" dirty="0" err="1"/>
              <a:t>Abrasion</a:t>
            </a:r>
            <a:r>
              <a:rPr lang="de-DE" b="1" i="1" dirty="0"/>
              <a:t>		Abschürfung	</a:t>
            </a:r>
            <a:endParaRPr lang="de-DE" dirty="0"/>
          </a:p>
          <a:p>
            <a:r>
              <a:rPr lang="de-DE" b="1" i="1" dirty="0" err="1"/>
              <a:t>Heat</a:t>
            </a:r>
            <a:r>
              <a:rPr lang="de-DE" b="1" i="1" dirty="0"/>
              <a:t>			Hitze</a:t>
            </a:r>
            <a:endParaRPr lang="de-DE" dirty="0"/>
          </a:p>
          <a:p>
            <a:r>
              <a:rPr lang="de-DE" b="1" i="1" dirty="0" err="1"/>
              <a:t>Pressure</a:t>
            </a:r>
            <a:r>
              <a:rPr lang="de-DE" b="1" i="1" dirty="0"/>
              <a:t>		Druck</a:t>
            </a:r>
            <a:endParaRPr lang="de-DE" dirty="0"/>
          </a:p>
          <a:p>
            <a:r>
              <a:rPr lang="de-DE" b="1" i="1" dirty="0"/>
              <a:t>(</a:t>
            </a:r>
            <a:r>
              <a:rPr lang="de-DE" b="1" i="1" dirty="0" err="1"/>
              <a:t>physical</a:t>
            </a:r>
            <a:r>
              <a:rPr lang="de-DE" b="1" i="1" dirty="0"/>
              <a:t>) </a:t>
            </a:r>
            <a:r>
              <a:rPr lang="de-DE" b="1" i="1" dirty="0" err="1"/>
              <a:t>shock</a:t>
            </a:r>
            <a:r>
              <a:rPr lang="de-DE" b="1" i="1" dirty="0"/>
              <a:t>	Schock</a:t>
            </a:r>
            <a:endParaRPr lang="de-DE" dirty="0"/>
          </a:p>
          <a:p>
            <a:r>
              <a:rPr lang="de-DE" b="1" i="1" dirty="0"/>
              <a:t>Vibration		Schwingung</a:t>
            </a:r>
            <a:endParaRPr lang="de-DE" dirty="0"/>
          </a:p>
          <a:p>
            <a:r>
              <a:rPr lang="de-DE" b="1" i="1" dirty="0" err="1"/>
              <a:t>Bend</a:t>
            </a:r>
            <a:r>
              <a:rPr lang="de-DE" b="1" i="1" dirty="0"/>
              <a:t>			Krümmung, Biegung</a:t>
            </a:r>
            <a:endParaRPr lang="de-DE" dirty="0"/>
          </a:p>
          <a:p>
            <a:r>
              <a:rPr lang="de-DE" b="1" i="1" dirty="0"/>
              <a:t>Block			blockieren, n: Block, Verstopfung</a:t>
            </a:r>
            <a:endParaRPr lang="de-DE" dirty="0"/>
          </a:p>
          <a:p>
            <a:r>
              <a:rPr lang="de-DE" b="1" i="1" dirty="0" err="1"/>
              <a:t>Blow</a:t>
            </a:r>
            <a:r>
              <a:rPr lang="de-DE" b="1" i="1" dirty="0"/>
              <a:t> </a:t>
            </a:r>
            <a:r>
              <a:rPr lang="de-DE" b="1" i="1" dirty="0" err="1"/>
              <a:t>up</a:t>
            </a:r>
            <a:r>
              <a:rPr lang="de-DE" b="1" i="1" dirty="0"/>
              <a:t>		explodieren, </a:t>
            </a:r>
            <a:r>
              <a:rPr lang="de-DE" b="1" i="1" dirty="0" err="1"/>
              <a:t>ion</a:t>
            </a:r>
            <a:r>
              <a:rPr lang="de-DE" b="1" i="1" dirty="0"/>
              <a:t> die Luft fliegen</a:t>
            </a:r>
            <a:endParaRPr lang="de-DE" dirty="0"/>
          </a:p>
          <a:p>
            <a:r>
              <a:rPr lang="de-DE" b="1" i="1" dirty="0"/>
              <a:t>Clog (</a:t>
            </a:r>
            <a:r>
              <a:rPr lang="de-DE" b="1" i="1" dirty="0" err="1"/>
              <a:t>up</a:t>
            </a:r>
            <a:r>
              <a:rPr lang="de-DE" b="1" i="1" dirty="0"/>
              <a:t>)		verstopfen</a:t>
            </a:r>
            <a:endParaRPr lang="de-DE" dirty="0"/>
          </a:p>
          <a:p>
            <a:r>
              <a:rPr lang="de-DE" b="1" i="1" dirty="0"/>
              <a:t>Crack			anbrechen, anknacksen, einen Sprung machen</a:t>
            </a:r>
            <a:endParaRPr lang="de-DE" dirty="0"/>
          </a:p>
          <a:p>
            <a:r>
              <a:rPr lang="de-DE" b="1" i="1" dirty="0"/>
              <a:t>Cut out		aussetzen</a:t>
            </a:r>
            <a:endParaRPr lang="de-DE" dirty="0"/>
          </a:p>
          <a:p>
            <a:r>
              <a:rPr lang="de-DE" b="1" i="1" dirty="0"/>
              <a:t>Jam 			verklemmen, verkanten, blockieren</a:t>
            </a:r>
            <a:endParaRPr lang="de-DE" dirty="0"/>
          </a:p>
          <a:p>
            <a:r>
              <a:rPr lang="de-DE" b="1" i="1" dirty="0" err="1"/>
              <a:t>Leak</a:t>
            </a:r>
            <a:r>
              <a:rPr lang="de-DE" b="1" i="1" dirty="0"/>
              <a:t>			undicht sein, laufen</a:t>
            </a:r>
            <a:endParaRPr lang="de-DE" dirty="0"/>
          </a:p>
          <a:p>
            <a:r>
              <a:rPr lang="de-DE" b="1" i="1" dirty="0"/>
              <a:t>Run out (</a:t>
            </a:r>
            <a:r>
              <a:rPr lang="de-DE" b="1" i="1" dirty="0" err="1"/>
              <a:t>of</a:t>
            </a:r>
            <a:r>
              <a:rPr lang="de-DE" b="1" i="1" dirty="0"/>
              <a:t>)	</a:t>
            </a:r>
            <a:r>
              <a:rPr lang="de-DE" b="1" i="1" dirty="0" smtClean="0"/>
              <a:t>	ausgehen</a:t>
            </a:r>
            <a:endParaRPr lang="de-DE" dirty="0"/>
          </a:p>
          <a:p>
            <a:r>
              <a:rPr lang="de-DE" b="1" i="1" dirty="0"/>
              <a:t>Snap			zerbrechen, entzweibrechen</a:t>
            </a:r>
            <a:endParaRPr lang="de-DE" dirty="0"/>
          </a:p>
          <a:p>
            <a:r>
              <a:rPr lang="en-GB" b="1" i="1" dirty="0"/>
              <a:t>Wear (out)		</a:t>
            </a:r>
            <a:r>
              <a:rPr lang="en-GB" b="1" i="1" dirty="0" err="1"/>
              <a:t>kaputtmachen</a:t>
            </a:r>
            <a:r>
              <a:rPr lang="en-GB" b="1" i="1" dirty="0"/>
              <a:t>, </a:t>
            </a:r>
            <a:r>
              <a:rPr lang="en-GB" b="1" i="1" dirty="0" err="1"/>
              <a:t>abnutzen</a:t>
            </a:r>
            <a:endParaRPr lang="de-DE" dirty="0"/>
          </a:p>
          <a:p>
            <a:r>
              <a:rPr lang="en-GB" b="1" i="1" dirty="0"/>
              <a:t>Work loose		</a:t>
            </a:r>
            <a:r>
              <a:rPr lang="en-GB" b="1" i="1" dirty="0" err="1"/>
              <a:t>sich</a:t>
            </a:r>
            <a:r>
              <a:rPr lang="en-GB" b="1" i="1" dirty="0"/>
              <a:t> </a:t>
            </a:r>
            <a:r>
              <a:rPr lang="en-GB" b="1" i="1" dirty="0" err="1"/>
              <a:t>lockern</a:t>
            </a:r>
            <a:endParaRPr lang="de-DE" dirty="0"/>
          </a:p>
          <a:p>
            <a:pPr marL="0" indent="0">
              <a:buNone/>
            </a:pPr>
            <a:endParaRPr lang="de-DE" dirty="0"/>
          </a:p>
        </p:txBody>
      </p:sp>
    </p:spTree>
    <p:extLst>
      <p:ext uri="{BB962C8B-B14F-4D97-AF65-F5344CB8AC3E}">
        <p14:creationId xmlns:p14="http://schemas.microsoft.com/office/powerpoint/2010/main" val="1387047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a:t>Describing</a:t>
            </a:r>
            <a:r>
              <a:rPr lang="de-DE" dirty="0"/>
              <a:t> </a:t>
            </a:r>
            <a:r>
              <a:rPr lang="de-DE" dirty="0" err="1"/>
              <a:t>Types</a:t>
            </a:r>
            <a:r>
              <a:rPr lang="de-DE" dirty="0"/>
              <a:t> </a:t>
            </a:r>
            <a:r>
              <a:rPr lang="de-DE" dirty="0" err="1"/>
              <a:t>of</a:t>
            </a:r>
            <a:r>
              <a:rPr lang="de-DE" dirty="0"/>
              <a:t> Technical Problem (p 38)</a:t>
            </a:r>
          </a:p>
        </p:txBody>
      </p:sp>
      <p:sp>
        <p:nvSpPr>
          <p:cNvPr id="3" name="Inhaltsplatzhalter 2"/>
          <p:cNvSpPr>
            <a:spLocks noGrp="1"/>
          </p:cNvSpPr>
          <p:nvPr>
            <p:ph idx="1"/>
          </p:nvPr>
        </p:nvSpPr>
        <p:spPr/>
        <p:txBody>
          <a:bodyPr>
            <a:normAutofit fontScale="70000" lnSpcReduction="20000"/>
          </a:bodyPr>
          <a:lstStyle/>
          <a:p>
            <a:r>
              <a:rPr lang="en-US" b="1" dirty="0"/>
              <a:t>2c)</a:t>
            </a:r>
            <a:endParaRPr lang="de-DE" dirty="0"/>
          </a:p>
          <a:p>
            <a:pPr marL="0" indent="0">
              <a:buNone/>
            </a:pPr>
            <a:r>
              <a:rPr lang="en-US" b="1" dirty="0"/>
              <a:t>Engineering enemies most problematic for the 9 parts:</a:t>
            </a:r>
            <a:endParaRPr lang="de-DE" dirty="0"/>
          </a:p>
          <a:p>
            <a:pPr marL="0" indent="0">
              <a:buNone/>
            </a:pPr>
            <a:r>
              <a:rPr lang="en-US" b="1" dirty="0"/>
              <a:t> </a:t>
            </a:r>
            <a:endParaRPr lang="de-DE" dirty="0"/>
          </a:p>
          <a:p>
            <a:pPr marL="0" indent="0">
              <a:buNone/>
            </a:pPr>
            <a:r>
              <a:rPr lang="en-US" b="1" u="sng" dirty="0"/>
              <a:t>Part				Most problematic enemy</a:t>
            </a:r>
            <a:endParaRPr lang="de-DE" dirty="0"/>
          </a:p>
          <a:p>
            <a:pPr marL="0" indent="0">
              <a:buNone/>
            </a:pPr>
            <a:r>
              <a:rPr lang="en-US" b="1" dirty="0"/>
              <a:t>1) chassis			shocks</a:t>
            </a:r>
            <a:endParaRPr lang="de-DE" dirty="0"/>
          </a:p>
          <a:p>
            <a:pPr marL="0" indent="0">
              <a:buNone/>
            </a:pPr>
            <a:r>
              <a:rPr lang="en-US" b="1" dirty="0"/>
              <a:t>2) engine			heat</a:t>
            </a:r>
            <a:endParaRPr lang="de-DE" dirty="0"/>
          </a:p>
          <a:p>
            <a:pPr marL="0" indent="0">
              <a:buNone/>
            </a:pPr>
            <a:r>
              <a:rPr lang="en-US" b="1" dirty="0"/>
              <a:t>3) gearbox and clutch	</a:t>
            </a:r>
            <a:r>
              <a:rPr lang="en-US" b="1" dirty="0" smtClean="0"/>
              <a:t>	abrasion</a:t>
            </a:r>
            <a:endParaRPr lang="de-DE" dirty="0"/>
          </a:p>
          <a:p>
            <a:pPr marL="0" indent="0">
              <a:buNone/>
            </a:pPr>
            <a:r>
              <a:rPr lang="en-US" b="1" dirty="0"/>
              <a:t>4) suspension		</a:t>
            </a:r>
            <a:r>
              <a:rPr lang="en-US" b="1" dirty="0" smtClean="0"/>
              <a:t>	shocks</a:t>
            </a:r>
            <a:endParaRPr lang="de-DE" dirty="0"/>
          </a:p>
          <a:p>
            <a:pPr marL="0" indent="0">
              <a:buNone/>
            </a:pPr>
            <a:r>
              <a:rPr lang="en-US" b="1" dirty="0"/>
              <a:t>5) brakes			abrasion</a:t>
            </a:r>
            <a:endParaRPr lang="de-DE" dirty="0"/>
          </a:p>
          <a:p>
            <a:pPr marL="0" indent="0">
              <a:buNone/>
            </a:pPr>
            <a:r>
              <a:rPr lang="en-US" b="1" dirty="0"/>
              <a:t>6) </a:t>
            </a:r>
            <a:r>
              <a:rPr lang="en-US" b="1" dirty="0" err="1"/>
              <a:t>tyres</a:t>
            </a:r>
            <a:r>
              <a:rPr lang="en-US" b="1" dirty="0"/>
              <a:t>			</a:t>
            </a:r>
            <a:r>
              <a:rPr lang="en-US" b="1" dirty="0" smtClean="0"/>
              <a:t>	abrasion</a:t>
            </a:r>
            <a:endParaRPr lang="de-DE" dirty="0"/>
          </a:p>
          <a:p>
            <a:pPr marL="0" indent="0">
              <a:buNone/>
            </a:pPr>
            <a:r>
              <a:rPr lang="en-US" b="1" dirty="0"/>
              <a:t>7) wings			shocks</a:t>
            </a:r>
            <a:endParaRPr lang="de-DE" dirty="0"/>
          </a:p>
          <a:p>
            <a:pPr marL="0" indent="0">
              <a:buNone/>
            </a:pPr>
            <a:r>
              <a:rPr lang="en-US" b="1" dirty="0"/>
              <a:t>8) cooling system		pressure (caused by heat)</a:t>
            </a:r>
            <a:endParaRPr lang="de-DE" dirty="0"/>
          </a:p>
          <a:p>
            <a:pPr marL="0" indent="0">
              <a:buNone/>
            </a:pPr>
            <a:r>
              <a:rPr lang="en-US" b="1" dirty="0"/>
              <a:t>9) nuts and bolts		vibration</a:t>
            </a:r>
            <a:endParaRPr lang="de-DE" dirty="0"/>
          </a:p>
          <a:p>
            <a:pPr marL="0" indent="0">
              <a:buNone/>
            </a:pPr>
            <a:endParaRPr lang="de-DE" dirty="0"/>
          </a:p>
        </p:txBody>
      </p:sp>
    </p:spTree>
    <p:extLst>
      <p:ext uri="{BB962C8B-B14F-4D97-AF65-F5344CB8AC3E}">
        <p14:creationId xmlns:p14="http://schemas.microsoft.com/office/powerpoint/2010/main" val="5879433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a:t>Assessing</a:t>
            </a:r>
            <a:r>
              <a:rPr lang="de-DE" dirty="0"/>
              <a:t> </a:t>
            </a:r>
            <a:r>
              <a:rPr lang="de-DE" dirty="0" err="1"/>
              <a:t>and</a:t>
            </a:r>
            <a:r>
              <a:rPr lang="de-DE" dirty="0"/>
              <a:t> </a:t>
            </a:r>
            <a:r>
              <a:rPr lang="de-DE" dirty="0" err="1"/>
              <a:t>Interpreting</a:t>
            </a:r>
            <a:r>
              <a:rPr lang="de-DE" dirty="0"/>
              <a:t> </a:t>
            </a:r>
            <a:r>
              <a:rPr lang="de-DE" dirty="0" err="1"/>
              <a:t>Faults</a:t>
            </a:r>
            <a:r>
              <a:rPr lang="de-DE" dirty="0"/>
              <a:t> (p 40)</a:t>
            </a:r>
          </a:p>
        </p:txBody>
      </p:sp>
      <p:sp>
        <p:nvSpPr>
          <p:cNvPr id="3" name="Inhaltsplatzhalter 2"/>
          <p:cNvSpPr>
            <a:spLocks noGrp="1"/>
          </p:cNvSpPr>
          <p:nvPr>
            <p:ph idx="1"/>
          </p:nvPr>
        </p:nvSpPr>
        <p:spPr/>
        <p:txBody>
          <a:bodyPr>
            <a:normAutofit fontScale="55000" lnSpcReduction="20000"/>
          </a:bodyPr>
          <a:lstStyle/>
          <a:p>
            <a:r>
              <a:rPr lang="en-US" b="1" u="sng" dirty="0"/>
              <a:t>Language note</a:t>
            </a:r>
            <a:r>
              <a:rPr lang="en-US" b="1" dirty="0"/>
              <a:t>:</a:t>
            </a:r>
            <a:endParaRPr lang="de-DE" dirty="0"/>
          </a:p>
          <a:p>
            <a:pPr marL="0" indent="0">
              <a:buNone/>
            </a:pPr>
            <a:endParaRPr lang="de-DE" dirty="0"/>
          </a:p>
          <a:p>
            <a:pPr marL="0" indent="0">
              <a:buNone/>
            </a:pPr>
            <a:r>
              <a:rPr lang="en-US" b="1" dirty="0"/>
              <a:t>You will find the following vocabulary useful in this section.</a:t>
            </a:r>
            <a:endParaRPr lang="de-DE" dirty="0"/>
          </a:p>
          <a:p>
            <a:pPr marL="0" indent="0">
              <a:buNone/>
            </a:pPr>
            <a:endParaRPr lang="de-DE" dirty="0"/>
          </a:p>
          <a:p>
            <a:r>
              <a:rPr lang="de-DE" b="1" dirty="0" err="1"/>
              <a:t>Defect</a:t>
            </a:r>
            <a:r>
              <a:rPr lang="de-DE" b="1" dirty="0"/>
              <a:t>		(Fehler. Schaden, Defekt)</a:t>
            </a:r>
            <a:endParaRPr lang="de-DE" dirty="0"/>
          </a:p>
          <a:p>
            <a:r>
              <a:rPr lang="de-DE" b="1" dirty="0" err="1"/>
              <a:t>Defective</a:t>
            </a:r>
            <a:r>
              <a:rPr lang="de-DE" b="1" dirty="0"/>
              <a:t>		(fehlerhaft, defekt)</a:t>
            </a:r>
            <a:endParaRPr lang="de-DE" dirty="0"/>
          </a:p>
          <a:p>
            <a:r>
              <a:rPr lang="de-DE" b="1" dirty="0"/>
              <a:t>Fault			(Fehler, Defekt)	</a:t>
            </a:r>
            <a:endParaRPr lang="de-DE" dirty="0"/>
          </a:p>
          <a:p>
            <a:r>
              <a:rPr lang="de-DE" b="1" dirty="0" err="1"/>
              <a:t>Faulty</a:t>
            </a:r>
            <a:r>
              <a:rPr lang="de-DE" b="1" dirty="0"/>
              <a:t>		(fehlerhaft, </a:t>
            </a:r>
            <a:r>
              <a:rPr lang="de-DE" b="1" dirty="0" err="1"/>
              <a:t>defect</a:t>
            </a:r>
            <a:r>
              <a:rPr lang="de-DE" b="1" dirty="0"/>
              <a:t>)</a:t>
            </a:r>
            <a:endParaRPr lang="de-DE" dirty="0"/>
          </a:p>
          <a:p>
            <a:r>
              <a:rPr lang="de-DE" b="1" dirty="0" err="1"/>
              <a:t>Intermittently</a:t>
            </a:r>
            <a:r>
              <a:rPr lang="de-DE" b="1" dirty="0"/>
              <a:t>	(periodisch, intermittierend)</a:t>
            </a:r>
            <a:endParaRPr lang="de-DE" dirty="0"/>
          </a:p>
          <a:p>
            <a:r>
              <a:rPr lang="de-DE" b="1" dirty="0"/>
              <a:t>Major		(Haupt-, bedeutend)</a:t>
            </a:r>
            <a:endParaRPr lang="de-DE" dirty="0"/>
          </a:p>
          <a:p>
            <a:r>
              <a:rPr lang="de-DE" b="1" dirty="0"/>
              <a:t>Minor		(kleiner, unbedeutend)</a:t>
            </a:r>
            <a:endParaRPr lang="de-DE" dirty="0"/>
          </a:p>
          <a:p>
            <a:r>
              <a:rPr lang="de-DE" b="1" dirty="0" err="1"/>
              <a:t>Properly</a:t>
            </a:r>
            <a:r>
              <a:rPr lang="de-DE" b="1" dirty="0"/>
              <a:t>		(richtig)</a:t>
            </a:r>
            <a:endParaRPr lang="de-DE" dirty="0"/>
          </a:p>
          <a:p>
            <a:r>
              <a:rPr lang="de-DE" b="1" dirty="0"/>
              <a:t>Sudden		(plötzlich, jäh, abrupt)</a:t>
            </a:r>
            <a:endParaRPr lang="de-DE" dirty="0"/>
          </a:p>
          <a:p>
            <a:r>
              <a:rPr lang="de-DE" b="1" dirty="0" err="1"/>
              <a:t>Systematically</a:t>
            </a:r>
            <a:r>
              <a:rPr lang="de-DE" b="1" dirty="0"/>
              <a:t>	</a:t>
            </a:r>
            <a:r>
              <a:rPr lang="de-DE" b="1" dirty="0" smtClean="0"/>
              <a:t>	(</a:t>
            </a:r>
            <a:r>
              <a:rPr lang="de-DE" b="1" dirty="0"/>
              <a:t>systematisch)</a:t>
            </a:r>
            <a:endParaRPr lang="de-DE" dirty="0"/>
          </a:p>
          <a:p>
            <a:r>
              <a:rPr lang="en-US" b="1" dirty="0"/>
              <a:t>Wear and tear	</a:t>
            </a:r>
            <a:r>
              <a:rPr lang="en-US" b="1" dirty="0" smtClean="0"/>
              <a:t>	(</a:t>
            </a:r>
            <a:r>
              <a:rPr lang="en-US" b="1" dirty="0" err="1"/>
              <a:t>Abnutzung</a:t>
            </a:r>
            <a:r>
              <a:rPr lang="en-US" b="1" dirty="0"/>
              <a:t>)</a:t>
            </a:r>
            <a:endParaRPr lang="de-DE" dirty="0"/>
          </a:p>
          <a:p>
            <a:pPr marL="0" indent="0">
              <a:buNone/>
            </a:pPr>
            <a:endParaRPr lang="de-DE" dirty="0"/>
          </a:p>
        </p:txBody>
      </p:sp>
    </p:spTree>
    <p:extLst>
      <p:ext uri="{BB962C8B-B14F-4D97-AF65-F5344CB8AC3E}">
        <p14:creationId xmlns:p14="http://schemas.microsoft.com/office/powerpoint/2010/main" val="36546101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a:t>Assessing</a:t>
            </a:r>
            <a:r>
              <a:rPr lang="de-DE" dirty="0"/>
              <a:t> </a:t>
            </a:r>
            <a:r>
              <a:rPr lang="de-DE" dirty="0" err="1"/>
              <a:t>and</a:t>
            </a:r>
            <a:r>
              <a:rPr lang="de-DE" dirty="0"/>
              <a:t> </a:t>
            </a:r>
            <a:r>
              <a:rPr lang="de-DE" dirty="0" err="1"/>
              <a:t>Interpreting</a:t>
            </a:r>
            <a:r>
              <a:rPr lang="de-DE" dirty="0"/>
              <a:t> </a:t>
            </a:r>
            <a:r>
              <a:rPr lang="de-DE" dirty="0" err="1"/>
              <a:t>Faults</a:t>
            </a:r>
            <a:r>
              <a:rPr lang="de-DE" dirty="0"/>
              <a:t> (p 40)</a:t>
            </a:r>
          </a:p>
        </p:txBody>
      </p:sp>
      <p:sp>
        <p:nvSpPr>
          <p:cNvPr id="3" name="Inhaltsplatzhalter 2"/>
          <p:cNvSpPr>
            <a:spLocks noGrp="1"/>
          </p:cNvSpPr>
          <p:nvPr>
            <p:ph idx="1"/>
          </p:nvPr>
        </p:nvSpPr>
        <p:spPr/>
        <p:txBody>
          <a:bodyPr>
            <a:normAutofit fontScale="77500" lnSpcReduction="20000"/>
          </a:bodyPr>
          <a:lstStyle/>
          <a:p>
            <a:pPr marL="0" indent="0">
              <a:buNone/>
            </a:pPr>
            <a:r>
              <a:rPr lang="de-DE" dirty="0" smtClean="0"/>
              <a:t>More </a:t>
            </a:r>
            <a:r>
              <a:rPr lang="de-DE" dirty="0" err="1" smtClean="0"/>
              <a:t>vocabulary</a:t>
            </a:r>
            <a:r>
              <a:rPr lang="de-DE" dirty="0" smtClean="0"/>
              <a:t>:</a:t>
            </a:r>
          </a:p>
          <a:p>
            <a:r>
              <a:rPr lang="en-US" b="1" dirty="0"/>
              <a:t>Certainly		(</a:t>
            </a:r>
            <a:r>
              <a:rPr lang="en-US" b="1" dirty="0" err="1"/>
              <a:t>sicherlich</a:t>
            </a:r>
            <a:r>
              <a:rPr lang="en-US" b="1" dirty="0"/>
              <a:t>)</a:t>
            </a:r>
            <a:endParaRPr lang="de-DE" dirty="0"/>
          </a:p>
          <a:p>
            <a:r>
              <a:rPr lang="de-DE" b="1" dirty="0" err="1"/>
              <a:t>Perhaps</a:t>
            </a:r>
            <a:r>
              <a:rPr lang="de-DE" b="1" dirty="0"/>
              <a:t>		(vielleicht)</a:t>
            </a:r>
            <a:endParaRPr lang="de-DE" dirty="0"/>
          </a:p>
          <a:p>
            <a:r>
              <a:rPr lang="de-DE" b="1" dirty="0" err="1"/>
              <a:t>Possibly</a:t>
            </a:r>
            <a:r>
              <a:rPr lang="de-DE" b="1" dirty="0"/>
              <a:t>		(möglicherweise)</a:t>
            </a:r>
            <a:endParaRPr lang="de-DE" dirty="0"/>
          </a:p>
          <a:p>
            <a:r>
              <a:rPr lang="de-DE" b="1" dirty="0" err="1"/>
              <a:t>Probably</a:t>
            </a:r>
            <a:r>
              <a:rPr lang="de-DE" b="1" dirty="0"/>
              <a:t>		(wahrscheinlich)</a:t>
            </a:r>
            <a:endParaRPr lang="de-DE" dirty="0"/>
          </a:p>
          <a:p>
            <a:r>
              <a:rPr lang="de-DE" b="1" dirty="0"/>
              <a:t>I </a:t>
            </a:r>
            <a:r>
              <a:rPr lang="de-DE" b="1" dirty="0" err="1"/>
              <a:t>doubt</a:t>
            </a:r>
            <a:r>
              <a:rPr lang="de-DE" b="1" dirty="0"/>
              <a:t> </a:t>
            </a:r>
            <a:r>
              <a:rPr lang="de-DE" b="1" dirty="0" err="1"/>
              <a:t>it’s</a:t>
            </a:r>
            <a:r>
              <a:rPr lang="de-DE" b="1" dirty="0"/>
              <a:t>		(ich habe meine Bedenken)</a:t>
            </a:r>
            <a:endParaRPr lang="de-DE" dirty="0"/>
          </a:p>
          <a:p>
            <a:r>
              <a:rPr lang="de-DE" b="1" dirty="0" err="1"/>
              <a:t>It</a:t>
            </a:r>
            <a:r>
              <a:rPr lang="de-DE" b="1" dirty="0"/>
              <a:t> </a:t>
            </a:r>
            <a:r>
              <a:rPr lang="de-DE" b="1" dirty="0" err="1"/>
              <a:t>can’t</a:t>
            </a:r>
            <a:r>
              <a:rPr lang="de-DE" b="1" dirty="0"/>
              <a:t> </a:t>
            </a:r>
            <a:r>
              <a:rPr lang="de-DE" b="1" dirty="0" err="1"/>
              <a:t>be</a:t>
            </a:r>
            <a:r>
              <a:rPr lang="de-DE" b="1" dirty="0"/>
              <a:t>		(es kann nicht ..)</a:t>
            </a:r>
            <a:endParaRPr lang="de-DE" dirty="0"/>
          </a:p>
          <a:p>
            <a:r>
              <a:rPr lang="en-US" b="1" dirty="0"/>
              <a:t>It could be		(</a:t>
            </a:r>
            <a:r>
              <a:rPr lang="en-US" b="1" dirty="0" err="1"/>
              <a:t>es</a:t>
            </a:r>
            <a:r>
              <a:rPr lang="en-US" b="1" dirty="0"/>
              <a:t> </a:t>
            </a:r>
            <a:r>
              <a:rPr lang="en-US" b="1" dirty="0" err="1"/>
              <a:t>könnte</a:t>
            </a:r>
            <a:r>
              <a:rPr lang="en-US" b="1" dirty="0"/>
              <a:t>…)</a:t>
            </a:r>
            <a:endParaRPr lang="de-DE" dirty="0"/>
          </a:p>
          <a:p>
            <a:r>
              <a:rPr lang="en-US" b="1" dirty="0"/>
              <a:t>It might be		(</a:t>
            </a:r>
            <a:r>
              <a:rPr lang="en-US" b="1" dirty="0" err="1"/>
              <a:t>es</a:t>
            </a:r>
            <a:r>
              <a:rPr lang="en-US" b="1" dirty="0"/>
              <a:t> </a:t>
            </a:r>
            <a:r>
              <a:rPr lang="en-US" b="1" dirty="0" err="1"/>
              <a:t>könnte</a:t>
            </a:r>
            <a:r>
              <a:rPr lang="en-US" b="1" dirty="0"/>
              <a:t>…)</a:t>
            </a:r>
            <a:endParaRPr lang="de-DE" dirty="0"/>
          </a:p>
          <a:p>
            <a:r>
              <a:rPr lang="en-US" b="1" dirty="0"/>
              <a:t>It must be		(</a:t>
            </a:r>
            <a:r>
              <a:rPr lang="en-US" b="1" dirty="0" err="1"/>
              <a:t>es</a:t>
            </a:r>
            <a:r>
              <a:rPr lang="en-US" b="1" dirty="0"/>
              <a:t> muss…)</a:t>
            </a:r>
            <a:endParaRPr lang="de-DE" dirty="0"/>
          </a:p>
          <a:p>
            <a:r>
              <a:rPr lang="de-DE" b="1" dirty="0" err="1"/>
              <a:t>It</a:t>
            </a:r>
            <a:r>
              <a:rPr lang="de-DE" b="1" dirty="0"/>
              <a:t> </a:t>
            </a:r>
            <a:r>
              <a:rPr lang="de-DE" b="1" dirty="0" err="1"/>
              <a:t>sounds</a:t>
            </a:r>
            <a:r>
              <a:rPr lang="de-DE" b="1" dirty="0"/>
              <a:t> </a:t>
            </a:r>
            <a:r>
              <a:rPr lang="de-DE" b="1" dirty="0" err="1"/>
              <a:t>like</a:t>
            </a:r>
            <a:r>
              <a:rPr lang="de-DE" b="1" dirty="0"/>
              <a:t> </a:t>
            </a:r>
            <a:r>
              <a:rPr lang="de-DE" b="1" dirty="0" err="1"/>
              <a:t>it’s</a:t>
            </a:r>
            <a:r>
              <a:rPr lang="de-DE" b="1" dirty="0"/>
              <a:t>	(es klingt als ob…)</a:t>
            </a:r>
            <a:endParaRPr lang="de-DE" dirty="0"/>
          </a:p>
          <a:p>
            <a:pPr marL="0" indent="0">
              <a:buNone/>
            </a:pPr>
            <a:endParaRPr lang="de-DE" dirty="0"/>
          </a:p>
        </p:txBody>
      </p:sp>
    </p:spTree>
    <p:extLst>
      <p:ext uri="{BB962C8B-B14F-4D97-AF65-F5344CB8AC3E}">
        <p14:creationId xmlns:p14="http://schemas.microsoft.com/office/powerpoint/2010/main" val="32548837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a:t>Assessing</a:t>
            </a:r>
            <a:r>
              <a:rPr lang="de-DE" dirty="0"/>
              <a:t> </a:t>
            </a:r>
            <a:r>
              <a:rPr lang="de-DE" dirty="0" err="1"/>
              <a:t>and</a:t>
            </a:r>
            <a:r>
              <a:rPr lang="de-DE" dirty="0"/>
              <a:t> </a:t>
            </a:r>
            <a:r>
              <a:rPr lang="de-DE" dirty="0" err="1"/>
              <a:t>Interpreting</a:t>
            </a:r>
            <a:r>
              <a:rPr lang="de-DE" dirty="0"/>
              <a:t> </a:t>
            </a:r>
            <a:r>
              <a:rPr lang="de-DE" dirty="0" err="1"/>
              <a:t>Faults</a:t>
            </a:r>
            <a:r>
              <a:rPr lang="de-DE" dirty="0"/>
              <a:t> (p 40)</a:t>
            </a:r>
          </a:p>
        </p:txBody>
      </p:sp>
      <p:sp>
        <p:nvSpPr>
          <p:cNvPr id="3" name="Inhaltsplatzhalter 2"/>
          <p:cNvSpPr>
            <a:spLocks noGrp="1"/>
          </p:cNvSpPr>
          <p:nvPr>
            <p:ph idx="1"/>
          </p:nvPr>
        </p:nvSpPr>
        <p:spPr/>
        <p:txBody>
          <a:bodyPr>
            <a:normAutofit fontScale="55000" lnSpcReduction="20000"/>
          </a:bodyPr>
          <a:lstStyle/>
          <a:p>
            <a:pPr marL="0" indent="0">
              <a:buNone/>
            </a:pPr>
            <a:r>
              <a:rPr lang="de-DE" b="1" dirty="0" smtClean="0"/>
              <a:t>5b)</a:t>
            </a:r>
          </a:p>
          <a:p>
            <a:pPr marL="0" indent="0">
              <a:buNone/>
            </a:pPr>
            <a:r>
              <a:rPr lang="de-DE" b="1" dirty="0" smtClean="0"/>
              <a:t>Read </a:t>
            </a:r>
            <a:r>
              <a:rPr lang="de-DE" b="1" dirty="0" err="1" smtClean="0"/>
              <a:t>the</a:t>
            </a:r>
            <a:r>
              <a:rPr lang="de-DE" b="1" dirty="0" smtClean="0"/>
              <a:t> </a:t>
            </a:r>
            <a:r>
              <a:rPr lang="de-DE" b="1" dirty="0" err="1" smtClean="0"/>
              <a:t>training</a:t>
            </a:r>
            <a:r>
              <a:rPr lang="de-DE" b="1" dirty="0" smtClean="0"/>
              <a:t> </a:t>
            </a:r>
            <a:r>
              <a:rPr lang="de-DE" b="1" dirty="0" err="1" smtClean="0"/>
              <a:t>notes</a:t>
            </a:r>
            <a:r>
              <a:rPr lang="de-DE" b="1" dirty="0" smtClean="0"/>
              <a:t> </a:t>
            </a:r>
            <a:r>
              <a:rPr lang="de-DE" b="1" dirty="0" err="1" smtClean="0"/>
              <a:t>for</a:t>
            </a:r>
            <a:r>
              <a:rPr lang="de-DE" b="1" dirty="0" smtClean="0"/>
              <a:t> </a:t>
            </a:r>
            <a:r>
              <a:rPr lang="de-DE" b="1" dirty="0" err="1" smtClean="0"/>
              <a:t>telephone</a:t>
            </a:r>
            <a:r>
              <a:rPr lang="de-DE" b="1" dirty="0" smtClean="0"/>
              <a:t> </a:t>
            </a:r>
            <a:r>
              <a:rPr lang="de-DE" b="1" dirty="0" err="1" smtClean="0"/>
              <a:t>helpline</a:t>
            </a:r>
            <a:r>
              <a:rPr lang="de-DE" b="1" dirty="0" smtClean="0"/>
              <a:t> </a:t>
            </a:r>
            <a:r>
              <a:rPr lang="de-DE" b="1" dirty="0" err="1" smtClean="0"/>
              <a:t>staff</a:t>
            </a:r>
            <a:r>
              <a:rPr lang="de-DE" b="1" dirty="0" smtClean="0"/>
              <a:t> </a:t>
            </a:r>
            <a:r>
              <a:rPr lang="de-DE" b="1" dirty="0" err="1" smtClean="0"/>
              <a:t>working</a:t>
            </a:r>
            <a:r>
              <a:rPr lang="de-DE" b="1" dirty="0" smtClean="0"/>
              <a:t> </a:t>
            </a:r>
            <a:r>
              <a:rPr lang="de-DE" b="1" dirty="0" err="1" smtClean="0"/>
              <a:t>for</a:t>
            </a:r>
            <a:r>
              <a:rPr lang="de-DE" b="1" dirty="0" smtClean="0"/>
              <a:t> a </a:t>
            </a:r>
            <a:r>
              <a:rPr lang="de-DE" b="1" dirty="0" err="1" smtClean="0"/>
              <a:t>manufacturer</a:t>
            </a:r>
            <a:r>
              <a:rPr lang="de-DE" b="1" dirty="0" smtClean="0"/>
              <a:t> </a:t>
            </a:r>
            <a:r>
              <a:rPr lang="de-DE" b="1" dirty="0" err="1" smtClean="0"/>
              <a:t>of</a:t>
            </a:r>
            <a:r>
              <a:rPr lang="de-DE" b="1" dirty="0" smtClean="0"/>
              <a:t> </a:t>
            </a:r>
            <a:r>
              <a:rPr lang="de-DE" b="1" dirty="0" err="1" smtClean="0"/>
              <a:t>mining</a:t>
            </a:r>
            <a:r>
              <a:rPr lang="de-DE" b="1" dirty="0" smtClean="0"/>
              <a:t> plant </a:t>
            </a:r>
            <a:r>
              <a:rPr lang="de-DE" b="1" dirty="0" err="1" smtClean="0"/>
              <a:t>equipment</a:t>
            </a:r>
            <a:r>
              <a:rPr lang="de-DE" b="1" dirty="0" smtClean="0"/>
              <a:t>.  Try </a:t>
            </a:r>
            <a:r>
              <a:rPr lang="de-DE" b="1" dirty="0" err="1" smtClean="0"/>
              <a:t>to</a:t>
            </a:r>
            <a:r>
              <a:rPr lang="de-DE" b="1" dirty="0" smtClean="0"/>
              <a:t> </a:t>
            </a:r>
            <a:r>
              <a:rPr lang="de-DE" b="1" dirty="0" err="1" smtClean="0"/>
              <a:t>understand</a:t>
            </a:r>
            <a:r>
              <a:rPr lang="de-DE" b="1" dirty="0" smtClean="0"/>
              <a:t> </a:t>
            </a:r>
            <a:r>
              <a:rPr lang="de-DE" b="1" dirty="0" err="1" smtClean="0"/>
              <a:t>what</a:t>
            </a:r>
            <a:r>
              <a:rPr lang="de-DE" b="1" dirty="0" smtClean="0"/>
              <a:t> </a:t>
            </a:r>
            <a:r>
              <a:rPr lang="de-DE" b="1" dirty="0" err="1" smtClean="0"/>
              <a:t>each</a:t>
            </a:r>
            <a:r>
              <a:rPr lang="de-DE" b="1" dirty="0" smtClean="0"/>
              <a:t> </a:t>
            </a:r>
            <a:r>
              <a:rPr lang="de-DE" b="1" dirty="0" err="1" smtClean="0"/>
              <a:t>point</a:t>
            </a:r>
            <a:r>
              <a:rPr lang="de-DE" b="1" dirty="0" smtClean="0"/>
              <a:t> </a:t>
            </a:r>
            <a:r>
              <a:rPr lang="de-DE" b="1" dirty="0" err="1" smtClean="0"/>
              <a:t>means</a:t>
            </a:r>
            <a:r>
              <a:rPr lang="de-DE" b="1" dirty="0" smtClean="0"/>
              <a:t>.</a:t>
            </a:r>
          </a:p>
          <a:p>
            <a:pPr marL="0" indent="0">
              <a:buNone/>
            </a:pPr>
            <a:endParaRPr lang="en-US" b="1" dirty="0" smtClean="0"/>
          </a:p>
          <a:p>
            <a:pPr marL="0" indent="0">
              <a:buNone/>
            </a:pPr>
            <a:r>
              <a:rPr lang="en-US" b="1" dirty="0" smtClean="0"/>
              <a:t>Note </a:t>
            </a:r>
            <a:r>
              <a:rPr lang="en-US" b="1" dirty="0"/>
              <a:t>the following </a:t>
            </a:r>
            <a:r>
              <a:rPr lang="en-US" b="1" dirty="0" smtClean="0"/>
              <a:t>expressions:</a:t>
            </a:r>
            <a:endParaRPr lang="de-DE" dirty="0"/>
          </a:p>
          <a:p>
            <a:pPr marL="0" indent="0">
              <a:buNone/>
            </a:pPr>
            <a:r>
              <a:rPr lang="en-US" b="1" dirty="0"/>
              <a:t> </a:t>
            </a:r>
            <a:endParaRPr lang="de-DE" dirty="0"/>
          </a:p>
          <a:p>
            <a:r>
              <a:rPr lang="en-US" b="1" u="sng" dirty="0"/>
              <a:t>Troubleshooting</a:t>
            </a:r>
            <a:r>
              <a:rPr lang="en-US" b="1" dirty="0"/>
              <a:t> = solving problems</a:t>
            </a:r>
            <a:endParaRPr lang="de-DE" dirty="0"/>
          </a:p>
          <a:p>
            <a:r>
              <a:rPr lang="en-US" b="1" u="sng" dirty="0"/>
              <a:t>User’s observations</a:t>
            </a:r>
            <a:r>
              <a:rPr lang="en-US" b="1" dirty="0"/>
              <a:t> = what the person using the machine has noticed</a:t>
            </a:r>
            <a:endParaRPr lang="de-DE" dirty="0"/>
          </a:p>
          <a:p>
            <a:r>
              <a:rPr lang="en-US" b="1" u="sng" dirty="0"/>
              <a:t>Nature of fault</a:t>
            </a:r>
            <a:r>
              <a:rPr lang="en-US" b="1" dirty="0"/>
              <a:t> = type of problem</a:t>
            </a:r>
            <a:endParaRPr lang="de-DE" dirty="0"/>
          </a:p>
          <a:p>
            <a:r>
              <a:rPr lang="en-US" b="1" u="sng" dirty="0"/>
              <a:t>Circumstances of fault</a:t>
            </a:r>
            <a:r>
              <a:rPr lang="en-US" b="1" dirty="0"/>
              <a:t> = in what type of situation the fault happened/happens</a:t>
            </a:r>
            <a:endParaRPr lang="de-DE" dirty="0"/>
          </a:p>
          <a:p>
            <a:r>
              <a:rPr lang="en-US" b="1" u="sng" dirty="0"/>
              <a:t>External factors</a:t>
            </a:r>
            <a:r>
              <a:rPr lang="en-US" b="1" dirty="0"/>
              <a:t>= things from outside, for example the weather or something hitting the machine</a:t>
            </a:r>
            <a:endParaRPr lang="de-DE" dirty="0"/>
          </a:p>
          <a:p>
            <a:r>
              <a:rPr lang="en-US" b="1" u="sng" dirty="0"/>
              <a:t>Process of elimination</a:t>
            </a:r>
            <a:r>
              <a:rPr lang="en-US" b="1" dirty="0"/>
              <a:t> = thinking of possible problems and deciding which are not possible in order to reduce the number of possibilities</a:t>
            </a:r>
            <a:endParaRPr lang="de-DE" dirty="0"/>
          </a:p>
          <a:p>
            <a:r>
              <a:rPr lang="en-US" b="1" u="sng" dirty="0"/>
              <a:t>Identify the fault</a:t>
            </a:r>
            <a:r>
              <a:rPr lang="en-US" b="1" dirty="0"/>
              <a:t> = find the fault/decide what the fault is</a:t>
            </a:r>
            <a:endParaRPr lang="de-DE" dirty="0"/>
          </a:p>
          <a:p>
            <a:r>
              <a:rPr lang="en-US" b="1" u="sng" dirty="0"/>
              <a:t>Determine the action and urgency</a:t>
            </a:r>
            <a:r>
              <a:rPr lang="en-US" b="1" dirty="0"/>
              <a:t> = decide what to do about the problem and decide how quickly it needs to be done</a:t>
            </a:r>
            <a:endParaRPr lang="de-DE" dirty="0"/>
          </a:p>
          <a:p>
            <a:pPr marL="0" indent="0">
              <a:buNone/>
            </a:pPr>
            <a:endParaRPr lang="de-DE" dirty="0"/>
          </a:p>
        </p:txBody>
      </p:sp>
    </p:spTree>
    <p:extLst>
      <p:ext uri="{BB962C8B-B14F-4D97-AF65-F5344CB8AC3E}">
        <p14:creationId xmlns:p14="http://schemas.microsoft.com/office/powerpoint/2010/main" val="773120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a:t>Assessing</a:t>
            </a:r>
            <a:r>
              <a:rPr lang="de-DE" dirty="0"/>
              <a:t> </a:t>
            </a:r>
            <a:r>
              <a:rPr lang="de-DE" dirty="0" err="1"/>
              <a:t>and</a:t>
            </a:r>
            <a:r>
              <a:rPr lang="de-DE" dirty="0"/>
              <a:t> </a:t>
            </a:r>
            <a:r>
              <a:rPr lang="de-DE" dirty="0" err="1"/>
              <a:t>Interpreting</a:t>
            </a:r>
            <a:r>
              <a:rPr lang="de-DE" dirty="0"/>
              <a:t> </a:t>
            </a:r>
            <a:r>
              <a:rPr lang="de-DE" dirty="0" err="1"/>
              <a:t>Faults</a:t>
            </a:r>
            <a:r>
              <a:rPr lang="de-DE" dirty="0"/>
              <a:t> (p </a:t>
            </a:r>
            <a:r>
              <a:rPr lang="de-DE" dirty="0" smtClean="0"/>
              <a:t>40-41)</a:t>
            </a:r>
            <a:endParaRPr lang="de-DE" dirty="0"/>
          </a:p>
        </p:txBody>
      </p:sp>
      <p:sp>
        <p:nvSpPr>
          <p:cNvPr id="3" name="Inhaltsplatzhalter 2"/>
          <p:cNvSpPr>
            <a:spLocks noGrp="1"/>
          </p:cNvSpPr>
          <p:nvPr>
            <p:ph idx="1"/>
          </p:nvPr>
        </p:nvSpPr>
        <p:spPr/>
        <p:txBody>
          <a:bodyPr>
            <a:normAutofit fontScale="47500" lnSpcReduction="20000"/>
          </a:bodyPr>
          <a:lstStyle/>
          <a:p>
            <a:pPr marL="0" indent="0">
              <a:buNone/>
            </a:pPr>
            <a:r>
              <a:rPr lang="de-DE" b="1" dirty="0" smtClean="0"/>
              <a:t>25 </a:t>
            </a:r>
            <a:r>
              <a:rPr lang="de-DE" b="1" dirty="0" err="1" smtClean="0"/>
              <a:t>Minutes</a:t>
            </a:r>
            <a:endParaRPr lang="de-DE" b="1" dirty="0" smtClean="0"/>
          </a:p>
          <a:p>
            <a:pPr marL="0" indent="0">
              <a:buNone/>
            </a:pPr>
            <a:r>
              <a:rPr lang="de-DE" b="1" dirty="0" smtClean="0"/>
              <a:t>Do </a:t>
            </a:r>
            <a:r>
              <a:rPr lang="de-DE" b="1" dirty="0" err="1" smtClean="0"/>
              <a:t>exercises</a:t>
            </a:r>
            <a:r>
              <a:rPr lang="de-DE" b="1" dirty="0" smtClean="0"/>
              <a:t> 6b, 6c, 6e, </a:t>
            </a:r>
            <a:r>
              <a:rPr lang="de-DE" b="1" dirty="0" err="1" smtClean="0"/>
              <a:t>and</a:t>
            </a:r>
            <a:r>
              <a:rPr lang="de-DE" b="1" dirty="0" smtClean="0"/>
              <a:t> 6f.  </a:t>
            </a:r>
          </a:p>
          <a:p>
            <a:pPr marL="0" indent="0">
              <a:buNone/>
            </a:pPr>
            <a:r>
              <a:rPr lang="en-US" b="1" dirty="0" smtClean="0"/>
              <a:t>The </a:t>
            </a:r>
            <a:r>
              <a:rPr lang="en-US" b="1" dirty="0"/>
              <a:t>following vocabulary will help you</a:t>
            </a:r>
            <a:r>
              <a:rPr lang="en-US" b="1" u="sng" dirty="0" smtClean="0"/>
              <a:t>:</a:t>
            </a:r>
            <a:endParaRPr lang="de-DE" b="1" u="sng" dirty="0"/>
          </a:p>
          <a:p>
            <a:r>
              <a:rPr lang="en-US" b="1" i="1" dirty="0"/>
              <a:t>Warning message</a:t>
            </a:r>
            <a:r>
              <a:rPr lang="en-US" b="1" dirty="0"/>
              <a:t> = an electronic display which describes a problem by displaying a text message</a:t>
            </a:r>
            <a:endParaRPr lang="de-DE" dirty="0"/>
          </a:p>
          <a:p>
            <a:r>
              <a:rPr lang="en-US" b="1" i="1" dirty="0"/>
              <a:t>Fuel injection system</a:t>
            </a:r>
            <a:r>
              <a:rPr lang="en-US" b="1" dirty="0"/>
              <a:t> = a device in an internal combustion engine (a petrol/ gasoline or diesel engine) which injects </a:t>
            </a:r>
            <a:r>
              <a:rPr lang="en-US" b="1" dirty="0" err="1"/>
              <a:t>vaporised</a:t>
            </a:r>
            <a:r>
              <a:rPr lang="en-US" b="1" dirty="0"/>
              <a:t> fuel = an explosive mixture of fuel and air into the piston cylinder where it subsequently explodes, driving the piston downwards</a:t>
            </a:r>
            <a:endParaRPr lang="de-DE" dirty="0"/>
          </a:p>
          <a:p>
            <a:r>
              <a:rPr lang="en-US" b="1" i="1" dirty="0"/>
              <a:t>Sensor</a:t>
            </a:r>
            <a:r>
              <a:rPr lang="en-US" b="1" dirty="0"/>
              <a:t> = a detecting/measuring device for example a heat sensor or a pressure sensor</a:t>
            </a:r>
            <a:endParaRPr lang="de-DE" dirty="0"/>
          </a:p>
          <a:p>
            <a:r>
              <a:rPr lang="en-US" b="1" i="1" dirty="0"/>
              <a:t>Misfiring</a:t>
            </a:r>
            <a:r>
              <a:rPr lang="en-US" b="1" dirty="0"/>
              <a:t> = when an engine is not running smoothly due to a fuel or ignition problem</a:t>
            </a:r>
            <a:endParaRPr lang="de-DE" dirty="0"/>
          </a:p>
          <a:p>
            <a:r>
              <a:rPr lang="en-US" b="1" i="1" dirty="0"/>
              <a:t>Refuel</a:t>
            </a:r>
            <a:r>
              <a:rPr lang="en-US" b="1" dirty="0"/>
              <a:t> = fill up with fuel</a:t>
            </a:r>
            <a:endParaRPr lang="de-DE" dirty="0"/>
          </a:p>
          <a:p>
            <a:r>
              <a:rPr lang="en-US" b="1" i="1" dirty="0"/>
              <a:t>Tank</a:t>
            </a:r>
            <a:r>
              <a:rPr lang="en-US" b="1" dirty="0"/>
              <a:t> = a tank is a static container for storing liquid outdoors or indoors or is a part of a vehicle</a:t>
            </a:r>
            <a:endParaRPr lang="de-DE" dirty="0"/>
          </a:p>
          <a:p>
            <a:r>
              <a:rPr lang="en-US" b="1" i="1" dirty="0"/>
              <a:t>Tanker</a:t>
            </a:r>
            <a:r>
              <a:rPr lang="en-US" b="1" dirty="0"/>
              <a:t> = a vehicle with a large tank on it which is used for transporting liquids in bulk</a:t>
            </a:r>
            <a:endParaRPr lang="de-DE" dirty="0"/>
          </a:p>
          <a:p>
            <a:r>
              <a:rPr lang="en-US" b="1" i="1" dirty="0"/>
              <a:t>Fuel pre=heater</a:t>
            </a:r>
            <a:r>
              <a:rPr lang="en-US" b="1" dirty="0"/>
              <a:t> = a device in a  diesel engine which heats up the fuel to be injected into the piston cylinder as the engine is started, allowing the vaporized fuel to explode more readily in the piston cylinder thus allowing the engine to start more quickly</a:t>
            </a:r>
            <a:endParaRPr lang="de-DE" dirty="0"/>
          </a:p>
          <a:p>
            <a:r>
              <a:rPr lang="en-US" b="1" i="1" dirty="0"/>
              <a:t>Gone</a:t>
            </a:r>
            <a:r>
              <a:rPr lang="en-US" b="1" dirty="0"/>
              <a:t>= a general term to describe components that have failed</a:t>
            </a:r>
            <a:endParaRPr lang="de-DE" dirty="0"/>
          </a:p>
          <a:p>
            <a:r>
              <a:rPr lang="en-US" b="1" i="1" dirty="0"/>
              <a:t>Service</a:t>
            </a:r>
            <a:r>
              <a:rPr lang="en-US" b="1" dirty="0"/>
              <a:t> = planned maintenance</a:t>
            </a:r>
            <a:endParaRPr lang="de-DE" dirty="0"/>
          </a:p>
          <a:p>
            <a:pPr marL="0" indent="0">
              <a:buNone/>
            </a:pPr>
            <a:endParaRPr lang="de-DE" dirty="0"/>
          </a:p>
        </p:txBody>
      </p:sp>
    </p:spTree>
    <p:extLst>
      <p:ext uri="{BB962C8B-B14F-4D97-AF65-F5344CB8AC3E}">
        <p14:creationId xmlns:p14="http://schemas.microsoft.com/office/powerpoint/2010/main" val="33027603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smtClean="0"/>
              <a:t>Describing</a:t>
            </a:r>
            <a:r>
              <a:rPr lang="de-DE" dirty="0" smtClean="0"/>
              <a:t> </a:t>
            </a:r>
            <a:r>
              <a:rPr lang="de-DE" dirty="0" err="1" smtClean="0"/>
              <a:t>the</a:t>
            </a:r>
            <a:r>
              <a:rPr lang="de-DE" dirty="0" smtClean="0"/>
              <a:t> </a:t>
            </a:r>
            <a:r>
              <a:rPr lang="de-DE" dirty="0" err="1" smtClean="0"/>
              <a:t>Causes</a:t>
            </a:r>
            <a:r>
              <a:rPr lang="de-DE" dirty="0" smtClean="0"/>
              <a:t> </a:t>
            </a:r>
            <a:r>
              <a:rPr lang="de-DE" dirty="0" err="1" smtClean="0"/>
              <a:t>of</a:t>
            </a:r>
            <a:r>
              <a:rPr lang="de-DE" dirty="0" smtClean="0"/>
              <a:t> </a:t>
            </a:r>
            <a:r>
              <a:rPr lang="de-DE" dirty="0" err="1" smtClean="0"/>
              <a:t>Faults</a:t>
            </a:r>
            <a:r>
              <a:rPr lang="de-DE" dirty="0" smtClean="0"/>
              <a:t> (p 42)</a:t>
            </a:r>
            <a:endParaRPr lang="de-DE" dirty="0"/>
          </a:p>
        </p:txBody>
      </p:sp>
      <p:sp>
        <p:nvSpPr>
          <p:cNvPr id="3" name="Inhaltsplatzhalter 2"/>
          <p:cNvSpPr>
            <a:spLocks noGrp="1"/>
          </p:cNvSpPr>
          <p:nvPr>
            <p:ph idx="1"/>
          </p:nvPr>
        </p:nvSpPr>
        <p:spPr/>
        <p:txBody>
          <a:bodyPr>
            <a:normAutofit fontScale="70000" lnSpcReduction="20000"/>
          </a:bodyPr>
          <a:lstStyle/>
          <a:p>
            <a:r>
              <a:rPr lang="en-US" b="1" u="sng" dirty="0"/>
              <a:t>Language Note</a:t>
            </a:r>
            <a:endParaRPr lang="de-DE" dirty="0"/>
          </a:p>
          <a:p>
            <a:r>
              <a:rPr lang="en-US" b="1" dirty="0"/>
              <a:t>You will find the following vocabulary useful in this section:</a:t>
            </a:r>
            <a:endParaRPr lang="de-DE" dirty="0"/>
          </a:p>
          <a:p>
            <a:r>
              <a:rPr lang="de-DE" b="1" dirty="0"/>
              <a:t>Abnormal		= anormal</a:t>
            </a:r>
            <a:endParaRPr lang="de-DE" dirty="0"/>
          </a:p>
          <a:p>
            <a:r>
              <a:rPr lang="de-DE" b="1" dirty="0" err="1"/>
              <a:t>Disproportionate</a:t>
            </a:r>
            <a:r>
              <a:rPr lang="de-DE" b="1" dirty="0"/>
              <a:t>	= in keinem Verhältnis (zu </a:t>
            </a:r>
            <a:r>
              <a:rPr lang="de-DE" b="1" dirty="0" err="1"/>
              <a:t>etw</a:t>
            </a:r>
            <a:r>
              <a:rPr lang="de-DE" b="1" dirty="0"/>
              <a:t>) stehen</a:t>
            </a:r>
            <a:endParaRPr lang="de-DE" dirty="0"/>
          </a:p>
          <a:p>
            <a:r>
              <a:rPr lang="de-DE" b="1" dirty="0" err="1"/>
              <a:t>Imbalance</a:t>
            </a:r>
            <a:r>
              <a:rPr lang="de-DE" b="1" dirty="0"/>
              <a:t>		= Unausgeglichenheit</a:t>
            </a:r>
            <a:endParaRPr lang="de-DE" dirty="0"/>
          </a:p>
          <a:p>
            <a:r>
              <a:rPr lang="de-DE" b="1" dirty="0" err="1"/>
              <a:t>Inadequate</a:t>
            </a:r>
            <a:r>
              <a:rPr lang="de-DE" b="1" dirty="0"/>
              <a:t>		= unzulänglich, </a:t>
            </a:r>
            <a:r>
              <a:rPr lang="de-DE" b="1" dirty="0" err="1"/>
              <a:t>inadequät</a:t>
            </a:r>
            <a:endParaRPr lang="de-DE" dirty="0"/>
          </a:p>
          <a:p>
            <a:r>
              <a:rPr lang="de-DE" b="1" dirty="0" err="1"/>
              <a:t>Incorrect</a:t>
            </a:r>
            <a:r>
              <a:rPr lang="de-DE" b="1" dirty="0"/>
              <a:t>		= falsch </a:t>
            </a:r>
            <a:endParaRPr lang="de-DE" dirty="0"/>
          </a:p>
          <a:p>
            <a:r>
              <a:rPr lang="de-DE" b="1" dirty="0"/>
              <a:t>Inoperable		= </a:t>
            </a:r>
            <a:r>
              <a:rPr lang="de-DE" b="1" dirty="0" err="1"/>
              <a:t>ausser</a:t>
            </a:r>
            <a:r>
              <a:rPr lang="de-DE" b="1" dirty="0"/>
              <a:t> Kraft</a:t>
            </a:r>
            <a:endParaRPr lang="de-DE" dirty="0"/>
          </a:p>
          <a:p>
            <a:r>
              <a:rPr lang="de-DE" b="1" dirty="0" err="1"/>
              <a:t>Insufficient</a:t>
            </a:r>
            <a:r>
              <a:rPr lang="de-DE" b="1" dirty="0"/>
              <a:t>		= nicht genügend</a:t>
            </a:r>
            <a:endParaRPr lang="de-DE" dirty="0"/>
          </a:p>
          <a:p>
            <a:r>
              <a:rPr lang="en-US" b="1" dirty="0"/>
              <a:t>Irregular		= </a:t>
            </a:r>
            <a:r>
              <a:rPr lang="en-US" b="1" dirty="0" err="1"/>
              <a:t>unregelmässig</a:t>
            </a:r>
            <a:endParaRPr lang="de-DE" dirty="0"/>
          </a:p>
          <a:p>
            <a:r>
              <a:rPr lang="en-US" b="1" dirty="0"/>
              <a:t>Malfunction	= </a:t>
            </a:r>
            <a:r>
              <a:rPr lang="en-US" b="1" dirty="0" smtClean="0"/>
              <a:t>	= </a:t>
            </a:r>
            <a:r>
              <a:rPr lang="en-US" b="1" dirty="0" err="1" smtClean="0"/>
              <a:t>Funktionsstörung</a:t>
            </a:r>
            <a:endParaRPr lang="de-DE" dirty="0"/>
          </a:p>
          <a:p>
            <a:r>
              <a:rPr lang="en-US" b="1" dirty="0"/>
              <a:t>Undersized/oversized	= </a:t>
            </a:r>
            <a:r>
              <a:rPr lang="en-US" b="1" dirty="0" err="1"/>
              <a:t>klein</a:t>
            </a:r>
            <a:r>
              <a:rPr lang="en-US" b="1" dirty="0"/>
              <a:t> / gross</a:t>
            </a:r>
            <a:endParaRPr lang="de-DE" dirty="0"/>
          </a:p>
          <a:p>
            <a:r>
              <a:rPr lang="en-US" b="1" dirty="0"/>
              <a:t>Undetected		= </a:t>
            </a:r>
            <a:r>
              <a:rPr lang="en-US" b="1" dirty="0" err="1"/>
              <a:t>unentdeckt</a:t>
            </a:r>
            <a:endParaRPr lang="de-DE" dirty="0"/>
          </a:p>
          <a:p>
            <a:pPr marL="0" indent="0">
              <a:buNone/>
            </a:pPr>
            <a:endParaRPr lang="de-DE" dirty="0"/>
          </a:p>
        </p:txBody>
      </p:sp>
    </p:spTree>
    <p:extLst>
      <p:ext uri="{BB962C8B-B14F-4D97-AF65-F5344CB8AC3E}">
        <p14:creationId xmlns:p14="http://schemas.microsoft.com/office/powerpoint/2010/main" val="27666904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Exercise</a:t>
            </a:r>
            <a:r>
              <a:rPr lang="de-DE" dirty="0" smtClean="0"/>
              <a:t> 8 (p 42)</a:t>
            </a:r>
            <a:endParaRPr lang="de-DE" dirty="0"/>
          </a:p>
        </p:txBody>
      </p:sp>
      <p:sp>
        <p:nvSpPr>
          <p:cNvPr id="3" name="Inhaltsplatzhalter 2"/>
          <p:cNvSpPr>
            <a:spLocks noGrp="1"/>
          </p:cNvSpPr>
          <p:nvPr>
            <p:ph idx="1"/>
          </p:nvPr>
        </p:nvSpPr>
        <p:spPr/>
        <p:txBody>
          <a:bodyPr>
            <a:normAutofit/>
          </a:bodyPr>
          <a:lstStyle/>
          <a:p>
            <a:pPr marL="0" indent="0">
              <a:buNone/>
            </a:pPr>
            <a:r>
              <a:rPr lang="en-US" b="1" dirty="0"/>
              <a:t>1.) checklists 	</a:t>
            </a:r>
            <a:r>
              <a:rPr lang="en-US" b="1" dirty="0" smtClean="0"/>
              <a:t>= </a:t>
            </a:r>
            <a:r>
              <a:rPr lang="en-US" b="1" dirty="0"/>
              <a:t>lists of things to be checked</a:t>
            </a:r>
            <a:endParaRPr lang="de-DE" dirty="0"/>
          </a:p>
          <a:p>
            <a:pPr marL="0" indent="0">
              <a:buNone/>
            </a:pPr>
            <a:r>
              <a:rPr lang="en-US" b="1" dirty="0"/>
              <a:t>2.) standard procedure	= specific, planned ways of dealing with situations and problems</a:t>
            </a:r>
            <a:endParaRPr lang="de-DE" dirty="0"/>
          </a:p>
          <a:p>
            <a:pPr marL="0" indent="0">
              <a:buNone/>
            </a:pPr>
            <a:r>
              <a:rPr lang="en-US" b="1" dirty="0"/>
              <a:t>3.)  back-up installations = secondary</a:t>
            </a:r>
            <a:r>
              <a:rPr lang="en-US" b="1" dirty="0" smtClean="0"/>
              <a:t>/ additional </a:t>
            </a:r>
            <a:r>
              <a:rPr lang="en-US" b="1" dirty="0"/>
              <a:t>equipment that will work if main equipment fails</a:t>
            </a:r>
            <a:endParaRPr lang="de-DE" dirty="0"/>
          </a:p>
          <a:p>
            <a:pPr marL="0" indent="0">
              <a:buNone/>
            </a:pPr>
            <a:r>
              <a:rPr lang="en-US" b="1" dirty="0"/>
              <a:t>4.)  planned maintenance = replacing parts at planned times even if they are not worn out.</a:t>
            </a:r>
            <a:endParaRPr lang="de-DE" dirty="0"/>
          </a:p>
          <a:p>
            <a:endParaRPr lang="de-DE" dirty="0"/>
          </a:p>
        </p:txBody>
      </p:sp>
    </p:spTree>
    <p:extLst>
      <p:ext uri="{BB962C8B-B14F-4D97-AF65-F5344CB8AC3E}">
        <p14:creationId xmlns:p14="http://schemas.microsoft.com/office/powerpoint/2010/main" val="4220677782"/>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723</Words>
  <Application>Microsoft Office PowerPoint</Application>
  <PresentationFormat>Bildschirmpräsentation (4:3)</PresentationFormat>
  <Paragraphs>153</Paragraphs>
  <Slides>13</Slides>
  <Notes>0</Notes>
  <HiddenSlides>0</HiddenSlides>
  <MMClips>0</MMClips>
  <ScaleCrop>false</ScaleCrop>
  <HeadingPairs>
    <vt:vector size="4" baseType="variant">
      <vt:variant>
        <vt:lpstr>Design</vt:lpstr>
      </vt:variant>
      <vt:variant>
        <vt:i4>1</vt:i4>
      </vt:variant>
      <vt:variant>
        <vt:lpstr>Folientitel</vt:lpstr>
      </vt:variant>
      <vt:variant>
        <vt:i4>13</vt:i4>
      </vt:variant>
    </vt:vector>
  </HeadingPairs>
  <TitlesOfParts>
    <vt:vector size="14" baseType="lpstr">
      <vt:lpstr>Larissa</vt:lpstr>
      <vt:lpstr>English for Engineering Unit 5 Breaking Point</vt:lpstr>
      <vt:lpstr>Describing Types of Technical Problem (p 38)</vt:lpstr>
      <vt:lpstr>Describing Types of Technical Problem (p 38)</vt:lpstr>
      <vt:lpstr>Assessing and Interpreting Faults (p 40)</vt:lpstr>
      <vt:lpstr>Assessing and Interpreting Faults (p 40)</vt:lpstr>
      <vt:lpstr>Assessing and Interpreting Faults (p 40)</vt:lpstr>
      <vt:lpstr>Assessing and Interpreting Faults (p 40-41)</vt:lpstr>
      <vt:lpstr>Describing the Causes of Faults (p 42)</vt:lpstr>
      <vt:lpstr>Exercise 8 (p 42)</vt:lpstr>
      <vt:lpstr>Reading Exercise 9a) and 9b) (p 42)</vt:lpstr>
      <vt:lpstr>More Useful Vocabulary</vt:lpstr>
      <vt:lpstr>Discussing Repairs and Maintenance (pp 44 and 45)</vt:lpstr>
      <vt:lpstr>Exercise 11a) (p 44)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for Engineering Unit 5</dc:title>
  <dc:creator>Slawney, James</dc:creator>
  <cp:lastModifiedBy>Slawney, James</cp:lastModifiedBy>
  <cp:revision>11</cp:revision>
  <dcterms:created xsi:type="dcterms:W3CDTF">2013-10-30T12:10:21Z</dcterms:created>
  <dcterms:modified xsi:type="dcterms:W3CDTF">2014-01-27T13:36:59Z</dcterms:modified>
</cp:coreProperties>
</file>