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4" r:id="rId2"/>
    <p:sldId id="312" r:id="rId3"/>
    <p:sldId id="374" r:id="rId4"/>
    <p:sldId id="313" r:id="rId5"/>
    <p:sldId id="375" r:id="rId6"/>
    <p:sldId id="376" r:id="rId7"/>
    <p:sldId id="393" r:id="rId8"/>
    <p:sldId id="377" r:id="rId9"/>
    <p:sldId id="336" r:id="rId10"/>
    <p:sldId id="387" r:id="rId11"/>
    <p:sldId id="385" r:id="rId12"/>
    <p:sldId id="386" r:id="rId13"/>
    <p:sldId id="389" r:id="rId14"/>
    <p:sldId id="388" r:id="rId15"/>
    <p:sldId id="394" r:id="rId16"/>
    <p:sldId id="263" r:id="rId17"/>
    <p:sldId id="269" r:id="rId18"/>
    <p:sldId id="378" r:id="rId19"/>
    <p:sldId id="380" r:id="rId20"/>
    <p:sldId id="395" r:id="rId21"/>
    <p:sldId id="396" r:id="rId22"/>
    <p:sldId id="397" r:id="rId2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9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2068F1-04C2-41B7-A231-8748C642EF39}" type="datetimeFigureOut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8E76F9-1C9B-40CB-827C-16639A329B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47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/>
            </a:lvl1pPr>
          </a:lstStyle>
          <a:p>
            <a:pPr>
              <a:defRPr/>
            </a:pPr>
            <a:fld id="{2DD5E401-3E2E-46B1-AB97-92F8937D249A}" type="datetimeFigureOut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/>
            </a:lvl1pPr>
          </a:lstStyle>
          <a:p>
            <a:pPr>
              <a:defRPr/>
            </a:pPr>
            <a:fld id="{70E43021-96FE-479B-9346-322E0FB556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0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43021-96FE-479B-9346-322E0FB5568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42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43021-96FE-479B-9346-322E0FB5568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6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5194-D416-49BC-A63C-345457E31DD2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0032-6398-454E-BD3E-0DAFB59076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1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F406-ED33-4F9F-B4FB-37C06A86BC4D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2E21-36A2-448F-A744-924A0B6411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3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498B-0828-40E4-AF4A-F3DE7B937A81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5B15-50A6-4998-AA57-BEC7ACA0B5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0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71B9-B531-4D36-9190-7E967C411EDE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6025-D7C1-40F4-96CB-4AC99416CB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4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399D-BCB2-4763-9218-143073EF3C5F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619C-B887-41EF-9BEC-D3978439F2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40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5B3F-E6E1-4EB5-891E-BF373A3CD412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00CA-1417-4D12-B7E7-544114CB4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34B-C794-41F1-BA3E-1B9EA4F325B4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F10D-289D-4DC8-8C8A-0A1E63533E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AD87-3D8C-44B2-A3DF-8C993941CF02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64E4-61EF-4490-9994-8A2DAB739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11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7C7C-52B3-41EC-99A3-C69ECECD3070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00DB-CDBB-4718-B90A-9DE203A045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42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8DED-61DA-45E2-B785-F257DB30E86E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766-6E78-434F-A604-787463337C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4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925C-138D-45FD-8FF4-EEA4FFFA1B43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0592-EAEC-4E8C-989C-B37CD56409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1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  <a:endParaRPr lang="de-DE" alt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  <a:endParaRPr lang="de-DE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6DA29-15E7-4171-ABC7-788EA12E2B87}" type="datetime1">
              <a:rPr lang="de-DE"/>
              <a:pPr>
                <a:defRPr/>
              </a:pPr>
              <a:t>23.10.2022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C475A-EF3C-42F0-94E2-7DCA7BDC9C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brinkmann-du.de/mathe/aufgabenportal/p0_zinseszins_01/p0_zinseszins_01.htm" TargetMode="External"/><Relationship Id="rId5" Type="http://schemas.openxmlformats.org/officeDocument/2006/relationships/hyperlink" Target="http://fbmathe.bbs-bingen.de/Zinsrechnung/uebung_zinsrechnung.htm" TargetMode="Externa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-Arbeitsblatt1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-in-mathe-online.de/images/prozente-zinsen-zinseszins/zinsen/vermischte-aufgaben/pdfs/kapitel-zinsrechnung-vermischte-aufgaben_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zinsen-berechnen.de/renditerechner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body" idx="1"/>
          </p:nvPr>
        </p:nvSpPr>
        <p:spPr>
          <a:xfrm>
            <a:off x="2268810" y="3500438"/>
            <a:ext cx="6335638" cy="2151062"/>
          </a:xfrm>
        </p:spPr>
        <p:txBody>
          <a:bodyPr/>
          <a:lstStyle/>
          <a:p>
            <a:pPr marL="363538" indent="-363538">
              <a:lnSpc>
                <a:spcPct val="150000"/>
              </a:lnSpc>
              <a:spcBef>
                <a:spcPts val="0"/>
              </a:spcBef>
            </a:pPr>
            <a:r>
              <a:rPr lang="de-DE" altLang="de-DE" sz="1800" dirty="0"/>
              <a:t>Zinsen auf Einmalzahlungen</a:t>
            </a:r>
          </a:p>
          <a:p>
            <a:pPr marL="828675" lvl="1">
              <a:lnSpc>
                <a:spcPct val="150000"/>
              </a:lnSpc>
              <a:spcBef>
                <a:spcPts val="0"/>
              </a:spcBef>
            </a:pPr>
            <a:r>
              <a:rPr lang="de-DE" altLang="de-DE" sz="1800" dirty="0"/>
              <a:t>Geld &amp; Zeit </a:t>
            </a:r>
            <a:r>
              <a:rPr lang="de-DE" altLang="de-DE" sz="1800" dirty="0" smtClean="0"/>
              <a:t> =  Zinsen </a:t>
            </a:r>
          </a:p>
          <a:p>
            <a:pPr marL="828675" lvl="1">
              <a:lnSpc>
                <a:spcPct val="150000"/>
              </a:lnSpc>
              <a:spcBef>
                <a:spcPts val="0"/>
              </a:spcBef>
            </a:pPr>
            <a:r>
              <a:rPr lang="de-DE" altLang="de-DE" sz="1800" dirty="0" smtClean="0"/>
              <a:t>Zinsmodelle (klassisch)</a:t>
            </a:r>
          </a:p>
          <a:p>
            <a:pPr marL="828675" lvl="1">
              <a:lnSpc>
                <a:spcPct val="150000"/>
              </a:lnSpc>
              <a:spcBef>
                <a:spcPts val="0"/>
              </a:spcBef>
            </a:pPr>
            <a:r>
              <a:rPr lang="de-DE" altLang="de-DE" sz="1800" dirty="0" smtClean="0"/>
              <a:t> </a:t>
            </a:r>
            <a:r>
              <a:rPr lang="de-DE" altLang="de-DE" sz="4000" dirty="0" smtClean="0">
                <a:latin typeface="Calibri" pitchFamily="34" charset="0"/>
                <a:cs typeface="Arial" charset="0"/>
              </a:rPr>
              <a:t>Aufgaben</a:t>
            </a:r>
            <a:r>
              <a:rPr lang="de-DE" altLang="de-DE" sz="1800" dirty="0" smtClean="0">
                <a:latin typeface="Calibri" pitchFamily="34" charset="0"/>
                <a:cs typeface="Arial" charset="0"/>
              </a:rPr>
              <a:t>  1.1 – 1.14</a:t>
            </a:r>
            <a:r>
              <a:rPr lang="de-DE" altLang="de-DE" sz="1800" smtClean="0">
                <a:latin typeface="Calibri" pitchFamily="34" charset="0"/>
                <a:cs typeface="Arial" charset="0"/>
              </a:rPr>
              <a:t>, </a:t>
            </a:r>
            <a:r>
              <a:rPr lang="de-DE" altLang="de-DE" sz="1800" smtClean="0">
                <a:latin typeface="Calibri" pitchFamily="34" charset="0"/>
                <a:cs typeface="Arial" charset="0"/>
              </a:rPr>
              <a:t>Internetaufgabe A14</a:t>
            </a:r>
            <a:endParaRPr lang="de-DE" altLang="de-DE" sz="1800" dirty="0">
              <a:latin typeface="Calibri" pitchFamily="34" charset="0"/>
              <a:cs typeface="Arial" charset="0"/>
            </a:endParaRPr>
          </a:p>
        </p:txBody>
      </p:sp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2152650" cy="1430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itle 1"/>
          <p:cNvSpPr>
            <a:spLocks/>
          </p:cNvSpPr>
          <p:nvPr/>
        </p:nvSpPr>
        <p:spPr bwMode="auto">
          <a:xfrm>
            <a:off x="2195513" y="1989138"/>
            <a:ext cx="43195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Finanzmathematik</a:t>
            </a:r>
          </a:p>
        </p:txBody>
      </p:sp>
    </p:spTree>
    <p:extLst>
      <p:ext uri="{BB962C8B-B14F-4D97-AF65-F5344CB8AC3E}">
        <p14:creationId xmlns:p14="http://schemas.microsoft.com/office/powerpoint/2010/main" val="39962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F00DB-CDBB-4718-B90A-9DE203A0457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40814" y="1052736"/>
            <a:ext cx="81356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Fritz legt </a:t>
            </a:r>
            <a:r>
              <a:rPr lang="de-DE" dirty="0">
                <a:latin typeface="+mj-lt"/>
              </a:rPr>
              <a:t>heute 4.000.- € </a:t>
            </a:r>
            <a:r>
              <a:rPr lang="de-DE" dirty="0" smtClean="0">
                <a:latin typeface="+mj-lt"/>
              </a:rPr>
              <a:t> zu 2,5% p.a. an</a:t>
            </a:r>
            <a:r>
              <a:rPr lang="de-DE" dirty="0">
                <a:latin typeface="+mj-lt"/>
              </a:rPr>
              <a:t>. 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Wie hoch ist sein Guthaben nach 9 Jahren ?</a:t>
            </a:r>
          </a:p>
          <a:p>
            <a:r>
              <a:rPr lang="de-DE" dirty="0" smtClean="0">
                <a:latin typeface="+mj-lt"/>
              </a:rPr>
              <a:t>Wo gibt es das größte Guthaben ?</a:t>
            </a:r>
          </a:p>
          <a:p>
            <a:endParaRPr lang="de-DE" dirty="0" smtClean="0">
              <a:latin typeface="+mj-lt"/>
            </a:endParaRPr>
          </a:p>
          <a:p>
            <a:pPr marL="342900" indent="-342900">
              <a:buAutoNum type="alphaLcParenBoth"/>
            </a:pPr>
            <a:r>
              <a:rPr lang="de-DE" dirty="0">
                <a:latin typeface="+mj-lt"/>
              </a:rPr>
              <a:t>i</a:t>
            </a:r>
            <a:r>
              <a:rPr lang="de-DE" dirty="0" smtClean="0">
                <a:latin typeface="+mj-lt"/>
              </a:rPr>
              <a:t>m linearen Modell </a:t>
            </a:r>
          </a:p>
          <a:p>
            <a:pPr marL="342900" indent="-342900">
              <a:buAutoNum type="alphaLcParenBoth"/>
            </a:pPr>
            <a:r>
              <a:rPr lang="de-DE" dirty="0" smtClean="0">
                <a:latin typeface="+mj-lt"/>
              </a:rPr>
              <a:t>bei jährlicher Zinsverrechnung</a:t>
            </a:r>
          </a:p>
          <a:p>
            <a:pPr marL="342900" indent="-342900">
              <a:buAutoNum type="alphaLcParenBoth"/>
            </a:pPr>
            <a:r>
              <a:rPr lang="de-DE" dirty="0">
                <a:latin typeface="+mj-lt"/>
              </a:rPr>
              <a:t>b</a:t>
            </a:r>
            <a:r>
              <a:rPr lang="de-DE" dirty="0" smtClean="0">
                <a:latin typeface="+mj-lt"/>
              </a:rPr>
              <a:t>ei monatlicher Zinsverrechnung</a:t>
            </a:r>
          </a:p>
          <a:p>
            <a:pPr marL="342900" indent="-342900">
              <a:buAutoNum type="alphaLcParenBoth"/>
            </a:pPr>
            <a:r>
              <a:rPr lang="de-DE" dirty="0">
                <a:latin typeface="+mj-lt"/>
              </a:rPr>
              <a:t>b</a:t>
            </a:r>
            <a:r>
              <a:rPr lang="de-DE" dirty="0" smtClean="0">
                <a:latin typeface="+mj-lt"/>
              </a:rPr>
              <a:t>ei kontinuierlicher Zinsverrechnung</a:t>
            </a:r>
          </a:p>
          <a:p>
            <a:endParaRPr lang="de-DE" dirty="0" smtClean="0">
              <a:solidFill>
                <a:srgbClr val="002060"/>
              </a:solidFill>
              <a:latin typeface="+mj-lt"/>
            </a:endParaRPr>
          </a:p>
          <a:p>
            <a:r>
              <a:rPr lang="de-DE" dirty="0">
                <a:latin typeface="+mj-lt"/>
              </a:rPr>
              <a:t>Fritz </a:t>
            </a:r>
            <a:r>
              <a:rPr lang="de-DE" dirty="0" smtClean="0">
                <a:latin typeface="+mj-lt"/>
              </a:rPr>
              <a:t>hat vier Banken mit gleichem Nominalzinssatz von 2,5%, aber </a:t>
            </a:r>
            <a:br>
              <a:rPr lang="de-DE" dirty="0" smtClean="0">
                <a:latin typeface="+mj-lt"/>
              </a:rPr>
            </a:br>
            <a:r>
              <a:rPr lang="de-DE" dirty="0" smtClean="0">
                <a:latin typeface="+mj-lt"/>
              </a:rPr>
              <a:t>mit unterschiedlichen Verrechnungsmodalitäten, zur Auswahl</a:t>
            </a:r>
            <a:r>
              <a:rPr lang="de-DE" dirty="0">
                <a:latin typeface="+mj-lt"/>
              </a:rPr>
              <a:t/>
            </a:r>
            <a:br>
              <a:rPr lang="de-DE" dirty="0">
                <a:latin typeface="+mj-lt"/>
              </a:rPr>
            </a:b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Bank A     mit Zinsverrechnung erst am Ende der Laufzei</a:t>
            </a:r>
            <a:r>
              <a:rPr lang="de-DE" dirty="0">
                <a:latin typeface="+mj-lt"/>
              </a:rPr>
              <a:t>t</a:t>
            </a:r>
          </a:p>
          <a:p>
            <a:r>
              <a:rPr lang="de-DE" dirty="0" smtClean="0">
                <a:latin typeface="+mj-lt"/>
              </a:rPr>
              <a:t>Bank B     mit jährlicher </a:t>
            </a:r>
            <a:r>
              <a:rPr lang="de-DE" dirty="0">
                <a:latin typeface="+mj-lt"/>
              </a:rPr>
              <a:t>Zinsverrechnung</a:t>
            </a:r>
          </a:p>
          <a:p>
            <a:r>
              <a:rPr lang="de-DE" dirty="0">
                <a:latin typeface="+mj-lt"/>
              </a:rPr>
              <a:t>Bank </a:t>
            </a:r>
            <a:r>
              <a:rPr lang="de-DE" dirty="0" smtClean="0">
                <a:latin typeface="+mj-lt"/>
              </a:rPr>
              <a:t>C	mit monatlicher </a:t>
            </a:r>
            <a:r>
              <a:rPr lang="de-DE" dirty="0">
                <a:latin typeface="+mj-lt"/>
              </a:rPr>
              <a:t>Zinsverrechnung</a:t>
            </a:r>
          </a:p>
          <a:p>
            <a:r>
              <a:rPr lang="de-DE" dirty="0">
                <a:latin typeface="+mj-lt"/>
              </a:rPr>
              <a:t>Bank </a:t>
            </a:r>
            <a:r>
              <a:rPr lang="de-DE" dirty="0" smtClean="0">
                <a:latin typeface="+mj-lt"/>
              </a:rPr>
              <a:t>D     </a:t>
            </a:r>
            <a:r>
              <a:rPr lang="de-DE" dirty="0">
                <a:latin typeface="+mj-lt"/>
              </a:rPr>
              <a:t>mit </a:t>
            </a:r>
            <a:r>
              <a:rPr lang="de-DE" dirty="0" smtClean="0">
                <a:latin typeface="+mj-lt"/>
              </a:rPr>
              <a:t>kontinuierlicher Zinsverrechnung</a:t>
            </a:r>
          </a:p>
          <a:p>
            <a:endParaRPr lang="de-DE" dirty="0">
              <a:latin typeface="+mj-lt"/>
            </a:endParaRPr>
          </a:p>
          <a:p>
            <a:r>
              <a:rPr lang="de-DE" dirty="0" smtClean="0">
                <a:latin typeface="+mj-lt"/>
              </a:rPr>
              <a:t>Wieviel Anfangskapital müsste er bei diesen Banken jeweils einzahlen, damit er nach 10 Jahren über ein Guthaben von 15.000 € verfügt ?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</a:t>
            </a:r>
            <a:r>
              <a:rPr lang="de-DE" altLang="de-DE" sz="2800" b="1" dirty="0"/>
              <a:t> </a:t>
            </a:r>
            <a:r>
              <a:rPr lang="de-DE" altLang="de-DE" sz="2800" b="1" dirty="0" smtClean="0"/>
              <a:t>– FRITZ – Modelle im Vergleich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01" y="1150104"/>
            <a:ext cx="1546255" cy="5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01" y="3563120"/>
            <a:ext cx="1527795" cy="50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F00DB-CDBB-4718-B90A-9DE203A0457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40814" y="1198493"/>
            <a:ext cx="81356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n-lt"/>
              </a:rPr>
              <a:t>Fritz legt </a:t>
            </a:r>
            <a:r>
              <a:rPr lang="de-DE" dirty="0">
                <a:latin typeface="+mn-lt"/>
              </a:rPr>
              <a:t>heute 4.000.- € </a:t>
            </a:r>
            <a:r>
              <a:rPr lang="de-DE" dirty="0" smtClean="0">
                <a:latin typeface="+mn-lt"/>
              </a:rPr>
              <a:t> zu 2,5% p.a. an</a:t>
            </a:r>
            <a:r>
              <a:rPr lang="de-DE" dirty="0">
                <a:latin typeface="+mn-lt"/>
              </a:rPr>
              <a:t>. </a:t>
            </a:r>
            <a:r>
              <a:rPr lang="de-DE" dirty="0" smtClean="0">
                <a:latin typeface="+mn-lt"/>
              </a:rPr>
              <a:t>Nach wie </a:t>
            </a:r>
            <a:r>
              <a:rPr lang="de-DE" dirty="0">
                <a:latin typeface="+mn-lt"/>
              </a:rPr>
              <a:t>vielen 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b="1" i="1" dirty="0" smtClean="0">
                <a:latin typeface="+mn-lt"/>
              </a:rPr>
              <a:t>Jahren</a:t>
            </a:r>
            <a:r>
              <a:rPr lang="de-DE" dirty="0" smtClean="0">
                <a:latin typeface="+mn-lt"/>
              </a:rPr>
              <a:t> ist sein </a:t>
            </a:r>
            <a:r>
              <a:rPr lang="de-DE" dirty="0">
                <a:latin typeface="+mn-lt"/>
              </a:rPr>
              <a:t>Guthaben </a:t>
            </a:r>
            <a:r>
              <a:rPr lang="de-DE" dirty="0" smtClean="0">
                <a:latin typeface="+mn-lt"/>
              </a:rPr>
              <a:t>auf über 5.000 € angewachsen ? </a:t>
            </a:r>
          </a:p>
          <a:p>
            <a:endParaRPr lang="de-DE" dirty="0" smtClean="0">
              <a:latin typeface="+mn-lt"/>
            </a:endParaRPr>
          </a:p>
          <a:p>
            <a:pPr marL="342900" indent="-342900">
              <a:buAutoNum type="alphaLcParenBoth"/>
            </a:pPr>
            <a:r>
              <a:rPr lang="de-DE" dirty="0">
                <a:latin typeface="+mn-lt"/>
              </a:rPr>
              <a:t>i</a:t>
            </a:r>
            <a:r>
              <a:rPr lang="de-DE" dirty="0" smtClean="0">
                <a:latin typeface="+mn-lt"/>
              </a:rPr>
              <a:t>m linearen Modell</a:t>
            </a:r>
          </a:p>
          <a:p>
            <a:pPr marL="342900" indent="-342900">
              <a:buAutoNum type="alphaLcParenBoth"/>
            </a:pPr>
            <a:r>
              <a:rPr lang="de-DE" dirty="0" smtClean="0">
                <a:latin typeface="+mn-lt"/>
              </a:rPr>
              <a:t>bei jährlicher Zinsverrechnung</a:t>
            </a:r>
          </a:p>
          <a:p>
            <a:pPr marL="342900" indent="-342900">
              <a:buAutoNum type="alphaLcParenBoth"/>
            </a:pPr>
            <a:r>
              <a:rPr lang="de-DE" dirty="0">
                <a:latin typeface="+mn-lt"/>
              </a:rPr>
              <a:t>b</a:t>
            </a:r>
            <a:r>
              <a:rPr lang="de-DE" dirty="0" smtClean="0">
                <a:latin typeface="+mn-lt"/>
              </a:rPr>
              <a:t>ei monatlicher Zinsverrechnung</a:t>
            </a:r>
          </a:p>
          <a:p>
            <a:pPr marL="342900" indent="-342900">
              <a:buAutoNum type="alphaLcParenBoth"/>
            </a:pPr>
            <a:r>
              <a:rPr lang="de-DE" dirty="0">
                <a:latin typeface="+mn-lt"/>
              </a:rPr>
              <a:t>b</a:t>
            </a:r>
            <a:r>
              <a:rPr lang="de-DE" dirty="0" smtClean="0">
                <a:latin typeface="+mn-lt"/>
              </a:rPr>
              <a:t>ei kontinuierlicher Zinsverrechnung</a:t>
            </a:r>
          </a:p>
          <a:p>
            <a:endParaRPr lang="de-DE" dirty="0">
              <a:latin typeface="+mn-lt"/>
            </a:endParaRPr>
          </a:p>
          <a:p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dirty="0">
                <a:latin typeface="+mn-lt"/>
              </a:rPr>
              <a:t>Fritz </a:t>
            </a:r>
            <a:r>
              <a:rPr lang="de-DE" dirty="0" smtClean="0">
                <a:latin typeface="+mn-lt"/>
              </a:rPr>
              <a:t>sucht eine Bank, die im genügend Zinsen bietet, damit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aus seinen 4.000 € , die er heute einzahlen würde, in 5 Jahren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ein </a:t>
            </a:r>
            <a:r>
              <a:rPr lang="de-DE" dirty="0">
                <a:latin typeface="+mn-lt"/>
              </a:rPr>
              <a:t>Guthaben </a:t>
            </a:r>
            <a:r>
              <a:rPr lang="de-DE" dirty="0" smtClean="0">
                <a:latin typeface="+mn-lt"/>
              </a:rPr>
              <a:t>von </a:t>
            </a:r>
            <a:r>
              <a:rPr lang="de-DE" dirty="0">
                <a:latin typeface="+mn-lt"/>
              </a:rPr>
              <a:t>über </a:t>
            </a:r>
            <a:r>
              <a:rPr lang="de-DE" dirty="0" smtClean="0">
                <a:latin typeface="+mn-lt"/>
              </a:rPr>
              <a:t>5.000 </a:t>
            </a:r>
            <a:r>
              <a:rPr lang="de-DE" dirty="0">
                <a:latin typeface="+mn-lt"/>
              </a:rPr>
              <a:t>€ </a:t>
            </a:r>
            <a:r>
              <a:rPr lang="de-DE" dirty="0" smtClean="0">
                <a:latin typeface="+mn-lt"/>
              </a:rPr>
              <a:t>entstehen würde. Welchen </a:t>
            </a:r>
            <a:r>
              <a:rPr lang="de-DE" b="1" i="1" dirty="0" smtClean="0">
                <a:latin typeface="+mn-lt"/>
              </a:rPr>
              <a:t>Zinssatz</a:t>
            </a:r>
            <a:r>
              <a:rPr lang="de-DE" dirty="0" smtClean="0">
                <a:latin typeface="+mn-lt"/>
              </a:rPr>
              <a:t> müsste die Bank bei nachfolgenden Verrechnungsmodalitäten anbieten ?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indent="-342900">
              <a:buAutoNum type="alphaLcParenBoth"/>
            </a:pPr>
            <a:r>
              <a:rPr lang="de-DE" dirty="0" smtClean="0">
                <a:latin typeface="+mn-lt"/>
              </a:rPr>
              <a:t>Zinsverrechnung erst am Ende der Laufzei</a:t>
            </a:r>
            <a:r>
              <a:rPr lang="de-DE" dirty="0">
                <a:latin typeface="+mn-lt"/>
              </a:rPr>
              <a:t>t</a:t>
            </a:r>
          </a:p>
          <a:p>
            <a:pPr marL="342900" indent="-342900">
              <a:buAutoNum type="alphaLcParenBoth"/>
            </a:pPr>
            <a:r>
              <a:rPr lang="de-DE" dirty="0">
                <a:latin typeface="+mn-lt"/>
              </a:rPr>
              <a:t>bei jährlicher Zinsverrechnung</a:t>
            </a:r>
          </a:p>
          <a:p>
            <a:pPr marL="342900" indent="-342900">
              <a:buAutoNum type="alphaLcParenBoth"/>
            </a:pPr>
            <a:r>
              <a:rPr lang="de-DE" dirty="0">
                <a:latin typeface="+mn-lt"/>
              </a:rPr>
              <a:t>bei monatlicher Zinsverrechnung</a:t>
            </a:r>
          </a:p>
          <a:p>
            <a:pPr marL="342900" indent="-342900">
              <a:buAutoNum type="alphaLcParenBoth"/>
            </a:pPr>
            <a:r>
              <a:rPr lang="de-DE" dirty="0">
                <a:latin typeface="+mn-lt"/>
              </a:rPr>
              <a:t>bei kontinuierlicher </a:t>
            </a:r>
            <a:r>
              <a:rPr lang="de-DE" dirty="0" smtClean="0">
                <a:latin typeface="+mn-lt"/>
              </a:rPr>
              <a:t>Zinsverrechnung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19" y="3642786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30895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</a:t>
            </a:r>
            <a:r>
              <a:rPr lang="de-DE" altLang="de-DE" sz="2800" b="1" dirty="0"/>
              <a:t> </a:t>
            </a:r>
            <a:r>
              <a:rPr lang="de-DE" altLang="de-DE" sz="2800" b="1" dirty="0" smtClean="0"/>
              <a:t>– FRITZ – Modelle im Vergleich</a:t>
            </a:r>
          </a:p>
        </p:txBody>
      </p:sp>
    </p:spTree>
    <p:extLst>
      <p:ext uri="{BB962C8B-B14F-4D97-AF65-F5344CB8AC3E}">
        <p14:creationId xmlns:p14="http://schemas.microsoft.com/office/powerpoint/2010/main" val="29265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F00DB-CDBB-4718-B90A-9DE203A0457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35476"/>
              </p:ext>
            </p:extLst>
          </p:nvPr>
        </p:nvGraphicFramePr>
        <p:xfrm>
          <a:off x="323528" y="1865362"/>
          <a:ext cx="86201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Arbeitsblatt" r:id="rId3" imgW="8620022" imgH="2571657" progId="Excel.Sheet.12">
                  <p:embed/>
                </p:oleObj>
              </mc:Choice>
              <mc:Fallback>
                <p:oleObj name="Arbeitsblatt" r:id="rId3" imgW="8620022" imgH="25716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865362"/>
                        <a:ext cx="8620125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39552" y="1331640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Lösung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</a:p>
          <a:p>
            <a:endParaRPr lang="de-DE" dirty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Weitere Aufgaben mit Lösungen im Internet, z.B.  :</a:t>
            </a:r>
          </a:p>
          <a:p>
            <a:r>
              <a:rPr lang="de-DE" dirty="0" smtClean="0">
                <a:latin typeface="+mn-lt"/>
                <a:hlinkClick r:id="rId5"/>
              </a:rPr>
              <a:t>http</a:t>
            </a:r>
            <a:r>
              <a:rPr lang="de-DE" dirty="0">
                <a:latin typeface="+mn-lt"/>
                <a:hlinkClick r:id="rId5"/>
              </a:rPr>
              <a:t>://</a:t>
            </a:r>
            <a:r>
              <a:rPr lang="de-DE" dirty="0" smtClean="0">
                <a:latin typeface="+mn-lt"/>
                <a:hlinkClick r:id="rId5"/>
              </a:rPr>
              <a:t>fbmathe.bbs-bingen.de/Zinsrechnung/uebung_zinsrechnung.htm</a:t>
            </a:r>
            <a:endParaRPr lang="de-DE" dirty="0" smtClean="0">
              <a:latin typeface="+mn-lt"/>
            </a:endParaRPr>
          </a:p>
          <a:p>
            <a:r>
              <a:rPr lang="de-DE" dirty="0">
                <a:latin typeface="+mn-lt"/>
                <a:hlinkClick r:id="rId6"/>
              </a:rPr>
              <a:t>http://</a:t>
            </a:r>
            <a:r>
              <a:rPr lang="de-DE" dirty="0" smtClean="0">
                <a:latin typeface="+mn-lt"/>
                <a:hlinkClick r:id="rId6"/>
              </a:rPr>
              <a:t>www.brinkmann-du.de/mathe/aufgabenportal/p0_zinseszins_01/p0_zinseszins_01.htm</a:t>
            </a: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</a:t>
            </a:r>
            <a:r>
              <a:rPr lang="de-DE" altLang="de-DE" sz="2800" b="1" dirty="0"/>
              <a:t> </a:t>
            </a:r>
            <a:r>
              <a:rPr lang="de-DE" altLang="de-DE" sz="2800" b="1" dirty="0" smtClean="0"/>
              <a:t>– FRITZ – Modelle im Vergleich</a:t>
            </a:r>
          </a:p>
        </p:txBody>
      </p:sp>
    </p:spTree>
    <p:extLst>
      <p:ext uri="{BB962C8B-B14F-4D97-AF65-F5344CB8AC3E}">
        <p14:creationId xmlns:p14="http://schemas.microsoft.com/office/powerpoint/2010/main" val="5759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F00DB-CDBB-4718-B90A-9DE203A0457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86531" y="1052736"/>
            <a:ext cx="81356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>
              <a:solidFill>
                <a:srgbClr val="002060"/>
              </a:solidFill>
              <a:latin typeface="+mj-lt"/>
            </a:endParaRPr>
          </a:p>
          <a:p>
            <a:r>
              <a:rPr lang="de-DE" dirty="0">
                <a:latin typeface="+mj-lt"/>
              </a:rPr>
              <a:t>Fritz </a:t>
            </a:r>
            <a:r>
              <a:rPr lang="de-DE" dirty="0" smtClean="0">
                <a:latin typeface="+mj-lt"/>
              </a:rPr>
              <a:t>hat vier Banken mit gleichem Nominalzinssatz von 2,5%, aber </a:t>
            </a:r>
            <a:br>
              <a:rPr lang="de-DE" dirty="0" smtClean="0">
                <a:latin typeface="+mj-lt"/>
              </a:rPr>
            </a:br>
            <a:r>
              <a:rPr lang="de-DE" dirty="0" smtClean="0">
                <a:latin typeface="+mj-lt"/>
              </a:rPr>
              <a:t>mit unterschiedlichen Verrechnungsmodalitäten, zur Auswahl</a:t>
            </a:r>
            <a:r>
              <a:rPr lang="de-DE" dirty="0">
                <a:latin typeface="+mj-lt"/>
              </a:rPr>
              <a:t/>
            </a:r>
            <a:br>
              <a:rPr lang="de-DE" dirty="0">
                <a:latin typeface="+mj-lt"/>
              </a:rPr>
            </a:b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Bank A     mit Zinsverrechnung erst am Ende der Laufzei</a:t>
            </a:r>
            <a:r>
              <a:rPr lang="de-DE" dirty="0">
                <a:latin typeface="+mj-lt"/>
              </a:rPr>
              <a:t>t</a:t>
            </a:r>
          </a:p>
          <a:p>
            <a:r>
              <a:rPr lang="de-DE" dirty="0" smtClean="0">
                <a:latin typeface="+mj-lt"/>
              </a:rPr>
              <a:t>Bank B     mit jährlicher </a:t>
            </a:r>
            <a:r>
              <a:rPr lang="de-DE" dirty="0">
                <a:latin typeface="+mj-lt"/>
              </a:rPr>
              <a:t>Zinsverrechnung</a:t>
            </a:r>
          </a:p>
          <a:p>
            <a:r>
              <a:rPr lang="de-DE" dirty="0">
                <a:latin typeface="+mj-lt"/>
              </a:rPr>
              <a:t>Bank </a:t>
            </a:r>
            <a:r>
              <a:rPr lang="de-DE" dirty="0" smtClean="0">
                <a:latin typeface="+mj-lt"/>
              </a:rPr>
              <a:t>C	mit monatlicher </a:t>
            </a:r>
            <a:r>
              <a:rPr lang="de-DE" dirty="0">
                <a:latin typeface="+mj-lt"/>
              </a:rPr>
              <a:t>Zinsverrechnung</a:t>
            </a:r>
          </a:p>
          <a:p>
            <a:r>
              <a:rPr lang="de-DE" dirty="0">
                <a:latin typeface="+mj-lt"/>
              </a:rPr>
              <a:t>Bank </a:t>
            </a:r>
            <a:r>
              <a:rPr lang="de-DE" dirty="0" smtClean="0">
                <a:latin typeface="+mj-lt"/>
              </a:rPr>
              <a:t>D     </a:t>
            </a:r>
            <a:r>
              <a:rPr lang="de-DE" dirty="0">
                <a:latin typeface="+mj-lt"/>
              </a:rPr>
              <a:t>mit </a:t>
            </a:r>
            <a:r>
              <a:rPr lang="de-DE" dirty="0" smtClean="0">
                <a:latin typeface="+mj-lt"/>
              </a:rPr>
              <a:t>kontinuierlicher Zinsverrechnung</a:t>
            </a:r>
          </a:p>
          <a:p>
            <a:endParaRPr lang="de-DE" dirty="0">
              <a:latin typeface="+mj-lt"/>
            </a:endParaRPr>
          </a:p>
          <a:p>
            <a:r>
              <a:rPr lang="de-DE" dirty="0"/>
              <a:t>Was würden Sie Fritz raten </a:t>
            </a:r>
            <a:r>
              <a:rPr lang="de-DE" dirty="0" smtClean="0"/>
              <a:t>?</a:t>
            </a: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Welch</a:t>
            </a:r>
            <a:r>
              <a:rPr lang="de-DE" dirty="0" smtClean="0">
                <a:latin typeface="+mj-lt"/>
              </a:rPr>
              <a:t>e Bank bietet die höchste Jahresrendite ?</a:t>
            </a:r>
          </a:p>
        </p:txBody>
      </p:sp>
      <p:sp>
        <p:nvSpPr>
          <p:cNvPr id="8" name="Gleichschenkliges Dreieck 7"/>
          <p:cNvSpPr/>
          <p:nvPr/>
        </p:nvSpPr>
        <p:spPr>
          <a:xfrm>
            <a:off x="7047009" y="1331640"/>
            <a:ext cx="1570670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pEFF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25454" y="4509120"/>
            <a:ext cx="7906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Antwort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 </a:t>
            </a:r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Dank der Zinseszinseffekte erhält man bei unterjähriger Zinsverrechnung höhere Renditen. </a:t>
            </a:r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Die maximale Rendite erhält man bei kontinuierlicher Zinsverrechnung.</a:t>
            </a:r>
          </a:p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Empfehlung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  Bank D</a:t>
            </a:r>
          </a:p>
          <a:p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</a:t>
            </a:r>
            <a:r>
              <a:rPr lang="de-DE" altLang="de-DE" sz="2800" b="1" dirty="0"/>
              <a:t> </a:t>
            </a:r>
            <a:r>
              <a:rPr lang="de-DE" altLang="de-DE" sz="2800" b="1" dirty="0" smtClean="0"/>
              <a:t>– FRITZ – Modelle im Vergleich</a:t>
            </a:r>
          </a:p>
        </p:txBody>
      </p:sp>
    </p:spTree>
    <p:extLst>
      <p:ext uri="{BB962C8B-B14F-4D97-AF65-F5344CB8AC3E}">
        <p14:creationId xmlns:p14="http://schemas.microsoft.com/office/powerpoint/2010/main" val="364903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49265" y="119675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dirty="0" smtClean="0"/>
                  <a:t>Fritz legt sein Kapital in Höhe von 10.000 € auf einem Tagesgeldkonto mit vierteljährlicher Zinsverrechnung für 1,5 Jahre angelegt.</a:t>
                </a:r>
                <a:br>
                  <a:rPr lang="de-DE" sz="1800" dirty="0" smtClean="0"/>
                </a:br>
                <a:endParaRPr lang="de-DE" sz="1800" dirty="0"/>
              </a:p>
              <a:p>
                <a:pPr>
                  <a:buAutoNum type="alphaLcParenBoth"/>
                  <a:tabLst>
                    <a:tab pos="363538" algn="l"/>
                  </a:tabLst>
                </a:pPr>
                <a:r>
                  <a:rPr lang="de-DE" sz="1800" dirty="0" smtClean="0"/>
                  <a:t>Wie </a:t>
                </a:r>
                <a:r>
                  <a:rPr lang="de-DE" sz="1800" dirty="0"/>
                  <a:t>hoch ist das Kapital am Ende der Laufzeit </a:t>
                </a:r>
                <a:r>
                  <a:rPr lang="de-DE" sz="1800" dirty="0" smtClean="0"/>
                  <a:t/>
                </a:r>
                <a:br>
                  <a:rPr lang="de-DE" sz="1800" dirty="0" smtClean="0"/>
                </a:br>
                <a:r>
                  <a:rPr lang="de-DE" sz="1800" dirty="0" smtClean="0"/>
                  <a:t>bei </a:t>
                </a:r>
                <a:r>
                  <a:rPr lang="de-DE" sz="1800" dirty="0"/>
                  <a:t>ein Zinssatz </a:t>
                </a:r>
                <a:r>
                  <a:rPr lang="de-DE" sz="1800" dirty="0" smtClean="0"/>
                  <a:t>von </a:t>
                </a:r>
                <a:r>
                  <a:rPr lang="de-DE" sz="1800" dirty="0"/>
                  <a:t>3% p.a. </a:t>
                </a:r>
                <a:r>
                  <a:rPr lang="de-DE" sz="1800" dirty="0" smtClean="0"/>
                  <a:t>?</a:t>
                </a:r>
                <a:br>
                  <a:rPr lang="de-DE" sz="1800" dirty="0" smtClean="0"/>
                </a:br>
                <a:endParaRPr lang="de-DE" sz="1800" dirty="0" smtClean="0"/>
              </a:p>
              <a:p>
                <a:pPr>
                  <a:buAutoNum type="alphaLcParenBoth"/>
                </a:pPr>
                <a:r>
                  <a:rPr lang="de-DE" sz="1800" dirty="0" smtClean="0"/>
                  <a:t>Welche </a:t>
                </a:r>
                <a:r>
                  <a:rPr lang="de-DE" sz="1800" dirty="0"/>
                  <a:t>Jahresrendite </a:t>
                </a:r>
                <a:r>
                  <a:rPr lang="de-DE" sz="1800" dirty="0" smtClean="0"/>
                  <a:t>(„Effektivzins“) wird auf diesem Konto erzielt ?</a:t>
                </a:r>
              </a:p>
              <a:p>
                <a:pPr>
                  <a:buAutoNum type="alphaLcParenBoth"/>
                </a:pPr>
                <a:endParaRPr lang="de-DE" sz="1800" dirty="0"/>
              </a:p>
              <a:p>
                <a:pPr marL="0" indent="0">
                  <a:buNone/>
                  <a:defRPr/>
                </a:pPr>
                <a:r>
                  <a:rPr lang="de-DE" altLang="de-DE" sz="1800" b="1" dirty="0">
                    <a:solidFill>
                      <a:schemeClr val="accent1"/>
                    </a:solidFill>
                    <a:latin typeface="Calibri" pitchFamily="34" charset="0"/>
                  </a:rPr>
                  <a:t>Lösung</a:t>
                </a:r>
                <a14:m>
                  <m:oMath xmlns:m="http://schemas.openxmlformats.org/officeDocument/2006/math">
                    <m:r>
                      <a:rPr lang="de-DE" altLang="de-DE" sz="1800" b="1">
                        <a:solidFill>
                          <a:schemeClr val="accent1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de-DE" altLang="de-DE" sz="1800" b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marL="0" indent="0">
                  <a:buNone/>
                  <a:defRPr/>
                </a:pP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>(a)   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𝑀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𝑛𝑚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=1,5∙4=6⇒</m:t>
                    </m:r>
                  </m:oMath>
                </a14:m>
                <a:r>
                  <a:rPr lang="de-DE" altLang="de-DE" sz="1800" b="0" dirty="0" smtClean="0">
                    <a:solidFill>
                      <a:schemeClr val="accent1"/>
                    </a:solidFill>
                    <a:ea typeface="Cambria Math"/>
                  </a:rPr>
                  <a:t>  Die Laufzeit enthält 6 </a:t>
                </a:r>
                <a:r>
                  <a:rPr lang="de-DE" altLang="de-DE" sz="1800" dirty="0" smtClean="0">
                    <a:solidFill>
                      <a:schemeClr val="accent1"/>
                    </a:solidFill>
                    <a:ea typeface="Cambria Math"/>
                  </a:rPr>
                  <a:t>Q</a:t>
                </a:r>
                <a:r>
                  <a:rPr lang="de-DE" altLang="de-DE" sz="1800" b="0" dirty="0" smtClean="0">
                    <a:solidFill>
                      <a:schemeClr val="accent1"/>
                    </a:solidFill>
                    <a:ea typeface="Cambria Math"/>
                  </a:rPr>
                  <a:t>uartale.</a:t>
                </a:r>
              </a:p>
              <a:p>
                <a:pPr marL="0" indent="0">
                  <a:buNone/>
                  <a:defRPr/>
                </a:pPr>
                <a:endParaRPr lang="de-DE" altLang="de-DE" sz="1800" b="0" dirty="0" smtClean="0">
                  <a:solidFill>
                    <a:schemeClr val="accent1"/>
                  </a:solidFill>
                  <a:ea typeface="Cambria Math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1,5</m:t>
                          </m:r>
                        </m:sub>
                      </m:sSub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=10.000∙</m:t>
                      </m:r>
                      <m:sSup>
                        <m:sSupPr>
                          <m:ctrlP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1+0,75%</m:t>
                              </m:r>
                            </m:e>
                          </m:d>
                        </m:e>
                        <m:sup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de-DE" altLang="de-DE" sz="1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=10.458,52 €</m:t>
                      </m:r>
                    </m:oMath>
                  </m:oMathPara>
                </a14:m>
                <a:endParaRPr lang="de-DE" altLang="de-DE" sz="1800" b="0" dirty="0" smtClean="0">
                  <a:solidFill>
                    <a:schemeClr val="accent1"/>
                  </a:solidFill>
                  <a:ea typeface="Cambria Math"/>
                </a:endParaRPr>
              </a:p>
              <a:p>
                <a:pPr marL="0" indent="0">
                  <a:buNone/>
                  <a:defRPr/>
                </a:pPr>
                <a:endParaRPr lang="de-DE" altLang="de-DE" sz="1800" b="1" dirty="0">
                  <a:solidFill>
                    <a:schemeClr val="accent1"/>
                  </a:solidFill>
                  <a:latin typeface="Cambria Math"/>
                </a:endParaRPr>
              </a:p>
              <a:p>
                <a:pPr marL="0" indent="0">
                  <a:buNone/>
                  <a:defRPr/>
                </a:pP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>(b)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𝐸𝐹𝐹</m:t>
                        </m:r>
                      </m:sub>
                    </m:sSub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%=</m:t>
                    </m:r>
                    <m:sSup>
                      <m:sSupPr>
                        <m:ctrlP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  (1+</m:t>
                        </m:r>
                        <m:r>
                          <a:rPr lang="de-DE" alt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0,75</m:t>
                        </m:r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%)</m:t>
                        </m:r>
                      </m:e>
                      <m:sup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−1</m:t>
                    </m:r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</a:rPr>
                      <m:t>   </m:t>
                    </m:r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1,0</m:t>
                        </m:r>
                        <m:r>
                          <a:rPr lang="de-DE" alt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075</m:t>
                        </m:r>
                      </m:e>
                      <m:sup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−1=0,030339191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=3,03%</m:t>
                    </m:r>
                  </m:oMath>
                </a14:m>
                <a:endParaRPr lang="de-DE" altLang="de-DE" sz="1800" i="1" dirty="0">
                  <a:solidFill>
                    <a:schemeClr val="accent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265" y="1196752"/>
                <a:ext cx="8229600" cy="4525963"/>
              </a:xfrm>
              <a:blipFill rotWithShape="1">
                <a:blip r:embed="rId2"/>
                <a:stretch>
                  <a:fillRect l="-593" t="-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46025-D7C1-40F4-96CB-4AC99416CB1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 – FRITZ 2</a:t>
            </a:r>
            <a:r>
              <a:rPr lang="de-DE" altLang="de-DE" sz="2800" b="1" dirty="0" smtClean="0"/>
              <a:t>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55" y="1927770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leichschenkliges Dreieck 7"/>
          <p:cNvSpPr/>
          <p:nvPr/>
        </p:nvSpPr>
        <p:spPr>
          <a:xfrm>
            <a:off x="7200292" y="2830917"/>
            <a:ext cx="1318642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2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49265" y="119675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dirty="0" smtClean="0"/>
                  <a:t>Fritz legt sein Kapital in Höhe von 10.000 € auf einem Tagesgeldkonto mit vierteljährlicher Zinsverrechnung für 1,5 Jahre angelegt.</a:t>
                </a:r>
                <a:br>
                  <a:rPr lang="de-DE" sz="1800" dirty="0" smtClean="0"/>
                </a:br>
                <a:endParaRPr lang="de-DE" sz="1800" dirty="0"/>
              </a:p>
              <a:p>
                <a:pPr marL="0" indent="0">
                  <a:buNone/>
                </a:pPr>
                <a:r>
                  <a:rPr lang="de-DE" sz="1800" dirty="0" smtClean="0"/>
                  <a:t>(b) Welche </a:t>
                </a:r>
                <a:r>
                  <a:rPr lang="de-DE" sz="1800" dirty="0"/>
                  <a:t>Jahresrendite </a:t>
                </a:r>
                <a:r>
                  <a:rPr lang="de-DE" sz="1800" dirty="0" smtClean="0"/>
                  <a:t>(„Effektivzins“) wird auf diesem Konto erzielt ?</a:t>
                </a:r>
              </a:p>
              <a:p>
                <a:pPr>
                  <a:buAutoNum type="alphaLcParenBoth"/>
                </a:pPr>
                <a:endParaRPr lang="de-DE" sz="1800" dirty="0"/>
              </a:p>
              <a:p>
                <a:pPr marL="0" indent="0">
                  <a:buNone/>
                  <a:defRPr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Alternative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altLang="de-DE" sz="1800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Lösungen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Alternative 1: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𝐸𝐹𝐹</m:t>
                        </m:r>
                      </m:sub>
                    </m:sSub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%=</m:t>
                    </m:r>
                    <m:rad>
                      <m:radPr>
                        <m:ctrlPr>
                          <a:rPr lang="de-DE" sz="1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,5</m:t>
                        </m:r>
                      </m:deg>
                      <m:e>
                        <m:f>
                          <m:fPr>
                            <m:ctrlPr>
                              <a:rPr lang="de-DE" sz="180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10.458,52</m:t>
                            </m:r>
                          </m:num>
                          <m:den>
                            <m:r>
                              <a:rPr lang="de-DE" sz="1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10.000</m:t>
                            </m:r>
                          </m:den>
                        </m:f>
                      </m:e>
                    </m:rad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−1=</m:t>
                    </m:r>
                    <m:r>
                      <a:rPr lang="de-DE" alt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0,030339191=3,03%</m:t>
                    </m:r>
                  </m:oMath>
                </a14:m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Alternative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2:    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=10.000∙</m:t>
                    </m:r>
                    <m:sSup>
                      <m:sSupPr>
                        <m:ctrlP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de-DE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1+0,75%</m:t>
                            </m:r>
                          </m:e>
                        </m:d>
                      </m:e>
                      <m:sup>
                        <m:r>
                          <a:rPr lang="de-DE" alt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=10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303,39191</m:t>
                    </m:r>
                  </m:oMath>
                </a14:m>
                <a:endParaRPr lang="de-DE" altLang="de-DE" sz="1800" i="1" dirty="0" smtClean="0">
                  <a:solidFill>
                    <a:schemeClr val="accent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DE" altLang="de-DE" sz="1800" i="1" dirty="0">
                    <a:solidFill>
                      <a:schemeClr val="accent1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de-DE" altLang="de-DE" sz="1800" i="1" dirty="0" smtClean="0">
                    <a:solidFill>
                      <a:schemeClr val="accent1"/>
                    </a:solidFill>
                    <a:latin typeface="Cambria Math"/>
                    <a:ea typeface="Cambria Math"/>
                  </a:rPr>
                  <a:t>	      </a:t>
                </a:r>
                <a:r>
                  <a:rPr lang="de-DE" altLang="de-DE" sz="1800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/>
                  </a:rPr>
                  <a:t>Rendite:   </a:t>
                </a:r>
                <a:r>
                  <a:rPr lang="de-DE" altLang="de-DE" sz="1800" i="1" dirty="0" smtClean="0">
                    <a:solidFill>
                      <a:schemeClr val="accent1"/>
                    </a:solidFill>
                    <a:latin typeface="Cambria Math"/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de-DE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de-DE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−1=</m:t>
                    </m:r>
                    <m:f>
                      <m:fPr>
                        <m:ctrlP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10.303,39191</m:t>
                        </m:r>
                      </m:num>
                      <m:den>
                        <m:r>
                          <a:rPr lang="de-DE" alt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10.000</m:t>
                        </m:r>
                      </m:den>
                    </m:f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de-DE" altLang="de-DE" sz="1800" i="1" dirty="0" smtClean="0">
                  <a:solidFill>
                    <a:schemeClr val="accent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DE" altLang="de-DE" sz="1800" b="0" dirty="0" smtClean="0">
                    <a:solidFill>
                      <a:schemeClr val="accent1"/>
                    </a:solidFill>
                    <a:ea typeface="Cambria Math"/>
                  </a:rPr>
                  <a:t> 		                           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=1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030339191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de-DE" altLang="de-DE" sz="1800" b="0" i="1" dirty="0" smtClean="0">
                  <a:solidFill>
                    <a:schemeClr val="accent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DE" altLang="de-DE" sz="1800" dirty="0">
                    <a:solidFill>
                      <a:schemeClr val="accent1"/>
                    </a:solidFill>
                    <a:ea typeface="Cambria Math"/>
                  </a:rPr>
                  <a:t> 		                            </a:t>
                </a:r>
                <a14:m>
                  <m:oMath xmlns:m="http://schemas.openxmlformats.org/officeDocument/2006/math"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=0,030339191=</m:t>
                    </m:r>
                  </m:oMath>
                </a14:m>
                <a:r>
                  <a:rPr lang="de-DE" altLang="de-DE" sz="1800" dirty="0" smtClean="0">
                    <a:solidFill>
                      <a:schemeClr val="accent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de-DE" altLang="de-DE" sz="1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03</m:t>
                    </m:r>
                    <m:r>
                      <a:rPr lang="de-DE" altLang="de-DE" sz="1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de-DE" altLang="de-DE" sz="1800" dirty="0">
                  <a:solidFill>
                    <a:schemeClr val="accent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de-DE" altLang="de-DE" sz="1800" dirty="0">
                  <a:solidFill>
                    <a:schemeClr val="accent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265" y="1196752"/>
                <a:ext cx="8229600" cy="4525963"/>
              </a:xfrm>
              <a:blipFill rotWithShape="1">
                <a:blip r:embed="rId2"/>
                <a:stretch>
                  <a:fillRect l="-593" t="-673" b="-64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46025-D7C1-40F4-96CB-4AC99416CB1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 – FRITZ 2</a:t>
            </a:r>
            <a:r>
              <a:rPr lang="de-DE" altLang="de-DE" sz="2800" b="1" dirty="0" smtClean="0"/>
              <a:t> </a:t>
            </a:r>
          </a:p>
        </p:txBody>
      </p:sp>
      <p:sp>
        <p:nvSpPr>
          <p:cNvPr id="8" name="Gleichschenkliges Dreieck 7"/>
          <p:cNvSpPr/>
          <p:nvPr/>
        </p:nvSpPr>
        <p:spPr>
          <a:xfrm>
            <a:off x="7200292" y="2276872"/>
            <a:ext cx="1318642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9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1538A-C951-482B-A927-7875CDAF8885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B33120-5C61-426E-9D6F-6069737D8859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600400" cy="127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540000" y="1260000"/>
                <a:ext cx="4392040" cy="2855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defRPr/>
                </a:pPr>
                <a:r>
                  <a:rPr lang="de-DE" b="1" dirty="0" smtClean="0">
                    <a:latin typeface="+mn-lt"/>
                    <a:cs typeface="+mn-cs"/>
                  </a:rPr>
                  <a:t>Aufgabe 1.13  -  </a:t>
                </a:r>
                <a:r>
                  <a:rPr lang="de-DE" altLang="de-DE" b="1" dirty="0">
                    <a:latin typeface="+mn-lt"/>
                  </a:rPr>
                  <a:t>Beispiel aus dem Internet</a:t>
                </a:r>
                <a:r>
                  <a:rPr lang="de-DE" b="1" dirty="0" smtClean="0">
                    <a:latin typeface="+mn-lt"/>
                    <a:cs typeface="+mn-cs"/>
                  </a:rPr>
                  <a:t/>
                </a:r>
                <a:br>
                  <a:rPr lang="de-DE" b="1" dirty="0" smtClean="0">
                    <a:latin typeface="+mn-lt"/>
                    <a:cs typeface="+mn-cs"/>
                  </a:rPr>
                </a:br>
                <a:r>
                  <a:rPr lang="de-DE" dirty="0">
                    <a:latin typeface="+mn-lt"/>
                    <a:cs typeface="+mn-cs"/>
                  </a:rPr>
                  <a:t>Das anfängliches Kapital </a:t>
                </a:r>
                <a:r>
                  <a:rPr lang="de-DE" dirty="0" smtClean="0">
                    <a:latin typeface="+mn-lt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  <a:cs typeface="+mn-cs"/>
                          </a:rPr>
                          <m:t>0</m:t>
                        </m:r>
                      </m:sub>
                    </m:sSub>
                    <m:r>
                      <a:rPr lang="de-DE" dirty="0">
                        <a:latin typeface="Cambria Math"/>
                        <a:cs typeface="+mn-cs"/>
                      </a:rPr>
                      <m:t> = 20.000 €  </m:t>
                    </m:r>
                  </m:oMath>
                </a14:m>
                <a:r>
                  <a:rPr lang="de-DE" dirty="0" smtClean="0">
                    <a:latin typeface="+mn-lt"/>
                    <a:cs typeface="+mn-cs"/>
                  </a:rPr>
                  <a:t>  erhöht </a:t>
                </a:r>
                <a:r>
                  <a:rPr lang="de-DE" dirty="0">
                    <a:latin typeface="+mn-lt"/>
                    <a:cs typeface="+mn-cs"/>
                  </a:rPr>
                  <a:t>sich zum Zeitpunkt der </a:t>
                </a:r>
                <a:r>
                  <a:rPr lang="de-DE" dirty="0" smtClean="0">
                    <a:latin typeface="+mn-lt"/>
                    <a:cs typeface="+mn-cs"/>
                  </a:rPr>
                  <a:t>Zinsverrech-nung </a:t>
                </a:r>
                <a:r>
                  <a:rPr lang="de-DE" dirty="0">
                    <a:latin typeface="+mn-lt"/>
                    <a:cs typeface="+mn-cs"/>
                  </a:rPr>
                  <a:t>(hier: nach einem Vierteljahr) um 1% </a:t>
                </a:r>
                <a:r>
                  <a:rPr lang="de-DE" dirty="0">
                    <a:latin typeface="+mn-lt"/>
                    <a:cs typeface="+mn-cs"/>
                    <a:sym typeface="Symbol"/>
                  </a:rPr>
                  <a:t>und ebenso in den nachfolgenden Quartalen.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de-DE" dirty="0">
                  <a:latin typeface="+mn-lt"/>
                  <a:cs typeface="+mn-cs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𝐾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sym typeface="Symbol"/>
                            </a:rPr>
                            <m:t>𝑡</m:t>
                          </m:r>
                          <m:r>
                            <a:rPr lang="de-DE" i="1">
                              <a:latin typeface="Cambria Math"/>
                              <a:sym typeface="Symbol"/>
                            </a:rPr>
                            <m:t>=0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  1+ 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sym typeface="Symbol"/>
                                    </a:rPr>
                                    <m:t>1%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sym typeface="Symbol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groupCh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  </m:t>
                          </m: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𝐾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sym typeface="Symbol"/>
                            </a:rPr>
                            <m:t>𝑡</m:t>
                          </m:r>
                          <m:r>
                            <a:rPr lang="de-DE" i="1">
                              <a:latin typeface="Cambria Math"/>
                              <a:sym typeface="Symbol"/>
                            </a:rPr>
                            <m:t>=</m:t>
                          </m:r>
                          <m:f>
                            <m:fPr>
                              <m:type m:val="skw"/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de-DE" i="1">
                                  <a:latin typeface="Cambria Math"/>
                                  <a:sym typeface="Symbol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/>
                                  <a:sym typeface="Symbol"/>
                                </a:rPr>
                                <m:t>  1+ 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sym typeface="Symbol"/>
                                    </a:rPr>
                                    <m:t>1%</m:t>
                                  </m:r>
                                  <m:r>
                                    <a:rPr lang="de-DE" i="1">
                                      <a:latin typeface="Cambria Math"/>
                                      <a:sym typeface="Symbol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  <a:sym typeface="Symbol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groupCh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   </m:t>
                          </m: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𝐾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sym typeface="Symbol"/>
                            </a:rPr>
                            <m:t>𝑡</m:t>
                          </m:r>
                          <m:r>
                            <a:rPr lang="de-DE" i="1">
                              <a:latin typeface="Cambria Math"/>
                              <a:sym typeface="Symbol"/>
                            </a:rPr>
                            <m:t>=</m:t>
                          </m:r>
                          <m:f>
                            <m:fPr>
                              <m:type m:val="skw"/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i="1">
                                  <a:latin typeface="Cambria Math"/>
                                  <a:sym typeface="Symbol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de-DE" b="0" i="1" smtClean="0">
                          <a:latin typeface="Cambria Math"/>
                          <a:sym typeface="Symbol"/>
                        </a:rPr>
                        <m:t>  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de-DE" i="1">
                                  <a:latin typeface="Cambria Math"/>
                                  <a:sym typeface="Symbol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/>
                                  <a:sym typeface="Symbol"/>
                                </a:rPr>
                                <m:t>  1+</m:t>
                              </m:r>
                              <m: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1%    </m:t>
                              </m:r>
                            </m:e>
                          </m:groupCh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   </m:t>
                          </m: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=</m:t>
                          </m:r>
                          <m:f>
                            <m:fPr>
                              <m:type m:val="skw"/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i="1">
                                  <a:latin typeface="Cambria Math"/>
                                  <a:sym typeface="Symbol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de-DE" i="1">
                                  <a:latin typeface="Cambria Math"/>
                                  <a:sym typeface="Symbol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/>
                                  <a:sym typeface="Symbol"/>
                                </a:rPr>
                                <m:t>  1+</m:t>
                              </m:r>
                              <m:r>
                                <a:rPr lang="de-DE" b="0" i="1" smtClean="0">
                                  <a:latin typeface="Cambria Math"/>
                                  <a:sym typeface="Symbol"/>
                                </a:rPr>
                                <m:t>1%      </m:t>
                              </m:r>
                            </m:e>
                          </m:groupCh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    </m:t>
                          </m: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/>
                              <a:sym typeface="Symbol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+mn-lt"/>
                  <a:sym typeface="Symbol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de-DE" dirty="0" smtClean="0">
                  <a:latin typeface="+mn-lt"/>
                  <a:cs typeface="+mn-cs"/>
                  <a:sym typeface="Symbol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de-DE" dirty="0" smtClean="0">
                    <a:latin typeface="+mn-lt"/>
                    <a:cs typeface="+mn-cs"/>
                    <a:sym typeface="Symbol"/>
                  </a:rPr>
                  <a:t>Wie viele € erhalte ich am Ende des Jahres 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" y="1260000"/>
                <a:ext cx="4392040" cy="2855342"/>
              </a:xfrm>
              <a:prstGeom prst="rect">
                <a:avLst/>
              </a:prstGeom>
              <a:blipFill rotWithShape="1">
                <a:blip r:embed="rId3"/>
                <a:stretch>
                  <a:fillRect l="-1250" t="-1068" r="-58194"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540000" y="4106337"/>
                <a:ext cx="8424488" cy="1891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de-DE" altLang="de-DE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Lösung:  </a:t>
                </a:r>
                <a14:m>
                  <m:oMath xmlns:m="http://schemas.openxmlformats.org/officeDocument/2006/math"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=1,  </m:t>
                    </m:r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𝑚</m:t>
                    </m:r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=4,  </m:t>
                    </m:r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𝑝</m:t>
                    </m:r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%=4%, </m:t>
                    </m:r>
                    <m:sSub>
                      <m:sSubPr>
                        <m:ctrl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20.000</m:t>
                        </m:r>
                        <m: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(1+1%)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</a:rPr>
                      <m:t>20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.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</a:rPr>
                      <m:t>812,08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 €</m:t>
                    </m:r>
                  </m:oMath>
                </a14:m>
                <a:endParaRPr lang="de-DE" altLang="de-DE" b="0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de-DE" altLang="de-DE" b="1" dirty="0" smtClean="0">
                  <a:solidFill>
                    <a:schemeClr val="accent1"/>
                  </a:solidFill>
                  <a:latin typeface="Calibri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de-DE" dirty="0" smtClean="0">
                    <a:latin typeface="+mn-lt"/>
                    <a:cs typeface="+mn-cs"/>
                    <a:sym typeface="Symbol"/>
                  </a:rPr>
                  <a:t>Wie groß ist Jahresrendite (effektiver Jahreszins) ?</a:t>
                </a:r>
                <a:endParaRPr lang="de-DE" dirty="0">
                  <a:latin typeface="+mn-lt"/>
                  <a:cs typeface="+mn-cs"/>
                  <a:sym typeface="Symbol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de-DE" altLang="de-DE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Lösung</a:t>
                </a:r>
                <a14:m>
                  <m:oMath xmlns:m="http://schemas.openxmlformats.org/officeDocument/2006/math">
                    <m:r>
                      <a:rPr lang="de-DE" altLang="de-DE" b="1" i="0" smtClean="0">
                        <a:solidFill>
                          <a:schemeClr val="accent1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(1+1%)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=1+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𝑟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   </m:t>
                    </m:r>
                    <m:groupChr>
                      <m:groupChrPr>
                        <m:chr m:val="⇒"/>
                        <m:vertJc m:val="bot"/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      </m:t>
                        </m:r>
                      </m:e>
                    </m:groupCh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𝐸𝐹𝐹</m:t>
                        </m:r>
                      </m:sub>
                    </m:sSub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%=</m:t>
                    </m:r>
                    <m:sSup>
                      <m:sSupPr>
                        <m:ctrl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1,01</m:t>
                        </m:r>
                      </m:e>
                      <m:sup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−1=4,0604%</m:t>
                    </m:r>
                  </m:oMath>
                </a14:m>
                <a:endParaRPr lang="de-DE" altLang="de-DE" i="1" dirty="0" smtClean="0">
                  <a:solidFill>
                    <a:schemeClr val="accent1"/>
                  </a:solidFill>
                  <a:latin typeface="Cambria Math"/>
                  <a:ea typeface="Cambria Math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de-DE" altLang="de-DE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Alternativ:     </a:t>
                </a:r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𝑟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alt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de-DE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de-DE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de-DE" altLang="de-DE" b="0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−1=</m:t>
                    </m:r>
                    <m:f>
                      <m:fPr>
                        <m:ctrlPr>
                          <a:rPr lang="de-DE" alt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20.812,08</m:t>
                        </m:r>
                      </m:num>
                      <m:den>
                        <m:r>
                          <a:rPr lang="de-DE" altLang="de-DE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20.000</m:t>
                        </m:r>
                      </m:den>
                    </m:f>
                    <m:r>
                      <a:rPr lang="de-DE" altLang="de-DE" dirty="0">
                        <a:solidFill>
                          <a:schemeClr val="accent1"/>
                        </a:solidFill>
                        <a:latin typeface="Cambria Math"/>
                      </a:rPr>
                      <m:t>−1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=4,0604%</m:t>
                    </m:r>
                  </m:oMath>
                </a14:m>
                <a:endParaRPr lang="de-DE" dirty="0">
                  <a:sym typeface="Symbol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106337"/>
                <a:ext cx="8424488" cy="1891223"/>
              </a:xfrm>
              <a:prstGeom prst="rect">
                <a:avLst/>
              </a:prstGeom>
              <a:blipFill rotWithShape="1">
                <a:blip r:embed="rId4"/>
                <a:stretch>
                  <a:fillRect l="-651" t="-1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73016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leichschenkliges Dreieck 10"/>
          <p:cNvSpPr/>
          <p:nvPr/>
        </p:nvSpPr>
        <p:spPr>
          <a:xfrm>
            <a:off x="7449113" y="5373216"/>
            <a:ext cx="1318642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pEFF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13BB2-F141-4232-9797-4AD1BDFA1891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99972A-E69C-4766-9D7A-37E7B7F0EF55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60000"/>
                <a:ext cx="8229600" cy="4032473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e-DE" altLang="de-DE" sz="1800" b="1" dirty="0" smtClean="0"/>
                  <a:t>Aufgabe 1.14 -   Zinsberechnung plus Gutschrift mit m Perioden pro Jahr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altLang="de-DE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altLang="de-DE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altLang="de-DE" sz="1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de-DE" altLang="de-DE" sz="18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de-DE" altLang="de-DE" sz="1800" b="1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de-DE" altLang="de-DE" sz="1800" b="1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de-DE" altLang="de-DE" sz="1800" dirty="0" smtClean="0"/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de-DE" altLang="de-DE" sz="1800" dirty="0" smtClean="0"/>
                  <a:t>Die   </a:t>
                </a:r>
                <a14:m>
                  <m:oMath xmlns:m="http://schemas.openxmlformats.org/officeDocument/2006/math">
                    <m:r>
                      <a:rPr lang="de-DE" altLang="de-DE" sz="1800" i="1" dirty="0">
                        <a:latin typeface="Cambria Math"/>
                      </a:rPr>
                      <m:t>𝑚</m:t>
                    </m:r>
                    <m:r>
                      <a:rPr lang="de-DE" altLang="de-DE" sz="180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de-DE" altLang="de-DE" sz="1800" dirty="0" smtClean="0"/>
                  <a:t>Bank    bietet eine Anlageform mit einem Nominalzins von </a:t>
                </a:r>
                <a14:m>
                  <m:oMath xmlns:m="http://schemas.openxmlformats.org/officeDocument/2006/math">
                    <m:r>
                      <a:rPr lang="de-DE" altLang="de-DE" sz="1800" i="1" dirty="0" smtClean="0">
                        <a:latin typeface="Cambria Math"/>
                      </a:rPr>
                      <m:t>1%</m:t>
                    </m:r>
                  </m:oMath>
                </a14:m>
                <a:r>
                  <a:rPr lang="de-DE" altLang="de-DE" sz="1800" dirty="0" smtClean="0"/>
                  <a:t> p.a. mit einer </a:t>
                </a:r>
                <a14:m>
                  <m:oMath xmlns:m="http://schemas.openxmlformats.org/officeDocument/2006/math">
                    <m:r>
                      <a:rPr lang="de-DE" altLang="de-DE" sz="1800" i="1" dirty="0" smtClean="0">
                        <a:latin typeface="Cambria Math"/>
                      </a:rPr>
                      <m:t>𝑚</m:t>
                    </m:r>
                    <m:r>
                      <a:rPr lang="de-DE" altLang="de-DE" sz="180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de-DE" altLang="de-DE" sz="1800" dirty="0" smtClean="0"/>
                  <a:t>fachen  Zinsverrechnung pro Jahr.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de-DE" altLang="de-DE" sz="1800" dirty="0"/>
                  <a:t>D</a:t>
                </a:r>
                <a:r>
                  <a:rPr lang="de-DE" altLang="de-DE" sz="1800" dirty="0" smtClean="0"/>
                  <a:t>abei werden die Zinsansprüche jeweils am Ende der Periode der Länge   </a:t>
                </a:r>
                <a14:m>
                  <m:oMath xmlns:m="http://schemas.openxmlformats.org/officeDocument/2006/math">
                    <m:r>
                      <a:rPr lang="de-DE" altLang="de-DE" sz="1800" i="1" dirty="0" smtClean="0">
                        <a:latin typeface="Cambria Math"/>
                      </a:rPr>
                      <m:t>𝑇</m:t>
                    </m:r>
                    <m:r>
                      <a:rPr lang="de-DE" altLang="de-DE" sz="1800" i="1" dirty="0" smtClean="0">
                        <a:latin typeface="Cambria Math"/>
                      </a:rPr>
                      <m:t>=1/</m:t>
                    </m:r>
                    <m:r>
                      <a:rPr lang="de-DE" altLang="de-DE" sz="1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de-DE" altLang="de-DE" sz="1800" dirty="0" smtClean="0"/>
                  <a:t> berechnet und gutgeschrieben.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endParaRPr lang="de-DE" altLang="de-DE" sz="1800" dirty="0" smtClean="0"/>
              </a:p>
              <a:p>
                <a:pPr eaLnBrk="1" hangingPunct="1">
                  <a:lnSpc>
                    <a:spcPts val="2400"/>
                  </a:lnSpc>
                  <a:buFont typeface="+mj-lt"/>
                  <a:buAutoNum type="alphaLcParenR"/>
                </a:pPr>
                <a:r>
                  <a:rPr lang="de-DE" altLang="de-DE" sz="1800" dirty="0" smtClean="0"/>
                  <a:t>Vergleichen Sie die verschiedenen jährlichen effektiven Renditen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/>
                          </a:rPr>
                          <m:t>𝐸𝐹𝐹</m:t>
                        </m:r>
                        <m:r>
                          <a:rPr lang="de-DE" altLang="de-DE" sz="1800" b="0" i="1" smtClean="0">
                            <a:latin typeface="Cambria Math"/>
                          </a:rPr>
                          <m:t>,</m:t>
                        </m:r>
                        <m:r>
                          <a:rPr lang="de-DE" altLang="de-DE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altLang="de-DE" sz="1800" dirty="0" smtClean="0"/>
                  <a:t/>
                </a:r>
                <a:br>
                  <a:rPr lang="de-DE" altLang="de-DE" sz="1800" dirty="0" smtClean="0"/>
                </a:br>
                <a:r>
                  <a:rPr lang="de-DE" altLang="de-DE" sz="1800" dirty="0" smtClean="0"/>
                  <a:t>der 1%-Anlagen mit einer 7-stelligen Genauigkeit. </a:t>
                </a:r>
                <a:br>
                  <a:rPr lang="de-DE" altLang="de-DE" sz="1800" dirty="0" smtClean="0"/>
                </a:br>
                <a:r>
                  <a:rPr lang="de-DE" altLang="de-DE" sz="1800" dirty="0" smtClean="0"/>
                  <a:t>Für welche Bank würden Sie sich entscheiden ?</a:t>
                </a:r>
                <a:br>
                  <a:rPr lang="de-DE" altLang="de-DE" sz="1800" dirty="0" smtClean="0"/>
                </a:br>
                <a:r>
                  <a:rPr lang="de-DE" altLang="de-DE" sz="1800" dirty="0" smtClean="0"/>
                  <a:t>Erstellen Sie zu diesem Zweck eine Wertetabelle für die Banken mit </a:t>
                </a:r>
                <a:br>
                  <a:rPr lang="de-DE" altLang="de-DE" sz="1800" dirty="0" smtClean="0"/>
                </a:br>
                <a:endParaRPr lang="de-DE" altLang="de-DE" sz="1800" dirty="0" smtClean="0"/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i="1" dirty="0" smtClean="0">
                          <a:latin typeface="Cambria Math"/>
                        </a:rPr>
                        <m:t>𝑚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=1, 2, 4, 12, 52, 360, 1000, 10000, 100000, 1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𝑀𝑖𝑜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r>
                  <a:rPr lang="de-DE" altLang="de-DE" sz="1800" dirty="0" smtClean="0"/>
                  <a:t/>
                </a:r>
                <a:br>
                  <a:rPr lang="de-DE" altLang="de-DE" sz="1800" dirty="0" smtClean="0"/>
                </a:br>
                <a:endParaRPr lang="de-DE" altLang="de-DE" sz="1800" dirty="0" smtClean="0"/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de-DE" altLang="de-DE" sz="1800" dirty="0" smtClean="0"/>
                  <a:t>b)   Welche jährliche effektive Rendite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altLang="de-DE" sz="1800" i="1">
                            <a:latin typeface="Cambria Math"/>
                          </a:rPr>
                          <m:t>𝐸𝐹𝐹</m:t>
                        </m:r>
                        <m:r>
                          <a:rPr lang="de-DE" altLang="de-DE" sz="1800" i="1">
                            <a:latin typeface="Cambria Math"/>
                          </a:rPr>
                          <m:t>,∞</m:t>
                        </m:r>
                      </m:sub>
                    </m:sSub>
                    <m:r>
                      <a:rPr lang="de-DE" altLang="de-DE" sz="1800" i="1">
                        <a:latin typeface="Cambria Math"/>
                      </a:rPr>
                      <m:t> </m:t>
                    </m:r>
                  </m:oMath>
                </a14:m>
                <a:r>
                  <a:rPr lang="de-DE" altLang="de-DE" sz="1800" dirty="0" smtClean="0"/>
                  <a:t> bietet Ihnen die </a:t>
                </a:r>
                <a14:m>
                  <m:oMath xmlns:m="http://schemas.openxmlformats.org/officeDocument/2006/math">
                    <m:r>
                      <a:rPr lang="de-DE" altLang="de-DE" sz="1800" i="1" smtClean="0">
                        <a:latin typeface="Cambria Math"/>
                        <a:ea typeface="Cambria Math"/>
                      </a:rPr>
                      <m:t>∞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de-DE" altLang="de-DE" sz="1800" dirty="0" smtClean="0"/>
                  <a:t>Bank ?</a:t>
                </a:r>
              </a:p>
              <a:p>
                <a:pPr marL="0" indent="0" eaLnBrk="1" hangingPunct="1">
                  <a:buNone/>
                </a:pPr>
                <a:endParaRPr lang="de-DE" altLang="de-DE" sz="1800" b="1" dirty="0" smtClean="0">
                  <a:solidFill>
                    <a:schemeClr val="accent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56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60000"/>
                <a:ext cx="8229600" cy="4032473"/>
              </a:xfrm>
              <a:blipFill rotWithShape="1">
                <a:blip r:embed="rId2"/>
                <a:stretch>
                  <a:fillRect l="-667" t="-605" r="-74" b="-19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11" name="Gleichschenkliges Dreieck 10"/>
          <p:cNvSpPr/>
          <p:nvPr/>
        </p:nvSpPr>
        <p:spPr>
          <a:xfrm>
            <a:off x="7258571" y="5589240"/>
            <a:ext cx="1318642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pEFF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13BB2-F141-4232-9797-4AD1BDFA1891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99972A-E69C-4766-9D7A-37E7B7F0EF55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24744"/>
                <a:ext cx="8229600" cy="527891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e-DE" altLang="de-DE" sz="1800" b="1" dirty="0" smtClean="0"/>
                  <a:t>Aufgabe 1.14  -   Zinsberechnung plus Gutschrift mit m Perioden pro Jahr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altLang="de-DE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altLang="de-DE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altLang="de-DE" sz="1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de-DE" altLang="de-DE" sz="18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de-DE" altLang="de-DE" sz="1800" b="1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de-DE" altLang="de-DE" sz="1800" b="1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de-DE" altLang="de-DE" sz="1800" dirty="0" smtClean="0"/>
              </a:p>
              <a:p>
                <a:pPr eaLnBrk="1" hangingPunct="1">
                  <a:buFont typeface="+mj-lt"/>
                  <a:buAutoNum type="alphaLcParenR"/>
                </a:pPr>
                <a:r>
                  <a:rPr lang="de-DE" altLang="de-DE" sz="1800" dirty="0"/>
                  <a:t>Vergleichen Sie die verschiedenen jährlichen effektiven Renditen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altLang="de-DE" sz="1800" i="1">
                            <a:latin typeface="Cambria Math"/>
                          </a:rPr>
                          <m:t>𝐸𝐹𝐹</m:t>
                        </m:r>
                        <m:r>
                          <a:rPr lang="de-DE" altLang="de-DE" sz="1800" i="1">
                            <a:latin typeface="Cambria Math"/>
                          </a:rPr>
                          <m:t>,</m:t>
                        </m:r>
                        <m:r>
                          <a:rPr lang="de-DE" altLang="de-DE" sz="18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altLang="de-DE" sz="1800" dirty="0"/>
                  <a:t/>
                </a:r>
                <a:br>
                  <a:rPr lang="de-DE" altLang="de-DE" sz="1800" dirty="0"/>
                </a:br>
                <a:r>
                  <a:rPr lang="de-DE" altLang="de-DE" sz="1800" dirty="0"/>
                  <a:t>der 1%-Anlagen mit einer 7-stelligen Genauigkeit.</a:t>
                </a:r>
                <a:br>
                  <a:rPr lang="de-DE" altLang="de-DE" sz="1800" dirty="0"/>
                </a:br>
                <a:r>
                  <a:rPr lang="de-DE" altLang="de-DE" sz="1800" dirty="0"/>
                  <a:t>Für </a:t>
                </a:r>
                <a:r>
                  <a:rPr lang="de-DE" altLang="de-DE" sz="1800" dirty="0" smtClean="0"/>
                  <a:t>welche Bank würden Sie sich entscheiden ?</a:t>
                </a:r>
                <a:br>
                  <a:rPr lang="de-DE" altLang="de-DE" sz="1800" dirty="0" smtClean="0"/>
                </a:br>
                <a:r>
                  <a:rPr lang="de-DE" altLang="de-DE" sz="1800" dirty="0" smtClean="0"/>
                  <a:t>Erstellen Sie zu diesem Zweck eine Wertetabelle für die Banken mit </a:t>
                </a:r>
                <a:br>
                  <a:rPr lang="de-DE" altLang="de-DE" sz="1800" dirty="0" smtClean="0"/>
                </a:br>
                <a:endParaRPr lang="de-DE" altLang="de-DE" sz="1800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i="1" dirty="0" smtClean="0">
                          <a:latin typeface="Cambria Math"/>
                        </a:rPr>
                        <m:t>𝑚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=1, 2, 4, 12, 52, 360, 1000, 10000, 100000, 1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𝑀𝑖𝑜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r>
                  <a:rPr lang="de-DE" altLang="de-DE" sz="1800" dirty="0" smtClean="0"/>
                  <a:t/>
                </a:r>
                <a:br>
                  <a:rPr lang="de-DE" altLang="de-DE" sz="1800" dirty="0" smtClean="0"/>
                </a:br>
                <a:endParaRPr lang="de-DE" altLang="de-DE" sz="1800" dirty="0" smtClean="0"/>
              </a:p>
              <a:p>
                <a:pPr marL="0" indent="0" eaLnBrk="1" hangingPunct="1">
                  <a:buNone/>
                </a:pPr>
                <a:r>
                  <a:rPr lang="de-DE" altLang="de-DE" sz="1800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Lösung:  </a:t>
                </a:r>
                <a:r>
                  <a:rPr lang="de-DE" altLang="de-DE" sz="1800" dirty="0" smtClean="0">
                    <a:solidFill>
                      <a:schemeClr val="accent1"/>
                    </a:solidFill>
                    <a:latin typeface="Calibri" pitchFamily="34" charset="0"/>
                  </a:rPr>
                  <a:t>Für die jährliche effektive Rendite bei der </a:t>
                </a:r>
                <a14:m>
                  <m:oMath xmlns:m="http://schemas.openxmlformats.org/officeDocument/2006/math">
                    <m:r>
                      <a:rPr lang="de-DE" altLang="de-DE" sz="1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𝑚</m:t>
                    </m:r>
                    <m:r>
                      <a:rPr lang="de-DE" altLang="de-DE" sz="1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de-DE" altLang="de-DE" sz="1800" dirty="0" smtClean="0">
                    <a:solidFill>
                      <a:schemeClr val="accent1"/>
                    </a:solidFill>
                    <a:latin typeface="Calibri" pitchFamily="34" charset="0"/>
                  </a:rPr>
                  <a:t>Bank gilt  </a:t>
                </a:r>
                <a:br>
                  <a:rPr lang="de-DE" altLang="de-DE" sz="1800" dirty="0" smtClean="0">
                    <a:solidFill>
                      <a:schemeClr val="accent1"/>
                    </a:solidFill>
                    <a:latin typeface="Calibri" pitchFamily="34" charset="0"/>
                  </a:rPr>
                </a:br>
                <a:endParaRPr lang="de-DE" altLang="de-DE" sz="1800" dirty="0" smtClean="0">
                  <a:solidFill>
                    <a:schemeClr val="accent1"/>
                  </a:solidFill>
                  <a:latin typeface="Calibri" pitchFamily="34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alt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𝐸𝐹𝐹</m:t>
                          </m:r>
                          <m:r>
                            <a:rPr lang="de-DE" alt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alt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( 1+</m:t>
                          </m:r>
                          <m:f>
                            <m:fPr>
                              <m:ctrlP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1%</m:t>
                              </m:r>
                            </m:num>
                            <m:den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den>
                          </m:f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)</m:t>
                          </m:r>
                        </m:e>
                        <m:sup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− 1</m:t>
                      </m:r>
                    </m:oMath>
                  </m:oMathPara>
                </a14:m>
                <a:endParaRPr lang="de-DE" altLang="de-DE" sz="1800" dirty="0" smtClean="0"/>
              </a:p>
              <a:p>
                <a:pPr marL="0" indent="0" eaLnBrk="1" hangingPunct="1">
                  <a:buNone/>
                </a:pP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>Um die Aufgabe besser mit  dem Taschenrechner zu erledigen, setzten wir </a:t>
                </a:r>
                <a14:m>
                  <m:oMath xmlns:m="http://schemas.openxmlformats.org/officeDocument/2006/math">
                    <m:r>
                      <a:rPr lang="de-DE" altLang="de-DE" sz="1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𝑚</m:t>
                    </m:r>
                    <m:r>
                      <a:rPr lang="de-DE" altLang="de-DE" sz="1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=</m:t>
                    </m:r>
                    <m:r>
                      <a:rPr lang="de-DE" altLang="de-DE" sz="1800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de-DE" altLang="de-DE" sz="1800" b="0" dirty="0" smtClean="0">
                  <a:solidFill>
                    <a:schemeClr val="accent1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>und </a:t>
                </a:r>
                <a:r>
                  <a:rPr lang="de-DE" altLang="de-DE" sz="1800" dirty="0">
                    <a:solidFill>
                      <a:schemeClr val="accent1"/>
                    </a:solidFill>
                  </a:rPr>
                  <a:t>betrachten die </a:t>
                </a: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>Funktion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altLang="de-DE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de-DE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(1+</m:t>
                          </m:r>
                          <m:f>
                            <m:fPr>
                              <m:ctrlPr>
                                <a:rPr lang="de-DE" altLang="de-DE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de-DE" sz="1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100</m:t>
                              </m:r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altLang="de-DE" sz="1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altLang="de-DE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− 1</m:t>
                      </m:r>
                    </m:oMath>
                  </m:oMathPara>
                </a14:m>
                <a:endParaRPr lang="de-DE" altLang="de-DE" sz="1800" dirty="0" smtClean="0">
                  <a:solidFill>
                    <a:schemeClr val="accent1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/>
                </a:r>
                <a:br>
                  <a:rPr lang="de-DE" altLang="de-DE" sz="1800" dirty="0" smtClean="0">
                    <a:solidFill>
                      <a:schemeClr val="accent1"/>
                    </a:solidFill>
                  </a:rPr>
                </a:b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>Mit Hilfe des Taschenrechners erstellen wir die Wertetabelle (siehe nächste Seite).</a:t>
                </a:r>
              </a:p>
              <a:p>
                <a:pPr marL="0" indent="0" eaLnBrk="1" hangingPunct="1">
                  <a:buNone/>
                </a:pPr>
                <a:endParaRPr lang="de-DE" altLang="de-DE" sz="1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6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24744"/>
                <a:ext cx="8229600" cy="5278912"/>
              </a:xfrm>
              <a:blipFill rotWithShape="1">
                <a:blip r:embed="rId2"/>
                <a:stretch>
                  <a:fillRect l="-667" t="-462" b="-40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7450510" y="2996952"/>
            <a:ext cx="1318642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1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13BB2-F141-4232-9797-4AD1BDFA1891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99972A-E69C-4766-9D7A-37E7B7F0EF55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24744"/>
                <a:ext cx="4114352" cy="527891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e-DE" altLang="de-DE" sz="1800" b="1" dirty="0" smtClean="0"/>
                  <a:t>Aufgabe 1.14  -   Zinsberechnung plus Gutschrift mit m Perioden pro Jahr</a:t>
                </a:r>
                <a:endParaRPr lang="de-DE" altLang="de-DE" sz="1800" dirty="0" smtClean="0"/>
              </a:p>
              <a:p>
                <a:pPr eaLnBrk="1" hangingPunct="1">
                  <a:buFont typeface="+mj-lt"/>
                  <a:buAutoNum type="alphaLcParenR"/>
                </a:pPr>
                <a:r>
                  <a:rPr lang="de-DE" altLang="de-DE" sz="1800" dirty="0"/>
                  <a:t>Vergleichen Sie die verschiedenen jährlichen effektiven </a:t>
                </a:r>
                <a:r>
                  <a:rPr lang="de-DE" altLang="de-DE" sz="1800" dirty="0" smtClean="0"/>
                  <a:t>Renditen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altLang="de-DE" sz="1800" i="1">
                            <a:latin typeface="Cambria Math"/>
                          </a:rPr>
                          <m:t>𝐸𝐹𝐹</m:t>
                        </m:r>
                        <m:r>
                          <a:rPr lang="de-DE" altLang="de-DE" sz="1800" i="1">
                            <a:latin typeface="Cambria Math"/>
                          </a:rPr>
                          <m:t>,</m:t>
                        </m:r>
                        <m:r>
                          <a:rPr lang="de-DE" altLang="de-DE" sz="18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altLang="de-DE" sz="1800" dirty="0"/>
                  <a:t/>
                </a:r>
                <a:br>
                  <a:rPr lang="de-DE" altLang="de-DE" sz="1800" dirty="0"/>
                </a:br>
                <a:r>
                  <a:rPr lang="de-DE" altLang="de-DE" sz="1800" dirty="0"/>
                  <a:t>der 1%-Anlagen mit einer 7-stelligen Genauigkeit.</a:t>
                </a:r>
                <a:br>
                  <a:rPr lang="de-DE" altLang="de-DE" sz="1800" dirty="0"/>
                </a:br>
                <a:r>
                  <a:rPr lang="de-DE" altLang="de-DE" sz="1800" dirty="0"/>
                  <a:t>Für </a:t>
                </a:r>
                <a:r>
                  <a:rPr lang="de-DE" altLang="de-DE" sz="1800" dirty="0" smtClean="0"/>
                  <a:t>welche Bank würden Sie sich entscheiden ?</a:t>
                </a:r>
                <a:br>
                  <a:rPr lang="de-DE" altLang="de-DE" sz="1800" dirty="0" smtClean="0"/>
                </a:br>
                <a:r>
                  <a:rPr lang="de-DE" altLang="de-DE" sz="1800" dirty="0" smtClean="0"/>
                  <a:t>Erstellen Sie zu diesem Zweck eine Wertetabelle für die Banken mit </a:t>
                </a:r>
                <a:br>
                  <a:rPr lang="de-DE" altLang="de-DE" sz="1800" dirty="0" smtClean="0"/>
                </a:br>
                <a:endParaRPr lang="de-DE" altLang="de-DE" sz="1800" dirty="0" smtClean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de-DE" altLang="de-DE" sz="1800" i="1" dirty="0" smtClean="0">
                        <a:latin typeface="Cambria Math"/>
                      </a:rPr>
                      <m:t>𝑚</m:t>
                    </m:r>
                    <m:r>
                      <a:rPr lang="de-DE" altLang="de-DE" sz="1800" i="1" dirty="0" smtClean="0">
                        <a:latin typeface="Cambria Math"/>
                      </a:rPr>
                      <m:t>=  1, 2, 4, 12, 52, 360, </m:t>
                    </m:r>
                  </m:oMath>
                </a14:m>
                <a:r>
                  <a:rPr lang="de-DE" altLang="de-DE" sz="1800" i="1" dirty="0" smtClean="0">
                    <a:latin typeface="Cambria Math"/>
                  </a:rPr>
                  <a:t>         </a:t>
                </a:r>
                <a:br>
                  <a:rPr lang="de-DE" altLang="de-DE" sz="180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i="1" dirty="0" smtClean="0">
                          <a:latin typeface="Cambria Math"/>
                        </a:rPr>
                        <m:t>1000,</m:t>
                      </m:r>
                      <m:r>
                        <a:rPr lang="de-DE" altLang="de-DE" sz="1800" b="0" i="1" dirty="0" smtClean="0">
                          <a:latin typeface="Cambria Math"/>
                        </a:rPr>
                        <m:t> 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10000,</m:t>
                      </m:r>
                      <m:r>
                        <a:rPr lang="de-DE" altLang="de-DE" sz="1800" b="0" i="1" dirty="0" smtClean="0">
                          <a:latin typeface="Cambria Math"/>
                        </a:rPr>
                        <m:t> 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100000, 1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𝑀𝑖𝑜</m:t>
                      </m:r>
                      <m:r>
                        <a:rPr lang="de-DE" altLang="de-DE" sz="180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r>
                  <a:rPr lang="de-DE" altLang="de-DE" sz="1800" dirty="0" smtClean="0"/>
                  <a:t/>
                </a:r>
                <a:br>
                  <a:rPr lang="de-DE" altLang="de-DE" sz="1800" dirty="0" smtClean="0"/>
                </a:br>
                <a:endParaRPr lang="de-DE" altLang="de-DE" sz="1800" dirty="0" smtClean="0"/>
              </a:p>
            </p:txBody>
          </p:sp>
        </mc:Choice>
        <mc:Fallback xmlns="">
          <p:sp>
            <p:nvSpPr>
              <p:cNvPr id="256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24744"/>
                <a:ext cx="4114352" cy="5278912"/>
              </a:xfrm>
              <a:blipFill rotWithShape="1">
                <a:blip r:embed="rId3"/>
                <a:stretch>
                  <a:fillRect l="-1333" t="-5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5" name="Rechteck 4"/>
          <p:cNvSpPr/>
          <p:nvPr/>
        </p:nvSpPr>
        <p:spPr>
          <a:xfrm>
            <a:off x="4716016" y="11335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None/>
            </a:pPr>
            <a:r>
              <a:rPr lang="de-DE" altLang="de-DE" b="1" dirty="0">
                <a:solidFill>
                  <a:schemeClr val="accent1"/>
                </a:solidFill>
                <a:latin typeface="+mn-lt"/>
              </a:rPr>
              <a:t>Lösung:  </a:t>
            </a:r>
            <a:r>
              <a:rPr lang="de-DE" altLang="de-DE" dirty="0">
                <a:solidFill>
                  <a:schemeClr val="accent1"/>
                </a:solidFill>
                <a:latin typeface="+mn-lt"/>
              </a:rPr>
              <a:t>Mit Hilfe des Taschenrechners erhalten wir die Wertetabelle:</a:t>
            </a:r>
          </a:p>
          <a:p>
            <a:pPr marL="0" indent="0" eaLnBrk="1" hangingPunct="1">
              <a:buNone/>
            </a:pPr>
            <a:endParaRPr lang="de-DE" altLang="de-DE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777811"/>
              </p:ext>
            </p:extLst>
          </p:nvPr>
        </p:nvGraphicFramePr>
        <p:xfrm>
          <a:off x="4809554" y="1925593"/>
          <a:ext cx="3434854" cy="359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Arbeitsblatt" r:id="rId4" imgW="3343218" imgH="3648152" progId="Excel.Sheet.12">
                  <p:embed/>
                </p:oleObj>
              </mc:Choice>
              <mc:Fallback>
                <p:oleObj name="Arbeitsblatt" r:id="rId4" imgW="3343218" imgH="3648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9554" y="1925593"/>
                        <a:ext cx="3434854" cy="3593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10359" y="5647135"/>
            <a:ext cx="4154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de-DE" altLang="de-DE" b="1" dirty="0" smtClean="0">
                <a:solidFill>
                  <a:schemeClr val="accent1"/>
                </a:solidFill>
                <a:latin typeface="+mn-lt"/>
              </a:rPr>
              <a:t>Antwort:  </a:t>
            </a:r>
            <a:r>
              <a:rPr lang="de-DE" altLang="de-DE" dirty="0" smtClean="0">
                <a:solidFill>
                  <a:schemeClr val="accent1"/>
                </a:solidFill>
                <a:latin typeface="+mn-lt"/>
              </a:rPr>
              <a:t>Die höchste Rendite liefert die Bank mit der häufigsten Verrechnung. </a:t>
            </a:r>
            <a:endParaRPr lang="de-DE" altLang="de-DE" dirty="0">
              <a:solidFill>
                <a:schemeClr val="accent1"/>
              </a:solidFill>
              <a:latin typeface="+mn-lt"/>
            </a:endParaRPr>
          </a:p>
          <a:p>
            <a:pPr marL="0" indent="0" eaLnBrk="1" hangingPunct="1">
              <a:buNone/>
            </a:pPr>
            <a:endParaRPr lang="de-DE" altLang="de-DE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2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566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539750" y="1260000"/>
            <a:ext cx="72009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altLang="de-DE" b="1" dirty="0">
                <a:latin typeface="Calibri" pitchFamily="34" charset="0"/>
              </a:rPr>
              <a:t>Aufgabe </a:t>
            </a:r>
            <a:r>
              <a:rPr lang="de-DE" altLang="de-DE" b="1" dirty="0" smtClean="0">
                <a:latin typeface="Calibri" pitchFamily="34" charset="0"/>
              </a:rPr>
              <a:t>1.1</a:t>
            </a:r>
            <a:endParaRPr lang="de-DE" altLang="de-DE" b="1" dirty="0">
              <a:latin typeface="Calibri" pitchFamily="34" charset="0"/>
            </a:endParaRPr>
          </a:p>
          <a:p>
            <a:pPr marL="0" indent="0" eaLnBrk="1" hangingPunct="1"/>
            <a:r>
              <a:rPr lang="de-DE" altLang="de-DE" dirty="0">
                <a:latin typeface="Calibri" pitchFamily="34" charset="0"/>
              </a:rPr>
              <a:t>Sabine hat 750,00 Euro gespart und erhält 2,5% p.a. </a:t>
            </a:r>
            <a:endParaRPr lang="de-DE" altLang="de-DE" dirty="0" smtClean="0">
              <a:latin typeface="Calibri" pitchFamily="34" charset="0"/>
            </a:endParaRPr>
          </a:p>
          <a:p>
            <a:pPr marL="0" indent="0" eaLnBrk="1" hangingPunct="1"/>
            <a:r>
              <a:rPr lang="de-DE" altLang="de-DE" dirty="0" smtClean="0">
                <a:latin typeface="Calibri" pitchFamily="34" charset="0"/>
              </a:rPr>
              <a:t>Zinsen. Berechnen </a:t>
            </a:r>
            <a:r>
              <a:rPr lang="de-DE" altLang="de-DE" dirty="0">
                <a:latin typeface="Calibri" pitchFamily="34" charset="0"/>
              </a:rPr>
              <a:t>Sie die </a:t>
            </a:r>
            <a:r>
              <a:rPr lang="de-DE" altLang="de-DE" b="1" dirty="0">
                <a:latin typeface="Calibri" pitchFamily="34" charset="0"/>
              </a:rPr>
              <a:t>Zinsen Z </a:t>
            </a:r>
            <a:r>
              <a:rPr lang="de-DE" altLang="de-DE" dirty="0">
                <a:latin typeface="Calibri" pitchFamily="34" charset="0"/>
              </a:rPr>
              <a:t>nach einem Jahr.</a:t>
            </a:r>
          </a:p>
          <a:p>
            <a:pPr marL="0" indent="0" eaLnBrk="1" hangingPunct="1"/>
            <a:r>
              <a:rPr lang="de-DE" altLang="de-DE" b="1" dirty="0">
                <a:solidFill>
                  <a:schemeClr val="accent1"/>
                </a:solidFill>
                <a:latin typeface="Calibri" pitchFamily="34" charset="0"/>
              </a:rPr>
              <a:t>Lösung</a:t>
            </a:r>
            <a:r>
              <a:rPr lang="de-DE" altLang="de-DE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: </a:t>
            </a:r>
            <a:r>
              <a:rPr lang="de-DE" altLang="de-DE" dirty="0">
                <a:solidFill>
                  <a:schemeClr val="accent1"/>
                </a:solidFill>
                <a:latin typeface="Calibri" pitchFamily="34" charset="0"/>
              </a:rPr>
              <a:t>Sabine erhält 18,75 Euro Zinsen.</a:t>
            </a:r>
          </a:p>
          <a:p>
            <a:pPr marL="0" indent="0" eaLnBrk="1" hangingPunct="1"/>
            <a:endParaRPr lang="de-DE" altLang="de-DE" b="1" dirty="0">
              <a:latin typeface="Calibri" pitchFamily="34" charset="0"/>
            </a:endParaRPr>
          </a:p>
          <a:p>
            <a:pPr marL="0" indent="0" eaLnBrk="1" hangingPunct="1"/>
            <a:endParaRPr lang="de-DE" altLang="de-DE" b="1" dirty="0">
              <a:latin typeface="Calibri" pitchFamily="34" charset="0"/>
            </a:endParaRPr>
          </a:p>
          <a:p>
            <a:pPr marL="0" indent="0" eaLnBrk="1" hangingPunct="1"/>
            <a:endParaRPr lang="de-DE" altLang="de-DE" b="1" dirty="0" smtClean="0">
              <a:latin typeface="Calibri" pitchFamily="34" charset="0"/>
            </a:endParaRPr>
          </a:p>
          <a:p>
            <a:pPr marL="0" indent="0" eaLnBrk="1" hangingPunct="1"/>
            <a:r>
              <a:rPr lang="de-DE" altLang="de-DE" b="1" dirty="0" smtClean="0">
                <a:latin typeface="Calibri" pitchFamily="34" charset="0"/>
              </a:rPr>
              <a:t>Aufgabe 1.2</a:t>
            </a:r>
            <a:endParaRPr lang="de-DE" altLang="de-DE" b="1" dirty="0">
              <a:latin typeface="Calibri" pitchFamily="34" charset="0"/>
            </a:endParaRPr>
          </a:p>
          <a:p>
            <a:pPr marL="0" indent="0" eaLnBrk="1" hangingPunct="1"/>
            <a:r>
              <a:rPr lang="de-DE" altLang="de-DE" dirty="0">
                <a:latin typeface="Calibri" pitchFamily="34" charset="0"/>
              </a:rPr>
              <a:t>Für welches </a:t>
            </a:r>
            <a:r>
              <a:rPr lang="de-DE" altLang="de-DE" b="1" dirty="0">
                <a:latin typeface="Calibri" pitchFamily="34" charset="0"/>
              </a:rPr>
              <a:t>Kapital K </a:t>
            </a:r>
            <a:r>
              <a:rPr lang="de-DE" altLang="de-DE" dirty="0">
                <a:latin typeface="Calibri" pitchFamily="34" charset="0"/>
              </a:rPr>
              <a:t>bekommen Sie bei einem Zinssatz von 2,8% in einem Jahr 11.760,00 Euro Zinsen?</a:t>
            </a:r>
          </a:p>
          <a:p>
            <a:pPr marL="0" indent="0" eaLnBrk="1" hangingPunct="1"/>
            <a:r>
              <a:rPr lang="de-DE" altLang="de-DE" b="1" dirty="0">
                <a:solidFill>
                  <a:schemeClr val="accent1"/>
                </a:solidFill>
                <a:latin typeface="Calibri" pitchFamily="34" charset="0"/>
              </a:rPr>
              <a:t>Lösung</a:t>
            </a:r>
            <a:r>
              <a:rPr lang="de-DE" altLang="de-DE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: </a:t>
            </a:r>
            <a:r>
              <a:rPr lang="de-DE" altLang="de-DE" dirty="0">
                <a:solidFill>
                  <a:schemeClr val="accent1"/>
                </a:solidFill>
                <a:latin typeface="Calibri" pitchFamily="34" charset="0"/>
              </a:rPr>
              <a:t>Das erforderliche Kapital beträgt 420.000 Euro.</a:t>
            </a:r>
          </a:p>
          <a:p>
            <a:pPr marL="0" indent="0" eaLnBrk="1" hangingPunct="1"/>
            <a:endParaRPr lang="de-DE" altLang="de-DE" b="1" dirty="0" smtClean="0">
              <a:latin typeface="Calibri" pitchFamily="34" charset="0"/>
            </a:endParaRPr>
          </a:p>
          <a:p>
            <a:pPr marL="0" indent="0" eaLnBrk="1" hangingPunct="1"/>
            <a:r>
              <a:rPr lang="de-DE" altLang="de-DE" b="1" dirty="0" smtClean="0">
                <a:latin typeface="Calibri" pitchFamily="34" charset="0"/>
              </a:rPr>
              <a:t/>
            </a:r>
            <a:br>
              <a:rPr lang="de-DE" altLang="de-DE" b="1" dirty="0" smtClean="0">
                <a:latin typeface="Calibri" pitchFamily="34" charset="0"/>
              </a:rPr>
            </a:br>
            <a:endParaRPr lang="de-DE" altLang="de-DE" b="1" dirty="0" smtClean="0">
              <a:latin typeface="Calibri" pitchFamily="34" charset="0"/>
            </a:endParaRPr>
          </a:p>
          <a:p>
            <a:pPr marL="0" indent="0" eaLnBrk="1" hangingPunct="1"/>
            <a:r>
              <a:rPr lang="de-DE" altLang="de-DE" b="1" dirty="0" smtClean="0">
                <a:latin typeface="Calibri" pitchFamily="34" charset="0"/>
              </a:rPr>
              <a:t>Aufgabe </a:t>
            </a:r>
            <a:r>
              <a:rPr lang="de-DE" altLang="de-DE" b="1" dirty="0">
                <a:latin typeface="Calibri" pitchFamily="34" charset="0"/>
              </a:rPr>
              <a:t>1.3</a:t>
            </a:r>
          </a:p>
          <a:p>
            <a:pPr marL="0" indent="0" eaLnBrk="1" hangingPunct="1"/>
            <a:r>
              <a:rPr lang="de-DE" altLang="de-DE" dirty="0">
                <a:latin typeface="Calibri" pitchFamily="34" charset="0"/>
              </a:rPr>
              <a:t>Bei welchem </a:t>
            </a:r>
            <a:r>
              <a:rPr lang="de-DE" altLang="de-DE" b="1" dirty="0">
                <a:latin typeface="Calibri" pitchFamily="34" charset="0"/>
              </a:rPr>
              <a:t>Zinssatz p% </a:t>
            </a:r>
            <a:r>
              <a:rPr lang="de-DE" altLang="de-DE" dirty="0">
                <a:latin typeface="Calibri" pitchFamily="34" charset="0"/>
              </a:rPr>
              <a:t>bekommen Sie für ein </a:t>
            </a:r>
            <a:r>
              <a:rPr lang="de-DE" altLang="de-DE" dirty="0" smtClean="0">
                <a:latin typeface="Calibri" pitchFamily="34" charset="0"/>
              </a:rPr>
              <a:t/>
            </a:r>
            <a:br>
              <a:rPr lang="de-DE" altLang="de-DE" dirty="0" smtClean="0">
                <a:latin typeface="Calibri" pitchFamily="34" charset="0"/>
              </a:rPr>
            </a:br>
            <a:r>
              <a:rPr lang="de-DE" altLang="de-DE" dirty="0" smtClean="0">
                <a:latin typeface="Calibri" pitchFamily="34" charset="0"/>
              </a:rPr>
              <a:t>Kapital </a:t>
            </a:r>
            <a:r>
              <a:rPr lang="de-DE" altLang="de-DE" dirty="0">
                <a:latin typeface="Calibri" pitchFamily="34" charset="0"/>
              </a:rPr>
              <a:t>von 2.460 Euro im Jahr 110,70 Euro Zinsen?</a:t>
            </a:r>
          </a:p>
          <a:p>
            <a:pPr marL="0" indent="0" eaLnBrk="1" hangingPunct="1"/>
            <a:r>
              <a:rPr lang="de-DE" altLang="de-DE" b="1" dirty="0">
                <a:solidFill>
                  <a:schemeClr val="accent1"/>
                </a:solidFill>
                <a:latin typeface="Calibri" pitchFamily="34" charset="0"/>
              </a:rPr>
              <a:t>Lösung</a:t>
            </a:r>
            <a:r>
              <a:rPr lang="de-DE" altLang="de-DE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: </a:t>
            </a:r>
            <a:r>
              <a:rPr lang="de-DE" altLang="de-DE" dirty="0">
                <a:solidFill>
                  <a:schemeClr val="accent1"/>
                </a:solidFill>
                <a:latin typeface="Calibri" pitchFamily="34" charset="0"/>
              </a:rPr>
              <a:t>Bei einem Zinssatz von 4,5% p.a.</a:t>
            </a:r>
          </a:p>
          <a:p>
            <a:pPr marL="0" indent="0" eaLnBrk="1" hangingPunct="1"/>
            <a:endParaRPr lang="de-DE" altLang="de-DE" dirty="0">
              <a:latin typeface="Calibri" pitchFamily="34" charset="0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566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539750" y="1576531"/>
            <a:ext cx="72009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altLang="de-DE" b="1" dirty="0" smtClean="0">
                <a:latin typeface="Calibri" pitchFamily="34" charset="0"/>
              </a:rPr>
              <a:t>Im Internet</a:t>
            </a:r>
          </a:p>
          <a:p>
            <a:pPr marL="0" indent="0" eaLnBrk="1" hangingPunct="1"/>
            <a:r>
              <a:rPr lang="de-DE" altLang="de-DE" sz="1200" dirty="0" smtClean="0">
                <a:solidFill>
                  <a:srgbClr val="0070C0"/>
                </a:solidFill>
                <a:latin typeface="Calibri" pitchFamily="34" charset="0"/>
                <a:cs typeface="+mn-cs"/>
                <a:hlinkClick r:id="rId3"/>
              </a:rPr>
              <a:t>https</a:t>
            </a:r>
            <a:r>
              <a:rPr lang="de-DE" altLang="de-DE" sz="1200" dirty="0">
                <a:solidFill>
                  <a:srgbClr val="0070C0"/>
                </a:solidFill>
                <a:latin typeface="Calibri" pitchFamily="34" charset="0"/>
                <a:cs typeface="+mn-cs"/>
                <a:hlinkClick r:id="rId3"/>
              </a:rPr>
              <a:t>://www.fit-in-mathe-online.de/images/prozente-zinsen-zinseszins/zinsen/vermischte-aufgaben/pdfs/kapitel-zinsrechnung-vermischte-aufgaben_N.pdf</a:t>
            </a:r>
            <a:endParaRPr lang="de-DE" altLang="de-DE" sz="1200" dirty="0">
              <a:solidFill>
                <a:srgbClr val="0070C0"/>
              </a:solidFill>
              <a:latin typeface="Calibri" pitchFamily="34" charset="0"/>
              <a:cs typeface="+mn-cs"/>
            </a:endParaRPr>
          </a:p>
          <a:p>
            <a:pPr marL="0" indent="0" eaLnBrk="1" hangingPunct="1"/>
            <a:endParaRPr lang="de-DE" altLang="de-DE" dirty="0">
              <a:solidFill>
                <a:schemeClr val="accent1"/>
              </a:solidFill>
              <a:latin typeface="Calibri" pitchFamily="34" charset="0"/>
            </a:endParaRPr>
          </a:p>
          <a:p>
            <a:pPr marL="0" indent="0" eaLnBrk="1" hangingPunct="1"/>
            <a:r>
              <a:rPr lang="de-DE" b="1" dirty="0"/>
              <a:t>Aufgabe </a:t>
            </a:r>
            <a:r>
              <a:rPr lang="de-DE" b="1" dirty="0" smtClean="0"/>
              <a:t>A14</a:t>
            </a:r>
          </a:p>
          <a:p>
            <a:pPr marL="0" indent="0" eaLnBrk="1" hangingPunct="1"/>
            <a:r>
              <a:rPr lang="de-DE" dirty="0" smtClean="0"/>
              <a:t>Bei </a:t>
            </a:r>
            <a:r>
              <a:rPr lang="de-DE" dirty="0"/>
              <a:t>einem Geldverleiher werden 8 000 € geliehen. Der Verleiher berechnet 8 % Zinsen sowie eine einmalige Bearbeitungsgebühr von 2 %. Wie hoch ist die wirkliche Verzinsung, wenn das Geld am </a:t>
            </a:r>
            <a:endParaRPr lang="de-DE" dirty="0" smtClean="0"/>
          </a:p>
          <a:p>
            <a:pPr marL="0" indent="0" eaLnBrk="1" hangingPunct="1"/>
            <a:r>
              <a:rPr lang="de-DE" dirty="0" smtClean="0"/>
              <a:t>10</a:t>
            </a:r>
            <a:r>
              <a:rPr lang="de-DE" dirty="0"/>
              <a:t>. Mai geliehen und am 10. August zurückgezahlt wird</a:t>
            </a:r>
            <a:r>
              <a:rPr lang="de-DE" dirty="0" smtClean="0"/>
              <a:t>?</a:t>
            </a:r>
          </a:p>
          <a:p>
            <a:pPr marL="0" indent="0" eaLnBrk="1" hangingPunct="1"/>
            <a:endParaRPr lang="de-DE" altLang="de-DE" dirty="0">
              <a:solidFill>
                <a:schemeClr val="accent1"/>
              </a:solidFill>
              <a:latin typeface="Calibri" pitchFamily="34" charset="0"/>
            </a:endParaRPr>
          </a:p>
          <a:p>
            <a:pPr marL="0" indent="0" eaLnBrk="1" hangingPunct="1"/>
            <a:r>
              <a:rPr lang="de-DE" altLang="de-DE" u="sng" dirty="0" smtClean="0">
                <a:solidFill>
                  <a:schemeClr val="accent1"/>
                </a:solidFill>
                <a:latin typeface="Calibri" pitchFamily="34" charset="0"/>
              </a:rPr>
              <a:t>Die Aufgabenstellung lässt einige Fragen unbeantwortet:</a:t>
            </a:r>
          </a:p>
          <a:p>
            <a:pPr marL="0" indent="0" eaLnBrk="1" hangingPunct="1"/>
            <a:endParaRPr lang="de-DE" altLang="de-DE" u="sng" dirty="0">
              <a:solidFill>
                <a:schemeClr val="accent1"/>
              </a:solidFill>
              <a:latin typeface="Calibri" pitchFamily="34" charset="0"/>
            </a:endParaRPr>
          </a:p>
          <a:p>
            <a:pPr marL="0" indent="0" eaLnBrk="1" hangingPunct="1"/>
            <a:endParaRPr lang="de-DE" altLang="de-DE" u="sng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99592" y="4869160"/>
            <a:ext cx="6984776" cy="1271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hangingPunct="1"/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Welches </a:t>
            </a:r>
            <a:r>
              <a:rPr lang="de-DE" altLang="de-DE" dirty="0">
                <a:solidFill>
                  <a:srgbClr val="0070C0"/>
                </a:solidFill>
              </a:rPr>
              <a:t>Zinsmodell</a:t>
            </a:r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 liegt zugrunde?</a:t>
            </a:r>
          </a:p>
          <a:p>
            <a:pPr marL="0" indent="0" eaLnBrk="1" hangingPunct="1"/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Für welchen Zeitraum ist der </a:t>
            </a:r>
            <a:r>
              <a:rPr lang="de-DE" altLang="de-DE" dirty="0">
                <a:solidFill>
                  <a:srgbClr val="0070C0"/>
                </a:solidFill>
              </a:rPr>
              <a:t>Zinssatz definiert</a:t>
            </a:r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, …8% p.a.?</a:t>
            </a:r>
          </a:p>
          <a:p>
            <a:pPr marL="0" indent="0" eaLnBrk="1" hangingPunct="1"/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Wann wird die </a:t>
            </a:r>
            <a:r>
              <a:rPr lang="de-DE" dirty="0">
                <a:solidFill>
                  <a:srgbClr val="0070C0"/>
                </a:solidFill>
              </a:rPr>
              <a:t>Bearbeitungsgebühr </a:t>
            </a:r>
            <a:r>
              <a:rPr lang="de-DE" dirty="0">
                <a:solidFill>
                  <a:srgbClr val="0070C0"/>
                </a:solidFill>
                <a:latin typeface="Calibri" pitchFamily="34" charset="0"/>
              </a:rPr>
              <a:t>fällig ?</a:t>
            </a:r>
          </a:p>
          <a:p>
            <a:pPr marL="0" indent="0" eaLnBrk="1" hangingPunct="1"/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Welche </a:t>
            </a:r>
            <a:r>
              <a:rPr lang="de-DE" altLang="de-DE" dirty="0">
                <a:solidFill>
                  <a:srgbClr val="0070C0"/>
                </a:solidFill>
              </a:rPr>
              <a:t>Zinstagemethode</a:t>
            </a:r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 wird verwendet ?</a:t>
            </a:r>
          </a:p>
          <a:p>
            <a:pPr marL="0" indent="0" eaLnBrk="1" hangingPunct="1"/>
            <a:r>
              <a:rPr lang="de-DE" altLang="de-DE" dirty="0">
                <a:solidFill>
                  <a:srgbClr val="0070C0"/>
                </a:solidFill>
                <a:latin typeface="Calibri" pitchFamily="34" charset="0"/>
              </a:rPr>
              <a:t>Was ist mit </a:t>
            </a:r>
            <a:r>
              <a:rPr lang="de-DE" dirty="0">
                <a:solidFill>
                  <a:srgbClr val="0070C0"/>
                </a:solidFill>
              </a:rPr>
              <a:t>wirkliche Verzinsung </a:t>
            </a:r>
            <a:r>
              <a:rPr lang="de-DE" dirty="0">
                <a:solidFill>
                  <a:srgbClr val="0070C0"/>
                </a:solidFill>
                <a:latin typeface="Calibri" pitchFamily="34" charset="0"/>
              </a:rPr>
              <a:t>gemeint ?</a:t>
            </a:r>
            <a:endParaRPr lang="de-DE" altLang="de-DE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566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539750" y="1260000"/>
            <a:ext cx="72009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altLang="de-DE" b="1" dirty="0" smtClean="0">
                <a:latin typeface="+mn-lt"/>
              </a:rPr>
              <a:t>In der Klausur					12P = 2+2+4+4</a:t>
            </a:r>
          </a:p>
          <a:p>
            <a:pPr marL="0" indent="0" eaLnBrk="1" hangingPunct="1"/>
            <a:endParaRPr lang="de-DE" altLang="de-DE" dirty="0">
              <a:solidFill>
                <a:schemeClr val="accent1"/>
              </a:solidFill>
              <a:latin typeface="+mn-lt"/>
            </a:endParaRPr>
          </a:p>
          <a:p>
            <a:pPr marL="0" indent="0" eaLnBrk="1" hangingPunct="1"/>
            <a:r>
              <a:rPr lang="de-DE" b="1" dirty="0"/>
              <a:t>Aufgabe A14- Neuformuliert:</a:t>
            </a:r>
          </a:p>
          <a:p>
            <a:pPr marL="0" indent="0" eaLnBrk="1" hangingPunct="1"/>
            <a:r>
              <a:rPr lang="de-DE" dirty="0" smtClean="0">
                <a:latin typeface="+mn-lt"/>
              </a:rPr>
              <a:t>Bei </a:t>
            </a:r>
            <a:r>
              <a:rPr lang="de-DE" dirty="0">
                <a:latin typeface="+mn-lt"/>
              </a:rPr>
              <a:t>einem Geldverleiher werden </a:t>
            </a:r>
            <a:r>
              <a:rPr lang="de-DE" dirty="0" smtClean="0">
                <a:latin typeface="+mn-lt"/>
              </a:rPr>
              <a:t>8.000 </a:t>
            </a:r>
            <a:r>
              <a:rPr lang="de-DE" dirty="0">
                <a:latin typeface="+mn-lt"/>
              </a:rPr>
              <a:t>€ geliehen. Der Verleiher </a:t>
            </a:r>
            <a:r>
              <a:rPr lang="de-DE" dirty="0" smtClean="0">
                <a:latin typeface="+mn-lt"/>
              </a:rPr>
              <a:t>verlangt nominal 8% Zinsen p.a., sowie </a:t>
            </a:r>
            <a:r>
              <a:rPr lang="de-DE" dirty="0">
                <a:latin typeface="+mn-lt"/>
              </a:rPr>
              <a:t>eine einmalige Bearbeitungsgebühr von </a:t>
            </a:r>
            <a:r>
              <a:rPr lang="de-DE" dirty="0" smtClean="0">
                <a:latin typeface="+mn-lt"/>
              </a:rPr>
              <a:t>2%, die bei Auszahlung fällig wird. </a:t>
            </a:r>
          </a:p>
          <a:p>
            <a:pPr marL="0" indent="0" eaLnBrk="1" hangingPunct="1"/>
            <a:r>
              <a:rPr lang="de-DE" dirty="0" smtClean="0">
                <a:latin typeface="+mn-lt"/>
              </a:rPr>
              <a:t>Die Zinsen werden mit der Zinstagemethode </a:t>
            </a:r>
            <a:r>
              <a:rPr lang="de-DE" dirty="0" err="1" smtClean="0">
                <a:latin typeface="+mn-lt"/>
              </a:rPr>
              <a:t>act</a:t>
            </a:r>
            <a:r>
              <a:rPr lang="de-DE" dirty="0" smtClean="0">
                <a:latin typeface="+mn-lt"/>
              </a:rPr>
              <a:t>/</a:t>
            </a:r>
            <a:r>
              <a:rPr lang="de-DE" dirty="0" err="1" smtClean="0">
                <a:latin typeface="+mn-lt"/>
              </a:rPr>
              <a:t>act</a:t>
            </a:r>
            <a:r>
              <a:rPr lang="de-DE" dirty="0" smtClean="0">
                <a:latin typeface="+mn-lt"/>
              </a:rPr>
              <a:t> berechnet.</a:t>
            </a:r>
          </a:p>
          <a:p>
            <a:pPr marL="0" indent="0" eaLnBrk="1" hangingPunct="1"/>
            <a:r>
              <a:rPr lang="de-DE" dirty="0" smtClean="0">
                <a:latin typeface="+mn-lt"/>
              </a:rPr>
              <a:t>Für unterjährige Zahlungen gilt einfache Verzinsung.</a:t>
            </a:r>
          </a:p>
          <a:p>
            <a:pPr marL="0" indent="0" eaLnBrk="1" hangingPunct="1"/>
            <a:r>
              <a:rPr lang="de-DE" dirty="0" smtClean="0">
                <a:latin typeface="+mn-lt"/>
              </a:rPr>
              <a:t>Das Geld werde am 10</a:t>
            </a:r>
            <a:r>
              <a:rPr lang="de-DE" dirty="0">
                <a:latin typeface="+mn-lt"/>
              </a:rPr>
              <a:t>. Mai geliehen und am 10. August </a:t>
            </a:r>
            <a:r>
              <a:rPr lang="de-DE" dirty="0" smtClean="0">
                <a:latin typeface="+mn-lt"/>
              </a:rPr>
              <a:t>zurückgezahlt.</a:t>
            </a:r>
          </a:p>
          <a:p>
            <a:pPr marL="0" indent="0" eaLnBrk="1" hangingPunct="1"/>
            <a:endParaRPr lang="de-DE" dirty="0" smtClean="0">
              <a:latin typeface="+mn-lt"/>
            </a:endParaRPr>
          </a:p>
          <a:p>
            <a:pPr marL="342900" indent="-342900" eaLnBrk="1" hangingPunct="1">
              <a:buAutoNum type="alphaLcParenBoth"/>
            </a:pPr>
            <a:r>
              <a:rPr lang="de-DE" dirty="0">
                <a:latin typeface="+mn-lt"/>
              </a:rPr>
              <a:t>Bestimmen Sie </a:t>
            </a:r>
            <a:r>
              <a:rPr lang="de-DE" dirty="0" smtClean="0">
                <a:latin typeface="+mn-lt"/>
              </a:rPr>
              <a:t>Aus- </a:t>
            </a:r>
            <a:r>
              <a:rPr lang="de-DE" dirty="0">
                <a:latin typeface="+mn-lt"/>
              </a:rPr>
              <a:t>und Rückzahlungsbeträge ?</a:t>
            </a:r>
          </a:p>
          <a:p>
            <a:pPr marL="342900" indent="-342900" eaLnBrk="1" hangingPunct="1">
              <a:buFontTx/>
              <a:buAutoNum type="alphaLcParenBoth"/>
            </a:pPr>
            <a:r>
              <a:rPr lang="de-DE" dirty="0" smtClean="0">
                <a:latin typeface="+mn-lt"/>
              </a:rPr>
              <a:t>Wie </a:t>
            </a:r>
            <a:r>
              <a:rPr lang="de-DE" dirty="0">
                <a:latin typeface="+mn-lt"/>
              </a:rPr>
              <a:t>hoch ist die Rendite des Geschäfts für den Geldverleiher ?</a:t>
            </a:r>
          </a:p>
          <a:p>
            <a:pPr marL="342900" indent="-342900" eaLnBrk="1" hangingPunct="1">
              <a:buAutoNum type="alphaLcParenBoth"/>
            </a:pPr>
            <a:r>
              <a:rPr lang="de-DE" dirty="0" smtClean="0">
                <a:latin typeface="+mn-lt"/>
              </a:rPr>
              <a:t>Wie </a:t>
            </a:r>
            <a:r>
              <a:rPr lang="de-DE" dirty="0">
                <a:latin typeface="+mn-lt"/>
              </a:rPr>
              <a:t>hoch ist </a:t>
            </a:r>
            <a:r>
              <a:rPr lang="de-DE" dirty="0" smtClean="0">
                <a:latin typeface="+mn-lt"/>
              </a:rPr>
              <a:t>der jährliche Effektivzins gemäß PAngV ?</a:t>
            </a:r>
          </a:p>
          <a:p>
            <a:pPr marL="342900" indent="-342900" eaLnBrk="1" hangingPunct="1">
              <a:buAutoNum type="alphaLcParenBoth"/>
            </a:pPr>
            <a:endParaRPr lang="de-DE" dirty="0">
              <a:latin typeface="+mn-lt"/>
            </a:endParaRPr>
          </a:p>
          <a:p>
            <a:pPr marL="0" indent="0" eaLnBrk="1" hangingPunct="1"/>
            <a:r>
              <a:rPr lang="de-DE" altLang="de-DE" sz="1200" u="sng" dirty="0">
                <a:solidFill>
                  <a:schemeClr val="accent1"/>
                </a:solidFill>
                <a:latin typeface="Calibri" pitchFamily="34" charset="0"/>
              </a:rPr>
              <a:t>Die Aufgabenstellung lässt einige Fragen unbeantwortet:</a:t>
            </a:r>
          </a:p>
          <a:p>
            <a:pPr marL="0" indent="0" eaLnBrk="1" hangingPunct="1"/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 </a:t>
            </a:r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</a:rPr>
              <a:t>Welches </a:t>
            </a:r>
            <a:r>
              <a:rPr lang="de-DE" altLang="de-DE" sz="1200" dirty="0"/>
              <a:t>Zinsmodell</a:t>
            </a:r>
            <a:r>
              <a:rPr lang="de-DE" altLang="de-DE" sz="12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</a:rPr>
              <a:t>liegt </a:t>
            </a:r>
            <a:r>
              <a:rPr lang="de-DE" altLang="de-DE" sz="1200" dirty="0">
                <a:solidFill>
                  <a:schemeClr val="accent1"/>
                </a:solidFill>
                <a:latin typeface="Calibri" pitchFamily="34" charset="0"/>
              </a:rPr>
              <a:t>zugrunde </a:t>
            </a:r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</a:rPr>
              <a:t>?</a:t>
            </a:r>
            <a:endParaRPr lang="de-DE" altLang="de-DE" sz="1200" dirty="0">
              <a:solidFill>
                <a:schemeClr val="accent1"/>
              </a:solidFill>
              <a:latin typeface="Calibri" pitchFamily="34" charset="0"/>
            </a:endParaRPr>
          </a:p>
          <a:p>
            <a:pPr marL="0" indent="0" eaLnBrk="1" hangingPunct="1"/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 </a:t>
            </a:r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</a:rPr>
              <a:t>Für </a:t>
            </a:r>
            <a:r>
              <a:rPr lang="de-DE" altLang="de-DE" sz="1200" dirty="0">
                <a:solidFill>
                  <a:schemeClr val="accent1"/>
                </a:solidFill>
                <a:latin typeface="Calibri" pitchFamily="34" charset="0"/>
              </a:rPr>
              <a:t>welchen Zeitraum ist der </a:t>
            </a:r>
            <a:r>
              <a:rPr lang="de-DE" altLang="de-DE" sz="1200" dirty="0"/>
              <a:t>Zinssatz definiert</a:t>
            </a:r>
            <a:r>
              <a:rPr lang="de-DE" altLang="de-DE" sz="1200" dirty="0">
                <a:solidFill>
                  <a:schemeClr val="accent1"/>
                </a:solidFill>
                <a:latin typeface="Calibri" pitchFamily="34" charset="0"/>
              </a:rPr>
              <a:t>, …8% p.a.?</a:t>
            </a:r>
          </a:p>
          <a:p>
            <a:pPr marL="0" indent="0" eaLnBrk="1" hangingPunct="1"/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 </a:t>
            </a:r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</a:rPr>
              <a:t>Wann </a:t>
            </a:r>
            <a:r>
              <a:rPr lang="de-DE" altLang="de-DE" sz="1200" dirty="0">
                <a:solidFill>
                  <a:schemeClr val="accent1"/>
                </a:solidFill>
                <a:latin typeface="Calibri" pitchFamily="34" charset="0"/>
              </a:rPr>
              <a:t>wird die </a:t>
            </a:r>
            <a:r>
              <a:rPr lang="de-DE" sz="1200" dirty="0"/>
              <a:t>Bearbeitungsgebühr </a:t>
            </a:r>
            <a:r>
              <a:rPr lang="de-DE" sz="1200" dirty="0">
                <a:solidFill>
                  <a:schemeClr val="accent1"/>
                </a:solidFill>
                <a:latin typeface="Calibri" pitchFamily="34" charset="0"/>
              </a:rPr>
              <a:t>fällig ?</a:t>
            </a:r>
          </a:p>
          <a:p>
            <a:pPr marL="0" indent="0" eaLnBrk="1" hangingPunct="1"/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 </a:t>
            </a:r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</a:rPr>
              <a:t>Welche </a:t>
            </a:r>
            <a:r>
              <a:rPr lang="de-DE" altLang="de-DE" sz="1200" dirty="0"/>
              <a:t>Zinstagemethode</a:t>
            </a:r>
            <a:r>
              <a:rPr lang="de-DE" altLang="de-DE" sz="1200" dirty="0">
                <a:solidFill>
                  <a:schemeClr val="accent1"/>
                </a:solidFill>
                <a:latin typeface="Calibri" pitchFamily="34" charset="0"/>
              </a:rPr>
              <a:t> wird verwendet ?</a:t>
            </a:r>
          </a:p>
          <a:p>
            <a:pPr marL="0" indent="0" eaLnBrk="1" hangingPunct="1"/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 </a:t>
            </a:r>
            <a:r>
              <a:rPr lang="de-DE" altLang="de-DE" sz="1200" dirty="0" smtClean="0">
                <a:solidFill>
                  <a:schemeClr val="accent1"/>
                </a:solidFill>
                <a:latin typeface="Calibri" pitchFamily="34" charset="0"/>
              </a:rPr>
              <a:t>Was </a:t>
            </a:r>
            <a:r>
              <a:rPr lang="de-DE" altLang="de-DE" sz="1200" dirty="0">
                <a:solidFill>
                  <a:schemeClr val="accent1"/>
                </a:solidFill>
                <a:latin typeface="Calibri" pitchFamily="34" charset="0"/>
              </a:rPr>
              <a:t>ist mit</a:t>
            </a:r>
            <a:r>
              <a:rPr lang="de-DE" altLang="de-DE" sz="1200" dirty="0">
                <a:latin typeface="Calibri" pitchFamily="34" charset="0"/>
              </a:rPr>
              <a:t> </a:t>
            </a:r>
            <a:r>
              <a:rPr lang="de-DE" sz="1200" dirty="0"/>
              <a:t>wirkliche Verzinsung </a:t>
            </a:r>
            <a:r>
              <a:rPr lang="de-DE" sz="1200" dirty="0">
                <a:solidFill>
                  <a:schemeClr val="accent1"/>
                </a:solidFill>
                <a:latin typeface="Calibri" pitchFamily="34" charset="0"/>
              </a:rPr>
              <a:t>gemeint ?</a:t>
            </a:r>
            <a:endParaRPr lang="de-DE" altLang="de-DE" sz="1200" dirty="0">
              <a:solidFill>
                <a:schemeClr val="accent1"/>
              </a:solidFill>
              <a:latin typeface="Calibri" pitchFamily="34" charset="0"/>
            </a:endParaRPr>
          </a:p>
          <a:p>
            <a:pPr marL="0" indent="0" eaLnBrk="1" hangingPunct="1"/>
            <a:endParaRPr lang="de-DE" dirty="0" smtClean="0">
              <a:latin typeface="+mn-lt"/>
            </a:endParaRPr>
          </a:p>
          <a:p>
            <a:pPr marL="0" indent="0" eaLnBrk="1" hangingPunct="1"/>
            <a:endParaRPr lang="de-DE" altLang="de-D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5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566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539552" y="1098947"/>
            <a:ext cx="72009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altLang="de-DE" sz="1200" dirty="0">
                <a:solidFill>
                  <a:srgbClr val="0070C0"/>
                </a:solidFill>
                <a:latin typeface="Calibri" pitchFamily="34" charset="0"/>
                <a:cs typeface="+mn-cs"/>
                <a:hlinkClick r:id="rId2"/>
              </a:rPr>
              <a:t>Zinsen-berechnen.de</a:t>
            </a:r>
            <a:endParaRPr lang="de-DE" altLang="de-DE" sz="1200" dirty="0">
              <a:solidFill>
                <a:srgbClr val="0070C0"/>
              </a:solidFill>
              <a:latin typeface="Calibri" pitchFamily="34" charset="0"/>
              <a:cs typeface="+mn-cs"/>
            </a:endParaRPr>
          </a:p>
          <a:p>
            <a:pPr marL="0" indent="0" eaLnBrk="1" hangingPunct="1"/>
            <a:r>
              <a:rPr lang="de-DE" dirty="0" smtClean="0">
                <a:latin typeface="+mn-lt"/>
              </a:rPr>
              <a:t>Lösung:</a:t>
            </a:r>
          </a:p>
          <a:p>
            <a:pPr marL="0" indent="0" eaLnBrk="1" hangingPunct="1"/>
            <a:endParaRPr lang="de-DE" dirty="0" smtClean="0">
              <a:latin typeface="+mn-lt"/>
            </a:endParaRPr>
          </a:p>
          <a:p>
            <a:pPr marL="342900" indent="-342900" eaLnBrk="1" hangingPunct="1">
              <a:buAutoNum type="alphaLcParenBoth"/>
            </a:pPr>
            <a:r>
              <a:rPr lang="de-DE" dirty="0" smtClean="0">
                <a:latin typeface="+mn-lt"/>
              </a:rPr>
              <a:t>Bestimmen </a:t>
            </a:r>
            <a:r>
              <a:rPr lang="de-DE" dirty="0">
                <a:latin typeface="+mn-lt"/>
              </a:rPr>
              <a:t>S</a:t>
            </a:r>
            <a:r>
              <a:rPr lang="de-DE" dirty="0" smtClean="0">
                <a:latin typeface="+mn-lt"/>
              </a:rPr>
              <a:t>ie Aus- und Rückzahlungsbeträge ?</a:t>
            </a:r>
          </a:p>
          <a:p>
            <a:pPr marL="342900" indent="-342900" eaLnBrk="1" hangingPunct="1">
              <a:buAutoNum type="alphaLcParenBoth"/>
            </a:pPr>
            <a:endParaRPr lang="de-DE" dirty="0" smtClean="0">
              <a:latin typeface="+mn-lt"/>
            </a:endParaRPr>
          </a:p>
          <a:p>
            <a:pPr marL="342900" indent="-342900" eaLnBrk="1" hangingPunct="1">
              <a:buFontTx/>
              <a:buAutoNum type="alphaLcParenBoth"/>
            </a:pPr>
            <a:endParaRPr lang="de-DE" dirty="0" smtClean="0">
              <a:latin typeface="+mn-lt"/>
            </a:endParaRPr>
          </a:p>
          <a:p>
            <a:pPr marL="342900" indent="-342900" eaLnBrk="1" hangingPunct="1">
              <a:buFontTx/>
              <a:buAutoNum type="alphaLcParenBoth"/>
            </a:pPr>
            <a:endParaRPr lang="de-DE" dirty="0">
              <a:latin typeface="+mn-lt"/>
            </a:endParaRPr>
          </a:p>
          <a:p>
            <a:pPr marL="342900" indent="-342900" eaLnBrk="1" hangingPunct="1">
              <a:buFontTx/>
              <a:buAutoNum type="alphaLcParenBoth"/>
            </a:pPr>
            <a:endParaRPr lang="de-DE" dirty="0" smtClean="0">
              <a:latin typeface="+mn-lt"/>
            </a:endParaRPr>
          </a:p>
          <a:p>
            <a:pPr marL="342900" indent="-342900" eaLnBrk="1" hangingPunct="1">
              <a:buFontTx/>
              <a:buAutoNum type="alphaLcParenBoth"/>
            </a:pPr>
            <a:endParaRPr lang="de-DE" dirty="0">
              <a:latin typeface="+mn-lt"/>
            </a:endParaRPr>
          </a:p>
          <a:p>
            <a:pPr marL="342900" indent="-342900" eaLnBrk="1" hangingPunct="1">
              <a:buFontTx/>
              <a:buAutoNum type="alphaLcParenBoth"/>
            </a:pPr>
            <a:endParaRPr lang="de-DE" dirty="0" smtClean="0">
              <a:latin typeface="+mn-lt"/>
            </a:endParaRPr>
          </a:p>
          <a:p>
            <a:pPr marL="342900" indent="-342900" eaLnBrk="1" hangingPunct="1">
              <a:buFontTx/>
              <a:buAutoNum type="alphaLcParenBoth"/>
            </a:pPr>
            <a:endParaRPr lang="de-DE" dirty="0">
              <a:latin typeface="+mn-lt"/>
            </a:endParaRPr>
          </a:p>
          <a:p>
            <a:pPr marL="342900" indent="-342900" eaLnBrk="1" hangingPunct="1">
              <a:buFontTx/>
              <a:buAutoNum type="alphaLcParenBoth"/>
            </a:pPr>
            <a:r>
              <a:rPr lang="de-DE" dirty="0" smtClean="0">
                <a:latin typeface="+mn-lt"/>
              </a:rPr>
              <a:t>Wie </a:t>
            </a:r>
            <a:r>
              <a:rPr lang="de-DE" dirty="0">
                <a:latin typeface="+mn-lt"/>
              </a:rPr>
              <a:t>hoch ist die Rendite des Geschäfts für den Geldverleiher </a:t>
            </a:r>
            <a:r>
              <a:rPr lang="de-DE" dirty="0" smtClean="0">
                <a:latin typeface="+mn-lt"/>
              </a:rPr>
              <a:t>?</a:t>
            </a:r>
          </a:p>
          <a:p>
            <a:pPr marL="342900" indent="-342900" eaLnBrk="1" hangingPunct="1">
              <a:buFontTx/>
              <a:buAutoNum type="alphaLcParenBoth"/>
            </a:pPr>
            <a:r>
              <a:rPr lang="de-DE" dirty="0" smtClean="0">
                <a:latin typeface="+mn-lt"/>
              </a:rPr>
              <a:t>Wie </a:t>
            </a:r>
            <a:r>
              <a:rPr lang="de-DE" dirty="0">
                <a:latin typeface="+mn-lt"/>
              </a:rPr>
              <a:t>hoch ist </a:t>
            </a:r>
            <a:r>
              <a:rPr lang="de-DE" dirty="0" smtClean="0">
                <a:latin typeface="+mn-lt"/>
              </a:rPr>
              <a:t>der jährliche Effektivzins gemäß PAngV ?</a:t>
            </a:r>
          </a:p>
          <a:p>
            <a:pPr marL="0" indent="0" eaLnBrk="1" hangingPunct="1"/>
            <a:endParaRPr lang="de-DE" altLang="de-DE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59" y="2204864"/>
            <a:ext cx="8382726" cy="17298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3" y="4725144"/>
            <a:ext cx="8416113" cy="16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Rectangle 6"/>
              <p:cNvSpPr>
                <a:spLocks noChangeArrowheads="1"/>
              </p:cNvSpPr>
              <p:nvPr/>
            </p:nvSpPr>
            <p:spPr bwMode="auto">
              <a:xfrm>
                <a:off x="540000" y="1260000"/>
                <a:ext cx="8146800" cy="531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3525" indent="-263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/>
                <a:r>
                  <a:rPr lang="de-DE" b="1" dirty="0" smtClean="0">
                    <a:latin typeface="+mn-lt"/>
                  </a:rPr>
                  <a:t>Aufgabe </a:t>
                </a:r>
                <a:r>
                  <a:rPr lang="de-DE" altLang="de-DE" b="1" dirty="0">
                    <a:latin typeface="Calibri" pitchFamily="34" charset="0"/>
                  </a:rPr>
                  <a:t>1.</a:t>
                </a:r>
                <a:r>
                  <a:rPr lang="de-DE" b="1" dirty="0" smtClean="0">
                    <a:latin typeface="+mn-lt"/>
                  </a:rPr>
                  <a:t>4</a:t>
                </a:r>
                <a:endParaRPr lang="de-DE" b="1" dirty="0">
                  <a:latin typeface="+mn-lt"/>
                </a:endParaRPr>
              </a:p>
              <a:p>
                <a:pPr marL="0" indent="0" algn="just"/>
                <a:r>
                  <a:rPr lang="de-DE" dirty="0">
                    <a:latin typeface="+mn-lt"/>
                  </a:rPr>
                  <a:t>A hat B am </a:t>
                </a:r>
                <a:r>
                  <a:rPr lang="de-DE" dirty="0" smtClean="0">
                    <a:latin typeface="+mn-lt"/>
                  </a:rPr>
                  <a:t>1.1.2005 </a:t>
                </a:r>
                <a:r>
                  <a:rPr lang="de-DE" dirty="0">
                    <a:latin typeface="+mn-lt"/>
                  </a:rPr>
                  <a:t>einen Betrag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650</m:t>
                    </m:r>
                    <m:r>
                      <a:rPr lang="de-DE" i="1" dirty="0">
                        <a:latin typeface="Cambria Math"/>
                      </a:rPr>
                      <m:t>,− € </m:t>
                    </m:r>
                  </m:oMath>
                </a14:m>
                <a:r>
                  <a:rPr lang="de-DE" dirty="0" smtClean="0">
                    <a:latin typeface="+mn-lt"/>
                  </a:rPr>
                  <a:t>geliehen</a:t>
                </a:r>
                <a:r>
                  <a:rPr lang="de-DE" dirty="0">
                    <a:latin typeface="+mn-lt"/>
                  </a:rPr>
                  <a:t>. </a:t>
                </a:r>
              </a:p>
              <a:p>
                <a:pPr marL="0" indent="0" algn="just"/>
                <a:r>
                  <a:rPr lang="de-DE" dirty="0" smtClean="0">
                    <a:latin typeface="+mn-lt"/>
                  </a:rPr>
                  <a:t>B </a:t>
                </a:r>
                <a:r>
                  <a:rPr lang="de-DE" dirty="0">
                    <a:latin typeface="+mn-lt"/>
                  </a:rPr>
                  <a:t>verpflichtet sich, </a:t>
                </a:r>
                <a:r>
                  <a:rPr lang="de-DE" dirty="0" smtClean="0">
                    <a:latin typeface="+mn-lt"/>
                  </a:rPr>
                  <a:t>den geliehenen </a:t>
                </a:r>
                <a:r>
                  <a:rPr lang="de-DE" dirty="0">
                    <a:latin typeface="+mn-lt"/>
                  </a:rPr>
                  <a:t>Betrag mit 7% einfach zu verzinsen und ihn zusammen mit den bis </a:t>
                </a:r>
                <a:r>
                  <a:rPr lang="de-DE" dirty="0" smtClean="0">
                    <a:latin typeface="+mn-lt"/>
                  </a:rPr>
                  <a:t>dahin fällig </a:t>
                </a:r>
                <a:r>
                  <a:rPr lang="de-DE" dirty="0">
                    <a:latin typeface="+mn-lt"/>
                  </a:rPr>
                  <a:t>gewordenen Zinsen am </a:t>
                </a:r>
                <a:r>
                  <a:rPr lang="de-DE" dirty="0" smtClean="0">
                    <a:latin typeface="+mn-lt"/>
                  </a:rPr>
                  <a:t>31.12.2014 </a:t>
                </a:r>
                <a:r>
                  <a:rPr lang="de-DE" dirty="0">
                    <a:latin typeface="+mn-lt"/>
                  </a:rPr>
                  <a:t>zurückzuzahlen. </a:t>
                </a:r>
                <a:r>
                  <a:rPr lang="de-DE" dirty="0" smtClean="0">
                    <a:latin typeface="+mn-lt"/>
                  </a:rPr>
                  <a:t>Wie </a:t>
                </a:r>
                <a:r>
                  <a:rPr lang="de-DE" dirty="0">
                    <a:latin typeface="+mn-lt"/>
                  </a:rPr>
                  <a:t>hoch ist </a:t>
                </a:r>
                <a:r>
                  <a:rPr lang="de-DE" dirty="0" smtClean="0">
                    <a:latin typeface="+mn-lt"/>
                  </a:rPr>
                  <a:t>der zurückzuzahlende </a:t>
                </a:r>
                <a:r>
                  <a:rPr lang="de-DE" dirty="0">
                    <a:latin typeface="+mn-lt"/>
                  </a:rPr>
                  <a:t>Betrag?</a:t>
                </a:r>
              </a:p>
              <a:p>
                <a:pPr marL="0" indent="0"/>
                <a:r>
                  <a:rPr lang="de-DE" altLang="de-DE" b="1" dirty="0" smtClean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</a:rPr>
                  <a:t>Lösung: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altLang="de-D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de-DE" altLang="de-DE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altLang="de-DE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altLang="de-D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altLang="de-DE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de-DE" altLang="de-D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altLang="de-D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1+10∙7%</m:t>
                        </m:r>
                      </m:e>
                    </m:d>
                    <m:r>
                      <a:rPr lang="de-DE" altLang="de-DE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=650∙1,7=1105 €</m:t>
                    </m:r>
                  </m:oMath>
                </a14:m>
                <a:endParaRPr lang="de-DE" altLang="de-DE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endParaRPr>
              </a:p>
              <a:p>
                <a:pPr marL="0" indent="0"/>
                <a:endParaRPr lang="de-DE" b="1" dirty="0" smtClean="0">
                  <a:latin typeface="+mn-lt"/>
                </a:endParaRPr>
              </a:p>
              <a:p>
                <a:pPr marL="0" indent="0"/>
                <a:endParaRPr lang="de-DE" b="1" dirty="0">
                  <a:latin typeface="+mn-lt"/>
                </a:endParaRPr>
              </a:p>
              <a:p>
                <a:pPr marL="0" indent="0"/>
                <a:endParaRPr lang="de-DE" b="1" dirty="0" smtClean="0">
                  <a:latin typeface="+mn-lt"/>
                </a:endParaRPr>
              </a:p>
              <a:p>
                <a:pPr marL="0" indent="0"/>
                <a:endParaRPr lang="de-DE" b="1" dirty="0">
                  <a:latin typeface="+mn-lt"/>
                </a:endParaRPr>
              </a:p>
              <a:p>
                <a:pPr marL="0" indent="0"/>
                <a:r>
                  <a:rPr lang="de-DE" b="1" dirty="0" smtClean="0">
                    <a:latin typeface="+mn-lt"/>
                  </a:rPr>
                  <a:t>Aufgabe </a:t>
                </a:r>
                <a:r>
                  <a:rPr lang="de-DE" altLang="de-DE" b="1" dirty="0">
                    <a:latin typeface="Calibri" pitchFamily="34" charset="0"/>
                  </a:rPr>
                  <a:t>1.</a:t>
                </a:r>
                <a:r>
                  <a:rPr lang="de-DE" b="1" dirty="0" smtClean="0">
                    <a:latin typeface="+mn-lt"/>
                  </a:rPr>
                  <a:t>5</a:t>
                </a:r>
                <a:endParaRPr lang="de-DE" b="1" dirty="0">
                  <a:latin typeface="+mn-lt"/>
                </a:endParaRPr>
              </a:p>
              <a:p>
                <a:pPr marL="0" indent="0"/>
                <a:r>
                  <a:rPr lang="de-DE" dirty="0">
                    <a:latin typeface="+mn-lt"/>
                  </a:rPr>
                  <a:t>Ein Betrag von EUR 1200,- war zu 5% bei einfacher Verzinsung </a:t>
                </a:r>
                <a:r>
                  <a:rPr lang="de-DE" dirty="0" smtClean="0">
                    <a:latin typeface="+mn-lt"/>
                  </a:rPr>
                  <a:t/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angelegt </a:t>
                </a:r>
                <a:r>
                  <a:rPr lang="de-DE" dirty="0">
                    <a:latin typeface="+mn-lt"/>
                  </a:rPr>
                  <a:t>und </a:t>
                </a:r>
                <a:r>
                  <a:rPr lang="de-DE" dirty="0" smtClean="0">
                    <a:latin typeface="+mn-lt"/>
                  </a:rPr>
                  <a:t>ist, zusammen </a:t>
                </a:r>
                <a:r>
                  <a:rPr lang="de-DE" dirty="0">
                    <a:latin typeface="+mn-lt"/>
                  </a:rPr>
                  <a:t>mit den angefallenen Zinsen, auf derzeit </a:t>
                </a:r>
                <a:r>
                  <a:rPr lang="de-DE" dirty="0" smtClean="0">
                    <a:latin typeface="+mn-lt"/>
                  </a:rPr>
                  <a:t/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EUR </a:t>
                </a:r>
                <a:r>
                  <a:rPr lang="de-DE" dirty="0">
                    <a:latin typeface="+mn-lt"/>
                  </a:rPr>
                  <a:t>1620 angewachsen. </a:t>
                </a:r>
                <a:endParaRPr lang="de-DE" dirty="0" smtClean="0">
                  <a:latin typeface="+mn-lt"/>
                </a:endParaRPr>
              </a:p>
              <a:p>
                <a:pPr marL="0" indent="0" algn="just"/>
                <a:r>
                  <a:rPr lang="de-DE" dirty="0" smtClean="0">
                    <a:latin typeface="+mn-lt"/>
                  </a:rPr>
                  <a:t>Wie viele Jahre </a:t>
                </a:r>
                <a:r>
                  <a:rPr lang="de-DE" dirty="0">
                    <a:latin typeface="+mn-lt"/>
                  </a:rPr>
                  <a:t>war der Betrag angelegt</a:t>
                </a:r>
                <a:r>
                  <a:rPr lang="de-DE" dirty="0" smtClean="0">
                    <a:latin typeface="+mn-lt"/>
                  </a:rPr>
                  <a:t>?</a:t>
                </a:r>
              </a:p>
              <a:p>
                <a:pPr marL="0" indent="0" algn="just"/>
                <a:r>
                  <a:rPr lang="de-DE" altLang="de-DE" b="1" dirty="0">
                    <a:solidFill>
                      <a:schemeClr val="accent1"/>
                    </a:solidFill>
                    <a:latin typeface="Calibri" pitchFamily="34" charset="0"/>
                  </a:rPr>
                  <a:t>Lösung:  </a:t>
                </a:r>
                <a14:m>
                  <m:oMath xmlns:m="http://schemas.openxmlformats.org/officeDocument/2006/math"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1620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1200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e>
                    </m:d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groupCh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alt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altLang="de-DE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16,2</m:t>
                            </m:r>
                          </m:num>
                          <m:den>
                            <m:r>
                              <a:rPr lang="de-DE" altLang="de-DE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5%</m:t>
                        </m:r>
                      </m:den>
                    </m:f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=7 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Calibri" pitchFamily="34" charset="0"/>
                  </a:rPr>
                  <a:t>Jahre</a:t>
                </a:r>
                <a:endParaRPr lang="de-DE" altLang="de-DE" dirty="0">
                  <a:solidFill>
                    <a:schemeClr val="accent1"/>
                  </a:solidFill>
                  <a:latin typeface="Calibri" pitchFamily="34" charset="0"/>
                </a:endParaRPr>
              </a:p>
              <a:p>
                <a:pPr marL="0" indent="0" algn="just"/>
                <a:endParaRPr lang="de-DE" altLang="de-DE" dirty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</a:endParaRPr>
              </a:p>
              <a:p>
                <a:pPr marL="0" indent="0" algn="just"/>
                <a:endParaRPr lang="de-DE" alt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6656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" y="1260000"/>
                <a:ext cx="8146800" cy="5315558"/>
              </a:xfrm>
              <a:prstGeom prst="rect">
                <a:avLst/>
              </a:prstGeom>
              <a:blipFill rotWithShape="1">
                <a:blip r:embed="rId2"/>
                <a:stretch>
                  <a:fillRect l="-674" t="-573" r="-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02" y="1259999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02" y="4154101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F39ED48-8863-4D70-8522-6BF2392AB988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Rectangle 6"/>
              <p:cNvSpPr>
                <a:spLocks noChangeArrowheads="1"/>
              </p:cNvSpPr>
              <p:nvPr/>
            </p:nvSpPr>
            <p:spPr bwMode="auto">
              <a:xfrm>
                <a:off x="540321" y="1260000"/>
                <a:ext cx="8146479" cy="5312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3525" indent="-263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hangingPunct="1"/>
                <a:r>
                  <a:rPr lang="de-DE" altLang="de-DE" b="1" dirty="0" smtClean="0">
                    <a:latin typeface="+mn-lt"/>
                  </a:rPr>
                  <a:t>Aufgabe </a:t>
                </a:r>
                <a:r>
                  <a:rPr lang="de-DE" altLang="de-DE" b="1" dirty="0">
                    <a:latin typeface="Calibri" pitchFamily="34" charset="0"/>
                  </a:rPr>
                  <a:t>1.</a:t>
                </a:r>
                <a:r>
                  <a:rPr lang="de-DE" altLang="de-DE" b="1" dirty="0" smtClean="0">
                    <a:latin typeface="+mn-lt"/>
                  </a:rPr>
                  <a:t>6   (Rendite</a:t>
                </a:r>
                <a:r>
                  <a:rPr lang="de-DE" altLang="de-DE" b="1" dirty="0">
                    <a:latin typeface="+mn-lt"/>
                  </a:rPr>
                  <a:t>)</a:t>
                </a:r>
                <a:endParaRPr lang="de-DE" altLang="de-DE" b="1" dirty="0" smtClean="0">
                  <a:latin typeface="+mn-lt"/>
                </a:endParaRPr>
              </a:p>
              <a:p>
                <a:pPr marL="0" indent="0" eaLnBrk="1" hangingPunct="1"/>
                <a:r>
                  <a:rPr lang="de-DE" altLang="de-DE" dirty="0">
                    <a:latin typeface="Calibri" pitchFamily="34" charset="0"/>
                  </a:rPr>
                  <a:t>Herr R.H. Kapp hat mit einer Investition von </a:t>
                </a:r>
                <a:r>
                  <a:rPr lang="de-DE" altLang="de-DE" dirty="0" smtClean="0">
                    <a:latin typeface="Calibri" pitchFamily="34" charset="0"/>
                  </a:rPr>
                  <a:t>EUR 6.000,00  </a:t>
                </a:r>
                <a:r>
                  <a:rPr lang="de-DE" altLang="de-DE" dirty="0">
                    <a:latin typeface="Calibri" pitchFamily="34" charset="0"/>
                  </a:rPr>
                  <a:t>zu Beginn </a:t>
                </a:r>
                <a:r>
                  <a:rPr lang="de-DE" altLang="de-DE" dirty="0" smtClean="0">
                    <a:latin typeface="Calibri" pitchFamily="34" charset="0"/>
                  </a:rPr>
                  <a:t/>
                </a:r>
                <a:br>
                  <a:rPr lang="de-DE" altLang="de-DE" dirty="0" smtClean="0">
                    <a:latin typeface="Calibri" pitchFamily="34" charset="0"/>
                  </a:rPr>
                </a:br>
                <a:r>
                  <a:rPr lang="de-DE" altLang="de-DE" dirty="0" smtClean="0">
                    <a:latin typeface="Calibri" pitchFamily="34" charset="0"/>
                  </a:rPr>
                  <a:t>des [vor-] letzten </a:t>
                </a:r>
                <a:r>
                  <a:rPr lang="de-DE" altLang="de-DE" dirty="0">
                    <a:latin typeface="Calibri" pitchFamily="34" charset="0"/>
                  </a:rPr>
                  <a:t>Jahres am Ende </a:t>
                </a:r>
                <a:r>
                  <a:rPr lang="de-DE" altLang="de-DE" dirty="0" smtClean="0">
                    <a:latin typeface="Calibri" pitchFamily="34" charset="0"/>
                  </a:rPr>
                  <a:t>diesen Jahres EUR 8.000,00 erwirtschaftet</a:t>
                </a:r>
                <a:r>
                  <a:rPr lang="de-DE" altLang="de-DE" dirty="0">
                    <a:latin typeface="Calibri" pitchFamily="34" charset="0"/>
                  </a:rPr>
                  <a:t>. </a:t>
                </a:r>
                <a:r>
                  <a:rPr lang="de-DE" altLang="de-DE" dirty="0" smtClean="0">
                    <a:latin typeface="Calibri" pitchFamily="34" charset="0"/>
                  </a:rPr>
                  <a:t/>
                </a:r>
                <a:br>
                  <a:rPr lang="de-DE" altLang="de-DE" dirty="0" smtClean="0">
                    <a:latin typeface="Calibri" pitchFamily="34" charset="0"/>
                  </a:rPr>
                </a:br>
                <a:r>
                  <a:rPr lang="de-DE" altLang="de-DE" dirty="0" smtClean="0">
                    <a:latin typeface="Calibri" pitchFamily="34" charset="0"/>
                  </a:rPr>
                  <a:t>Berechnen </a:t>
                </a:r>
                <a:r>
                  <a:rPr lang="de-DE" altLang="de-DE" dirty="0">
                    <a:latin typeface="Calibri" pitchFamily="34" charset="0"/>
                  </a:rPr>
                  <a:t>Sie die   </a:t>
                </a:r>
                <a14:m>
                  <m:oMath xmlns:m="http://schemas.openxmlformats.org/officeDocument/2006/math">
                    <m:r>
                      <a:rPr lang="de-DE" altLang="de-DE" b="1" i="1" dirty="0">
                        <a:latin typeface="Cambria Math"/>
                      </a:rPr>
                      <m:t>𝑹𝒆𝒏𝒅𝒊𝒕𝒆</m:t>
                    </m:r>
                    <m:r>
                      <a:rPr lang="de-DE" altLang="de-DE" b="1" i="1" dirty="0">
                        <a:latin typeface="Cambria Math"/>
                      </a:rPr>
                      <m:t>   </m:t>
                    </m:r>
                    <m:r>
                      <a:rPr lang="de-DE" altLang="de-DE" b="1" i="1" dirty="0">
                        <a:latin typeface="Cambria Math"/>
                      </a:rPr>
                      <m:t>𝒓</m:t>
                    </m:r>
                    <m:r>
                      <a:rPr lang="de-DE" altLang="de-DE" i="1" dirty="0">
                        <a:latin typeface="Cambria Math"/>
                      </a:rPr>
                      <m:t>.</m:t>
                    </m:r>
                  </m:oMath>
                </a14:m>
                <a:endParaRPr lang="de-DE" altLang="de-DE" dirty="0" smtClean="0">
                  <a:latin typeface="+mn-lt"/>
                </a:endParaRPr>
              </a:p>
              <a:p>
                <a:pPr marL="0" indent="0" eaLnBrk="1" hangingPunct="1"/>
                <a:r>
                  <a:rPr lang="de-DE" altLang="de-DE" b="1" dirty="0">
                    <a:solidFill>
                      <a:schemeClr val="accent1"/>
                    </a:solidFill>
                    <a:latin typeface="Calibri" pitchFamily="34" charset="0"/>
                  </a:rPr>
                  <a:t>Lösung:  </a:t>
                </a:r>
                <a14:m>
                  <m:oMath xmlns:m="http://schemas.openxmlformats.org/officeDocument/2006/math"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8000=6000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groupCh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de-DE" altLang="de-DE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de-DE" altLang="de-DE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=33,</m:t>
                    </m:r>
                    <m:acc>
                      <m:accPr>
                        <m:chr m:val="̅"/>
                        <m:ctrl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acc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%</m:t>
                    </m:r>
                  </m:oMath>
                </a14:m>
                <a:endParaRPr lang="de-DE" altLang="de-DE" dirty="0">
                  <a:solidFill>
                    <a:schemeClr val="accent1"/>
                  </a:solidFill>
                  <a:latin typeface="Calibri" pitchFamily="34" charset="0"/>
                </a:endParaRPr>
              </a:p>
              <a:p>
                <a:pPr marL="0" indent="0" eaLnBrk="1" hangingPunct="1"/>
                <a:r>
                  <a:rPr lang="de-DE" altLang="de-DE" b="1" dirty="0">
                    <a:solidFill>
                      <a:schemeClr val="accent1"/>
                    </a:solidFill>
                    <a:latin typeface="Calibri" pitchFamily="34" charset="0"/>
                  </a:rPr>
                  <a:t>Antwort</a:t>
                </a:r>
                <a:r>
                  <a:rPr lang="de-DE" altLang="de-DE" dirty="0" smtClean="0">
                    <a:latin typeface="+mn-lt"/>
                  </a:rPr>
                  <a:t>:  </a:t>
                </a:r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die </a:t>
                </a:r>
                <a:r>
                  <a:rPr lang="de-DE" alt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endite ist in beiden Fällen gleich </a:t>
                </a:r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33,</m:t>
                    </m:r>
                    <m:acc>
                      <m:accPr>
                        <m:chr m:val="̅"/>
                        <m:ctrlPr>
                          <a:rPr lang="de-DE" altLang="de-DE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de-DE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  <m:r>
                      <a:rPr lang="de-DE" alt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de-DE" alt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 eaLnBrk="1" hangingPunct="1"/>
                <a:endParaRPr lang="de-DE" alt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 eaLnBrk="1" hangingPunct="1"/>
                <a:r>
                  <a:rPr lang="de-DE" altLang="de-DE" b="1" dirty="0" smtClean="0">
                    <a:latin typeface="+mn-lt"/>
                  </a:rPr>
                  <a:t>Aufgabe </a:t>
                </a:r>
                <a:r>
                  <a:rPr lang="de-DE" altLang="de-DE" b="1" dirty="0">
                    <a:latin typeface="Calibri" pitchFamily="34" charset="0"/>
                  </a:rPr>
                  <a:t>1.</a:t>
                </a:r>
                <a:r>
                  <a:rPr lang="de-DE" altLang="de-DE" b="1" dirty="0" smtClean="0">
                    <a:latin typeface="+mn-lt"/>
                  </a:rPr>
                  <a:t>7    </a:t>
                </a:r>
                <a:r>
                  <a:rPr lang="de-DE" altLang="de-DE" b="1" dirty="0">
                    <a:latin typeface="+mn-lt"/>
                  </a:rPr>
                  <a:t>(Rendite)</a:t>
                </a:r>
              </a:p>
              <a:p>
                <a:pPr marL="0" indent="0" eaLnBrk="1" hangingPunct="1"/>
                <a:r>
                  <a:rPr lang="de-DE" altLang="de-DE" dirty="0" smtClean="0">
                    <a:latin typeface="+mn-lt"/>
                  </a:rPr>
                  <a:t>Am </a:t>
                </a:r>
                <a:r>
                  <a:rPr lang="de-DE" altLang="de-DE" dirty="0">
                    <a:latin typeface="+mn-lt"/>
                  </a:rPr>
                  <a:t>1.4.2016 </a:t>
                </a:r>
                <a:r>
                  <a:rPr lang="de-DE" altLang="de-DE" dirty="0" smtClean="0">
                    <a:latin typeface="+mn-lt"/>
                  </a:rPr>
                  <a:t>hat Herr R.H. Kapp </a:t>
                </a:r>
                <a:r>
                  <a:rPr lang="de-DE" altLang="de-DE" dirty="0">
                    <a:latin typeface="+mn-lt"/>
                  </a:rPr>
                  <a:t>hat </a:t>
                </a:r>
                <a:r>
                  <a:rPr lang="de-DE" altLang="de-DE" dirty="0" smtClean="0">
                    <a:latin typeface="+mn-lt"/>
                  </a:rPr>
                  <a:t>100 Deutsche Bank Aktien zu </a:t>
                </a:r>
                <a:br>
                  <a:rPr lang="de-DE" altLang="de-DE" dirty="0" smtClean="0">
                    <a:latin typeface="+mn-lt"/>
                  </a:rPr>
                </a:br>
                <a:r>
                  <a:rPr lang="de-DE" altLang="de-DE" dirty="0" smtClean="0">
                    <a:latin typeface="+mn-lt"/>
                  </a:rPr>
                  <a:t>einem Kurs von 14,88 € gekauft. Berechnen </a:t>
                </a:r>
                <a:r>
                  <a:rPr lang="de-DE" altLang="de-DE" dirty="0">
                    <a:latin typeface="+mn-lt"/>
                  </a:rPr>
                  <a:t>Sie die   </a:t>
                </a:r>
                <a14:m>
                  <m:oMath xmlns:m="http://schemas.openxmlformats.org/officeDocument/2006/math">
                    <m:r>
                      <a:rPr lang="de-DE" altLang="de-DE" b="1" i="1" dirty="0">
                        <a:latin typeface="Cambria Math"/>
                      </a:rPr>
                      <m:t>𝑹𝒆𝒏𝒅𝒊𝒕𝒆</m:t>
                    </m:r>
                    <m:r>
                      <a:rPr lang="de-DE" altLang="de-DE" b="1" i="1" dirty="0">
                        <a:latin typeface="Cambria Math"/>
                      </a:rPr>
                      <m:t>   </m:t>
                    </m:r>
                    <m:r>
                      <a:rPr lang="de-DE" altLang="de-DE" b="1" i="1" dirty="0">
                        <a:latin typeface="Cambria Math"/>
                      </a:rPr>
                      <m:t>𝒓</m:t>
                    </m:r>
                    <m:r>
                      <a:rPr lang="de-DE" altLang="de-DE" b="1" i="1" dirty="0">
                        <a:latin typeface="Cambria Math"/>
                      </a:rPr>
                      <m:t> ,</m:t>
                    </m:r>
                  </m:oMath>
                </a14:m>
                <a:r>
                  <a:rPr lang="de-DE" altLang="de-DE" baseline="-25000" dirty="0" smtClean="0">
                    <a:latin typeface="+mn-lt"/>
                  </a:rPr>
                  <a:t>   </a:t>
                </a:r>
                <a:r>
                  <a:rPr lang="de-DE" altLang="de-DE" dirty="0" smtClean="0">
                    <a:latin typeface="+mn-lt"/>
                  </a:rPr>
                  <a:t>wenn </a:t>
                </a:r>
                <a:r>
                  <a:rPr lang="de-DE" altLang="de-DE" dirty="0">
                    <a:latin typeface="+mn-lt"/>
                  </a:rPr>
                  <a:t>er heute verkaufen würde. </a:t>
                </a:r>
                <a:r>
                  <a:rPr lang="de-DE" altLang="de-DE" dirty="0" smtClean="0">
                    <a:latin typeface="+mn-lt"/>
                  </a:rPr>
                  <a:t/>
                </a:r>
                <a:br>
                  <a:rPr lang="de-DE" altLang="de-DE" dirty="0" smtClean="0">
                    <a:latin typeface="+mn-lt"/>
                  </a:rPr>
                </a:br>
                <a:r>
                  <a:rPr lang="de-DE" altLang="de-DE" dirty="0" smtClean="0">
                    <a:latin typeface="+mn-lt"/>
                  </a:rPr>
                  <a:t>[Beachten </a:t>
                </a:r>
                <a:r>
                  <a:rPr lang="de-DE" altLang="de-DE" dirty="0">
                    <a:latin typeface="+mn-lt"/>
                  </a:rPr>
                  <a:t>Sie, dass 25% des Gewinns als Steuer abzuführen sind und jede Transaktion 1,75€ kostet</a:t>
                </a:r>
                <a:r>
                  <a:rPr lang="de-DE" altLang="de-DE" dirty="0" smtClean="0">
                    <a:latin typeface="+mn-lt"/>
                  </a:rPr>
                  <a:t>.]</a:t>
                </a:r>
              </a:p>
              <a:p>
                <a:pPr marL="0" indent="0" eaLnBrk="1" hangingPunct="1"/>
                <a:r>
                  <a:rPr lang="de-DE" altLang="de-DE" b="1" dirty="0">
                    <a:solidFill>
                      <a:schemeClr val="accent1"/>
                    </a:solidFill>
                    <a:latin typeface="Calibri" pitchFamily="34" charset="0"/>
                  </a:rPr>
                  <a:t>Lösung: </a:t>
                </a:r>
                <a:r>
                  <a:rPr lang="de-DE" altLang="de-DE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1488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groupCh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602 €</m:t>
                        </m:r>
                      </m:num>
                      <m:den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1488 €</m:t>
                        </m:r>
                      </m:den>
                    </m:f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−1=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Calibri" pitchFamily="34" charset="0"/>
                  </a:rPr>
                  <a:t> ? %</a:t>
                </a:r>
                <a:endParaRPr lang="de-DE" altLang="de-DE" dirty="0">
                  <a:solidFill>
                    <a:schemeClr val="accent1"/>
                  </a:solidFill>
                  <a:latin typeface="Calibri" pitchFamily="34" charset="0"/>
                </a:endParaRPr>
              </a:p>
              <a:p>
                <a:pPr marL="0" indent="0" eaLnBrk="1" hangingPunct="1"/>
                <a:r>
                  <a:rPr lang="de-DE" altLang="de-DE" dirty="0" smtClean="0">
                    <a:latin typeface="+mn-lt"/>
                  </a:rPr>
                  <a:t>____________________________________________________________________</a:t>
                </a:r>
              </a:p>
              <a:p>
                <a:pPr marL="0" indent="0" eaLnBrk="1" hangingPunct="1"/>
                <a:r>
                  <a:rPr lang="de-DE" altLang="de-DE" b="1" dirty="0" smtClean="0">
                    <a:latin typeface="+mn-lt"/>
                  </a:rPr>
                  <a:t>Definition</a:t>
                </a:r>
                <a:r>
                  <a:rPr lang="de-DE" altLang="de-DE" dirty="0" smtClean="0">
                    <a:latin typeface="+mn-lt"/>
                  </a:rPr>
                  <a:t>:  </a:t>
                </a:r>
              </a:p>
              <a:p>
                <a:pPr marL="0" indent="0" eaLnBrk="1" hangingPunct="1"/>
                <a:r>
                  <a:rPr lang="de-DE" altLang="de-DE" dirty="0" smtClean="0">
                    <a:latin typeface="+mn-lt"/>
                  </a:rPr>
                  <a:t>Die Rendite ist der Prozentsatz um den mein Anfangskapital gewachsen ist</a:t>
                </a:r>
                <a:r>
                  <a:rPr lang="de-DE" altLang="de-DE" dirty="0">
                    <a:latin typeface="+mn-lt"/>
                  </a:rPr>
                  <a:t> </a:t>
                </a:r>
                <a:r>
                  <a:rPr lang="de-DE" altLang="de-DE" dirty="0" smtClean="0">
                    <a:latin typeface="+mn-lt"/>
                  </a:rPr>
                  <a:t>(Wachstumsrate).</a:t>
                </a:r>
              </a:p>
            </p:txBody>
          </p:sp>
        </mc:Choice>
        <mc:Fallback xmlns="">
          <p:sp>
            <p:nvSpPr>
              <p:cNvPr id="6759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321" y="1260000"/>
                <a:ext cx="8146479" cy="5312736"/>
              </a:xfrm>
              <a:prstGeom prst="rect">
                <a:avLst/>
              </a:prstGeom>
              <a:blipFill rotWithShape="1">
                <a:blip r:embed="rId2"/>
                <a:stretch>
                  <a:fillRect l="-674" t="-574" b="-1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8" name="Gleichschenkliges Dreieck 7"/>
          <p:cNvSpPr/>
          <p:nvPr/>
        </p:nvSpPr>
        <p:spPr>
          <a:xfrm>
            <a:off x="7168470" y="1196752"/>
            <a:ext cx="1486508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Rendite</a:t>
            </a:r>
            <a:endParaRPr lang="de-DE" sz="1400" dirty="0"/>
          </a:p>
        </p:txBody>
      </p:sp>
      <p:sp>
        <p:nvSpPr>
          <p:cNvPr id="9" name="Gleichschenkliges Dreieck 8"/>
          <p:cNvSpPr/>
          <p:nvPr/>
        </p:nvSpPr>
        <p:spPr>
          <a:xfrm>
            <a:off x="7200292" y="3212976"/>
            <a:ext cx="1486508" cy="57606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Rendite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540000" y="1260000"/>
            <a:ext cx="794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/>
            <a:endParaRPr lang="de-DE" altLang="de-DE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marL="0" indent="0" algn="just"/>
            <a:endParaRPr lang="de-DE" altLang="de-DE" dirty="0">
              <a:latin typeface="+mn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540000" y="1260000"/>
                <a:ext cx="8146800" cy="4547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b="1" dirty="0" smtClean="0">
                    <a:latin typeface="+mn-lt"/>
                  </a:rPr>
                  <a:t>Aufgabe </a:t>
                </a:r>
                <a:r>
                  <a:rPr lang="de-DE" altLang="de-DE" b="1" dirty="0">
                    <a:latin typeface="Calibri" pitchFamily="34" charset="0"/>
                  </a:rPr>
                  <a:t>1.</a:t>
                </a:r>
                <a:r>
                  <a:rPr lang="de-DE" b="1" dirty="0" smtClean="0">
                    <a:latin typeface="+mn-lt"/>
                  </a:rPr>
                  <a:t>8:</a:t>
                </a:r>
              </a:p>
              <a:p>
                <a:pPr algn="just"/>
                <a:r>
                  <a:rPr lang="de-DE" dirty="0">
                    <a:latin typeface="+mn-lt"/>
                  </a:rPr>
                  <a:t>Ein Betrag von EUR </a:t>
                </a:r>
                <a:r>
                  <a:rPr lang="de-DE" dirty="0" smtClean="0">
                    <a:latin typeface="+mn-lt"/>
                  </a:rPr>
                  <a:t>3.200 </a:t>
                </a:r>
                <a:r>
                  <a:rPr lang="de-DE" dirty="0">
                    <a:latin typeface="+mn-lt"/>
                  </a:rPr>
                  <a:t>war 8 Jahre lang bei einfacher Verzinsung angelegt und </a:t>
                </a:r>
                <a:r>
                  <a:rPr lang="de-DE" dirty="0" smtClean="0">
                    <a:latin typeface="+mn-lt"/>
                  </a:rPr>
                  <a:t>ist in </a:t>
                </a:r>
                <a:r>
                  <a:rPr lang="de-DE" dirty="0">
                    <a:latin typeface="+mn-lt"/>
                  </a:rPr>
                  <a:t>diesem Zeitraum einschließlich der gezahlten Zinsen auf EUR </a:t>
                </a:r>
                <a:r>
                  <a:rPr lang="de-DE" dirty="0" smtClean="0">
                    <a:latin typeface="+mn-lt"/>
                  </a:rPr>
                  <a:t>4.736 </a:t>
                </a:r>
                <a:r>
                  <a:rPr lang="de-DE" dirty="0">
                    <a:latin typeface="+mn-lt"/>
                  </a:rPr>
                  <a:t>angewachsen.</a:t>
                </a:r>
              </a:p>
              <a:p>
                <a:r>
                  <a:rPr lang="de-DE" dirty="0">
                    <a:latin typeface="+mn-lt"/>
                  </a:rPr>
                  <a:t>Wie hoch war der zugrunde liegende </a:t>
                </a:r>
                <a:r>
                  <a:rPr lang="de-DE" dirty="0" smtClean="0">
                    <a:latin typeface="+mn-lt"/>
                  </a:rPr>
                  <a:t>Jahreszinssatz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𝑝</m:t>
                    </m:r>
                    <m:r>
                      <a:rPr lang="de-DE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de-DE" i="1" dirty="0" smtClean="0">
                    <a:latin typeface="+mn-lt"/>
                  </a:rPr>
                  <a:t>  </a:t>
                </a:r>
                <a:r>
                  <a:rPr lang="de-DE" dirty="0" smtClean="0">
                    <a:latin typeface="+mn-lt"/>
                  </a:rPr>
                  <a:t>?</a:t>
                </a:r>
                <a:endParaRPr lang="de-DE" dirty="0">
                  <a:latin typeface="+mn-lt"/>
                </a:endParaRPr>
              </a:p>
              <a:p>
                <a:endParaRPr lang="de-DE" altLang="de-DE" b="1" dirty="0" smtClean="0">
                  <a:solidFill>
                    <a:schemeClr val="accent1"/>
                  </a:solidFill>
                  <a:latin typeface="Calibri" pitchFamily="34" charset="0"/>
                </a:endParaRPr>
              </a:p>
              <a:p>
                <a:r>
                  <a:rPr lang="de-DE" altLang="de-DE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Lösung</a:t>
                </a:r>
                <a:r>
                  <a:rPr lang="de-DE" altLang="de-DE" b="1" dirty="0">
                    <a:solidFill>
                      <a:schemeClr val="accent1"/>
                    </a:solidFill>
                    <a:latin typeface="Calibri" pitchFamily="34" charset="0"/>
                  </a:rPr>
                  <a:t>:  </a:t>
                </a:r>
                <a:r>
                  <a:rPr lang="de-DE" altLang="de-DE" dirty="0" smtClean="0">
                    <a:solidFill>
                      <a:schemeClr val="accent1"/>
                    </a:solidFill>
                    <a:latin typeface="Calibri" pitchFamily="34" charset="0"/>
                  </a:rPr>
                  <a:t>Formel </a:t>
                </a:r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für lineares Modell benutzen und nach </a:t>
                </a:r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de-DE" alt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 auflösen:</a:t>
                </a:r>
                <a:b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</a:br>
                <a:endParaRPr lang="de-DE" alt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4736</m:t>
                      </m:r>
                      <m:r>
                        <a:rPr lang="de-DE" alt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DE" alt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3200</m:t>
                      </m:r>
                      <m:r>
                        <a:rPr lang="de-DE" alt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alt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alt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de-DE" alt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de-DE" alt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de-DE" altLang="de-DE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alt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alt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     </m:t>
                          </m:r>
                        </m:e>
                      </m:groupChr>
                      <m:r>
                        <a:rPr lang="de-DE" alt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%=</m:t>
                      </m:r>
                      <m:f>
                        <m:fPr>
                          <m:ctrlPr>
                            <a:rPr lang="de-DE" alt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altLang="de-DE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alt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4736</m:t>
                              </m:r>
                            </m:num>
                            <m:den>
                              <m:r>
                                <a:rPr lang="de-DE" alt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3200</m:t>
                              </m:r>
                            </m:den>
                          </m:f>
                          <m:r>
                            <a:rPr lang="de-DE" alt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de-DE" alt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de-DE" alt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=6%</m:t>
                      </m:r>
                    </m:oMath>
                  </m:oMathPara>
                </a14:m>
                <a:endParaRPr lang="de-DE" alt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endParaRPr lang="de-DE" alt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r>
                  <a:rPr lang="de-DE" alt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Alternativ: </a:t>
                </a:r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Gesamtrendite durch Anzahl der Jahre:</a:t>
                </a:r>
                <a:r>
                  <a:rPr lang="de-DE" alt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   </a:t>
                </a:r>
                <a:br>
                  <a:rPr lang="de-DE" alt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</a:br>
                <a:endParaRPr lang="de-DE" altLang="de-DE" b="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altLang="de-DE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de-DE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1536</m:t>
                              </m:r>
                            </m:num>
                            <m:den>
                              <m:r>
                                <a:rPr lang="de-DE" altLang="de-DE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3200</m:t>
                              </m:r>
                            </m:den>
                          </m:f>
                        </m:num>
                        <m:den>
                          <m:r>
                            <a:rPr lang="de-DE" alt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de-DE" altLang="de-DE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 0,06 = 6%</m:t>
                      </m:r>
                    </m:oMath>
                  </m:oMathPara>
                </a14:m>
                <a:endParaRPr lang="de-DE" alt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endParaRPr lang="de-DE" b="1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260000"/>
                <a:ext cx="8146800" cy="4547976"/>
              </a:xfrm>
              <a:prstGeom prst="rect">
                <a:avLst/>
              </a:prstGeom>
              <a:blipFill rotWithShape="1">
                <a:blip r:embed="rId2"/>
                <a:stretch>
                  <a:fillRect l="-674" t="-670" r="-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8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FB5ED-AB0A-4BD3-AF92-7C14FED6F3B5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974C45-C5D8-41DB-9D11-D2C54A16A6E3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60000"/>
                <a:ext cx="8229600" cy="4525963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e-DE" altLang="de-DE" sz="1800" b="1" dirty="0" smtClean="0"/>
                  <a:t>Aufgabe </a:t>
                </a:r>
                <a:r>
                  <a:rPr lang="de-DE" altLang="de-DE" sz="1800" b="1" dirty="0" smtClean="0">
                    <a:latin typeface="Calibri" pitchFamily="34" charset="0"/>
                  </a:rPr>
                  <a:t>1.</a:t>
                </a:r>
                <a:r>
                  <a:rPr lang="de-DE" altLang="de-DE" sz="1800" b="1" dirty="0" smtClean="0"/>
                  <a:t>9  Verdopplung &amp; 70-er Regel</a:t>
                </a:r>
              </a:p>
              <a:p>
                <a:pPr marL="0" indent="0" eaLnBrk="1" hangingPunct="1">
                  <a:buNone/>
                </a:pPr>
                <a:r>
                  <a:rPr lang="de-DE" altLang="de-DE" sz="1800" dirty="0" smtClean="0"/>
                  <a:t>Nach wie viel Jahren hat sich mein Geld (Kapital) verdoppelt </a:t>
                </a:r>
                <a:br>
                  <a:rPr lang="de-DE" altLang="de-DE" sz="1800" dirty="0" smtClean="0"/>
                </a:br>
                <a:r>
                  <a:rPr lang="de-DE" altLang="de-DE" sz="1800" dirty="0" smtClean="0"/>
                  <a:t>bei 2%; 4%; 8%; 10% Zinsen, </a:t>
                </a:r>
                <a:r>
                  <a:rPr lang="de-DE" sz="1800" dirty="0"/>
                  <a:t>wenn eine jährlich-nachträgliche Zinsverrechnung unterstellt wird?</a:t>
                </a:r>
                <a:endParaRPr lang="de-DE" altLang="de-DE" sz="1800" dirty="0" smtClean="0"/>
              </a:p>
              <a:p>
                <a:pPr marL="0" indent="0" eaLnBrk="1" hangingPunct="1">
                  <a:buFont typeface="Arial" charset="0"/>
                  <a:buNone/>
                </a:pPr>
                <a:endParaRPr lang="de-DE" altLang="de-DE" sz="1800" b="1" dirty="0" smtClean="0"/>
              </a:p>
              <a:p>
                <a:pPr marL="0" indent="0" eaLnBrk="1" hangingPunct="1">
                  <a:buFont typeface="Arial" charset="0"/>
                  <a:buNone/>
                </a:pPr>
                <a:r>
                  <a:rPr lang="de-DE" altLang="de-DE" sz="1800" b="1" dirty="0">
                    <a:solidFill>
                      <a:schemeClr val="accent1"/>
                    </a:solidFill>
                    <a:cs typeface="Arial" charset="0"/>
                  </a:rPr>
                  <a:t>Lösung</a:t>
                </a:r>
                <a:r>
                  <a:rPr lang="de-DE" altLang="de-DE" sz="1800" b="1" dirty="0" smtClean="0"/>
                  <a:t>:</a:t>
                </a:r>
                <a:endParaRPr lang="de-DE" altLang="de-DE" sz="1800" dirty="0" smtClean="0"/>
              </a:p>
              <a:p>
                <a:pPr marL="0" indent="0" eaLnBrk="1" hangingPunct="1">
                  <a:buFont typeface="Arial" charset="0"/>
                  <a:buNone/>
                </a:pP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>Zur Lösung müssen wir die Zinseszinsformel nach n auflösen</a:t>
                </a:r>
                <a:br>
                  <a:rPr lang="de-DE" altLang="de-DE" sz="1800" dirty="0" smtClean="0">
                    <a:solidFill>
                      <a:schemeClr val="accent1"/>
                    </a:solidFill>
                  </a:rPr>
                </a:br>
                <a:endParaRPr lang="de-DE" altLang="de-DE" sz="1800" dirty="0" smtClean="0">
                  <a:solidFill>
                    <a:schemeClr val="accent1"/>
                  </a:solidFill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𝐾𝑜</m:t>
                      </m:r>
                      <m:r>
                        <a:rPr lang="fr-F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fr-F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  <a:sym typeface="Symbol" pitchFamily="18" charset="2"/>
                        </a:rPr>
                        <m:t></m:t>
                      </m:r>
                      <m:r>
                        <a:rPr lang="fr-F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(1 + 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%)</m:t>
                      </m:r>
                      <m:r>
                        <a:rPr lang="pt-BR" altLang="de-DE" sz="1800" i="1" baseline="5000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𝑛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	= 2</m:t>
                      </m:r>
                      <m:r>
                        <a:rPr lang="fr-F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fr-F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  <a:sym typeface="Symbol" pitchFamily="18" charset="2"/>
                        </a:rPr>
                        <m:t></m:t>
                      </m:r>
                      <m:r>
                        <a:rPr lang="fr-F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𝐾</m:t>
                      </m:r>
                      <m:r>
                        <a:rPr lang="pt-BR" altLang="de-DE" sz="1800" i="1" baseline="-2500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</m:t>
                      </m:r>
                      <m:r>
                        <a:rPr lang="pt-BR" altLang="de-DE" sz="1800" i="1" baseline="-2500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                    	|: </m:t>
                      </m:r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𝐾𝑜</m:t>
                      </m:r>
                    </m:oMath>
                  </m:oMathPara>
                </a14:m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/>
                </a:r>
                <a:br>
                  <a:rPr lang="de-DE" altLang="de-DE" sz="1800" dirty="0" smtClean="0">
                    <a:solidFill>
                      <a:schemeClr val="accent1"/>
                    </a:solidFill>
                  </a:rPr>
                </a:br>
                <a:r>
                  <a:rPr lang="de-DE" altLang="de-DE" sz="1800" dirty="0" smtClean="0">
                    <a:solidFill>
                      <a:schemeClr val="accent1"/>
                    </a:solidFill>
                  </a:rPr>
                  <a:t/>
                </a:r>
                <a:br>
                  <a:rPr lang="de-DE" altLang="de-DE" sz="1800" dirty="0" smtClean="0">
                    <a:solidFill>
                      <a:schemeClr val="accent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      </m:t>
                      </m:r>
                      <m:d>
                        <m:dPr>
                          <m:ctrlPr>
                            <a:rPr lang="de-DE" altLang="de-DE" sz="1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de-DE" sz="180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 + </m:t>
                          </m:r>
                          <m:r>
                            <a:rPr lang="de-DE" altLang="de-DE" sz="180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de-DE" altLang="de-DE" sz="180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pt-BR" altLang="de-DE" sz="1800" i="1" baseline="5000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	= 2	</m:t>
                      </m:r>
                      <m:r>
                        <a:rPr lang="de-DE" altLang="de-DE" sz="18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                           </m:t>
                      </m:r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	|  </m:t>
                      </m:r>
                      <m:r>
                        <m:rPr>
                          <m:sty m:val="p"/>
                        </m:rPr>
                        <a:rPr lang="de-DE" altLang="de-DE" sz="1800" i="1" dirty="0" err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ln</m:t>
                      </m:r>
                    </m:oMath>
                  </m:oMathPara>
                </a14:m>
                <a:endParaRPr lang="de-DE" altLang="de-DE" sz="1800" dirty="0" smtClean="0">
                  <a:solidFill>
                    <a:schemeClr val="accent1"/>
                  </a:solidFill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:endParaRPr lang="de-DE" altLang="de-DE" sz="1800" dirty="0" smtClean="0">
                  <a:solidFill>
                    <a:schemeClr val="accent1"/>
                  </a:solidFill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</m:t>
                      </m:r>
                      <m:r>
                        <a:rPr lang="de-DE" altLang="de-DE" sz="18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                 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𝑛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pt-BR" altLang="de-DE" sz="1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de-DE" sz="180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 + </m:t>
                          </m:r>
                          <m:r>
                            <a:rPr lang="pt-BR" altLang="de-DE" sz="180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pt-BR" altLang="de-DE" sz="180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	= </m:t>
                      </m:r>
                      <m:r>
                        <m:rPr>
                          <m:sty m:val="p"/>
                        </m:rP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pt-BR" altLang="de-DE" sz="1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de-DE" sz="180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		</m:t>
                      </m:r>
                      <m:r>
                        <a:rPr lang="de-DE" altLang="de-DE" sz="18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pt-BR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|</m:t>
                      </m:r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de-DE" altLang="de-DE" sz="1800" i="1" dirty="0" err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ln</m:t>
                      </m:r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(1 + </m:t>
                      </m:r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r>
                        <a:rPr lang="de-DE" altLang="de-DE" sz="1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%)</m:t>
                      </m:r>
                    </m:oMath>
                  </m:oMathPara>
                </a14:m>
                <a:endParaRPr lang="de-DE" altLang="de-DE" sz="1800" i="1" dirty="0" smtClean="0">
                  <a:solidFill>
                    <a:schemeClr val="accent1"/>
                  </a:solidFill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:endParaRPr lang="de-DE" altLang="de-DE" sz="1800" b="0" i="1" dirty="0" smtClean="0">
                  <a:solidFill>
                    <a:schemeClr val="accent1"/>
                  </a:solidFill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             </m:t>
                      </m:r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(2)</m:t>
                          </m:r>
                        </m:num>
                        <m:den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%)</m:t>
                          </m:r>
                        </m:den>
                      </m:f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</m:t>
                      </m:r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≈    </m:t>
                      </m:r>
                      <m:f>
                        <m:fPr>
                          <m:ctrlP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altLang="de-DE" sz="18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0,697</m:t>
                          </m:r>
                        </m:num>
                        <m:den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%</m:t>
                          </m:r>
                        </m:den>
                      </m:f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70</m:t>
                          </m:r>
                        </m:num>
                        <m:den>
                          <m:r>
                            <a:rPr lang="de-DE" altLang="de-DE" sz="1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           70</m:t>
                      </m:r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𝑒𝑟</m:t>
                      </m:r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altLang="de-DE" sz="1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𝑅𝑒𝑔𝑒𝑙</m:t>
                      </m:r>
                    </m:oMath>
                  </m:oMathPara>
                </a14:m>
                <a:endParaRPr lang="de-DE" altLang="de-DE" sz="1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3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60000"/>
                <a:ext cx="8229600" cy="4525963"/>
              </a:xfrm>
              <a:blipFill rotWithShape="1">
                <a:blip r:embed="rId2"/>
                <a:stretch>
                  <a:fillRect l="-667" t="-674" b="-70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9552" y="5373216"/>
            <a:ext cx="8229600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/>
              <a:t>Aufgaben</a:t>
            </a:r>
            <a:r>
              <a:rPr lang="de-DE" altLang="de-DE" sz="2800" b="1" dirty="0"/>
              <a:t> - Verdopplung des Geldes</a:t>
            </a:r>
            <a:endParaRPr lang="de-DE" altLang="de-DE" sz="2800" b="1" dirty="0" smtClean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83" y="1196752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FB5ED-AB0A-4BD3-AF92-7C14FED6F3B5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974C45-C5D8-41DB-9D11-D2C54A16A6E3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7" name="Content Placeholder 2"/>
          <p:cNvSpPr>
            <a:spLocks noGrp="1"/>
          </p:cNvSpPr>
          <p:nvPr>
            <p:ph idx="1"/>
          </p:nvPr>
        </p:nvSpPr>
        <p:spPr>
          <a:xfrm>
            <a:off x="540000" y="1260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sz="1800" b="1" dirty="0" smtClean="0"/>
              <a:t>Aufgabe </a:t>
            </a:r>
            <a:r>
              <a:rPr lang="de-DE" altLang="de-DE" sz="1800" b="1" dirty="0" smtClean="0">
                <a:latin typeface="Calibri" pitchFamily="34" charset="0"/>
              </a:rPr>
              <a:t>1.</a:t>
            </a:r>
            <a:r>
              <a:rPr lang="de-DE" altLang="de-DE" sz="1800" b="1" dirty="0" smtClean="0"/>
              <a:t>9  Verdopplung &amp; 70-er Regel</a:t>
            </a:r>
          </a:p>
          <a:p>
            <a:pPr marL="0" indent="0" eaLnBrk="1" hangingPunct="1">
              <a:buNone/>
            </a:pPr>
            <a:r>
              <a:rPr lang="de-DE" altLang="de-DE" sz="1800" dirty="0" smtClean="0"/>
              <a:t>Nach wie viel Jahren hat sich mein Geld (Kapital) verdoppelt </a:t>
            </a:r>
            <a:br>
              <a:rPr lang="de-DE" altLang="de-DE" sz="1800" dirty="0" smtClean="0"/>
            </a:br>
            <a:r>
              <a:rPr lang="de-DE" altLang="de-DE" sz="1800" dirty="0" smtClean="0"/>
              <a:t>bei 2%; 4%; 8%; 10% Zinsen, </a:t>
            </a:r>
            <a:r>
              <a:rPr lang="de-DE" sz="1800" dirty="0"/>
              <a:t>wenn eine jährlich-nachträgliche Zinsverrechnung unterstellt wird?</a:t>
            </a:r>
            <a:endParaRPr lang="de-DE" altLang="de-DE" sz="18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DE" altLang="de-DE" sz="1800" b="1" dirty="0" smtClean="0">
                <a:solidFill>
                  <a:schemeClr val="accent1"/>
                </a:solidFill>
                <a:cs typeface="Arial" charset="0"/>
              </a:rPr>
              <a:t>Lösung</a:t>
            </a:r>
            <a:r>
              <a:rPr lang="de-DE" alt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alt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mit Hilfe der Verdopplungsformel  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alt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bzw. der 70-er Regel</a:t>
            </a:r>
          </a:p>
          <a:p>
            <a:pPr marL="0" indent="0" eaLnBrk="1" hangingPunct="1">
              <a:buFont typeface="Arial" charset="0"/>
              <a:buNone/>
            </a:pPr>
            <a:endParaRPr lang="de-DE" altLang="de-DE" sz="1800" b="0" i="1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/>
              <a:t>Aufgaben</a:t>
            </a:r>
            <a:r>
              <a:rPr lang="de-DE" altLang="de-DE" sz="2800" b="1" dirty="0"/>
              <a:t> - Verdopplung des Geldes</a:t>
            </a:r>
            <a:endParaRPr lang="de-DE" altLang="de-DE" sz="2800" b="1" dirty="0" smtClean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83" y="1196752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77" y="2420888"/>
            <a:ext cx="46767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540000" y="1260000"/>
            <a:ext cx="794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/>
            <a:endParaRPr lang="de-DE" altLang="de-DE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marL="0" indent="0" algn="just"/>
            <a:endParaRPr lang="de-DE" altLang="de-DE" dirty="0">
              <a:latin typeface="+mn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Aufgaben</a:t>
            </a:r>
            <a:r>
              <a:rPr lang="de-DE" altLang="de-DE" sz="3200" b="1" dirty="0"/>
              <a:t> </a:t>
            </a:r>
            <a:r>
              <a:rPr lang="de-DE" altLang="de-DE" sz="2800" b="1" dirty="0"/>
              <a:t>- Verdopplung des Geldes</a:t>
            </a:r>
            <a:endParaRPr lang="de-DE" altLang="de-DE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540000" y="1260000"/>
                <a:ext cx="8146800" cy="4521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b="1" dirty="0" smtClean="0">
                    <a:latin typeface="+mn-lt"/>
                  </a:rPr>
                  <a:t>Aufgabe </a:t>
                </a:r>
                <a:r>
                  <a:rPr lang="de-DE" altLang="de-DE" b="1" dirty="0">
                    <a:latin typeface="Calibri" pitchFamily="34" charset="0"/>
                  </a:rPr>
                  <a:t>1.</a:t>
                </a:r>
                <a:r>
                  <a:rPr lang="de-DE" b="1" dirty="0" smtClean="0">
                    <a:latin typeface="+mn-lt"/>
                  </a:rPr>
                  <a:t>10   -   exakte Lösung [+ 70-Regel]</a:t>
                </a:r>
                <a:endParaRPr lang="de-DE" b="1" dirty="0">
                  <a:latin typeface="+mn-lt"/>
                </a:endParaRPr>
              </a:p>
              <a:p>
                <a:r>
                  <a:rPr lang="de-DE" dirty="0">
                    <a:latin typeface="+mn-lt"/>
                  </a:rPr>
                  <a:t>Bei wieviel Prozent jährlicher Verzinsung </a:t>
                </a:r>
                <a:r>
                  <a:rPr lang="de-DE" dirty="0" smtClean="0">
                    <a:latin typeface="+mn-lt"/>
                  </a:rPr>
                  <a:t>verdoppelt sich </a:t>
                </a:r>
                <a:r>
                  <a:rPr lang="de-DE" dirty="0">
                    <a:latin typeface="+mn-lt"/>
                  </a:rPr>
                  <a:t>das </a:t>
                </a:r>
                <a:r>
                  <a:rPr lang="de-DE" dirty="0" smtClean="0">
                    <a:latin typeface="+mn-lt"/>
                  </a:rPr>
                  <a:t/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eingesetzte Anlagebetrag </a:t>
                </a:r>
                <a:r>
                  <a:rPr lang="de-DE" dirty="0">
                    <a:latin typeface="+mn-lt"/>
                  </a:rPr>
                  <a:t>in 10 Jahren, wenn eine </a:t>
                </a:r>
                <a:r>
                  <a:rPr lang="de-DE" dirty="0" smtClean="0">
                    <a:latin typeface="+mn-lt"/>
                  </a:rPr>
                  <a:t>jährlich-nachträgliche Zinsverrechnung unterstellt </a:t>
                </a:r>
                <a:r>
                  <a:rPr lang="de-DE" dirty="0">
                    <a:latin typeface="+mn-lt"/>
                  </a:rPr>
                  <a:t>wird?</a:t>
                </a:r>
              </a:p>
              <a:p>
                <a:r>
                  <a:rPr lang="de-DE" altLang="de-DE" b="1" dirty="0">
                    <a:solidFill>
                      <a:schemeClr val="accent1"/>
                    </a:solidFill>
                    <a:latin typeface="Calibri" pitchFamily="34" charset="0"/>
                  </a:rPr>
                  <a:t>Lösung:  </a:t>
                </a:r>
                <a14:m>
                  <m:oMath xmlns:m="http://schemas.openxmlformats.org/officeDocument/2006/math"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%)</m:t>
                        </m:r>
                      </m:e>
                      <m:sup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    </m:t>
                    </m:r>
                    <m:groupChr>
                      <m:groupChrPr>
                        <m:chr m:val="⇒"/>
                        <m:vertJc m:val="bot"/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      </m:t>
                        </m:r>
                      </m:e>
                    </m:groupCh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%= </m:t>
                    </m:r>
                    <m:rad>
                      <m:radPr>
                        <m:ctrl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deg>
                      <m:e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−1=</m:t>
                    </m:r>
                    <m:r>
                      <a:rPr lang="de-DE" altLang="de-DE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de-DE" altLang="de-DE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de-DE" altLang="de-DE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𝟏𝟕𝟕</m:t>
                    </m:r>
                    <m:r>
                      <a:rPr lang="de-DE" altLang="de-DE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%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              [</m:t>
                    </m:r>
                    <m:r>
                      <a:rPr lang="de-DE" altLang="de-DE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de-DE" altLang="de-DE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%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70</m:t>
                        </m:r>
                      </m:num>
                      <m:den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altLang="de-DE" b="0" dirty="0" smtClean="0">
                    <a:solidFill>
                      <a:schemeClr val="accent1"/>
                    </a:solidFill>
                    <a:latin typeface="Cambria Math"/>
                    <a:ea typeface="Cambria Math"/>
                  </a:rPr>
                  <a:t> %]</a:t>
                </a:r>
              </a:p>
              <a:p>
                <a:endParaRPr lang="de-DE" b="1" dirty="0" smtClean="0">
                  <a:latin typeface="+mn-lt"/>
                </a:endParaRPr>
              </a:p>
              <a:p>
                <a:endParaRPr lang="de-DE" b="1" dirty="0" smtClean="0">
                  <a:latin typeface="+mn-lt"/>
                </a:endParaRPr>
              </a:p>
              <a:p>
                <a:endParaRPr lang="de-DE" b="1" dirty="0">
                  <a:latin typeface="+mn-lt"/>
                </a:endParaRPr>
              </a:p>
              <a:p>
                <a:endParaRPr lang="de-DE" b="1" dirty="0" smtClean="0">
                  <a:latin typeface="+mn-lt"/>
                </a:endParaRPr>
              </a:p>
              <a:p>
                <a:r>
                  <a:rPr lang="de-DE" b="1" dirty="0" smtClean="0">
                    <a:latin typeface="+mn-lt"/>
                  </a:rPr>
                  <a:t>Aufgabe </a:t>
                </a:r>
                <a:r>
                  <a:rPr lang="de-DE" altLang="de-DE" b="1" dirty="0">
                    <a:latin typeface="Calibri" pitchFamily="34" charset="0"/>
                  </a:rPr>
                  <a:t>1.</a:t>
                </a:r>
                <a:r>
                  <a:rPr lang="de-DE" b="1" dirty="0" smtClean="0">
                    <a:latin typeface="+mn-lt"/>
                  </a:rPr>
                  <a:t>11</a:t>
                </a:r>
                <a:r>
                  <a:rPr lang="de-DE" b="1" dirty="0" smtClean="0"/>
                  <a:t>   -  </a:t>
                </a:r>
                <a:r>
                  <a:rPr lang="de-DE" b="1" dirty="0" smtClean="0">
                    <a:latin typeface="+mn-lt"/>
                  </a:rPr>
                  <a:t>exakte </a:t>
                </a:r>
                <a:r>
                  <a:rPr lang="de-DE" b="1" dirty="0">
                    <a:latin typeface="+mn-lt"/>
                  </a:rPr>
                  <a:t>Lösung [+ 70-Regel</a:t>
                </a:r>
                <a:r>
                  <a:rPr lang="de-DE" b="1" dirty="0" smtClean="0">
                    <a:latin typeface="+mn-lt"/>
                  </a:rPr>
                  <a:t>]</a:t>
                </a:r>
              </a:p>
              <a:p>
                <a:r>
                  <a:rPr lang="de-DE" dirty="0" smtClean="0">
                    <a:latin typeface="+mn-lt"/>
                  </a:rPr>
                  <a:t>In </a:t>
                </a:r>
                <a:r>
                  <a:rPr lang="de-DE" dirty="0">
                    <a:latin typeface="+mn-lt"/>
                  </a:rPr>
                  <a:t>wie vielen Jahren </a:t>
                </a:r>
                <a:r>
                  <a:rPr lang="de-DE" dirty="0" smtClean="0">
                    <a:latin typeface="+mn-lt"/>
                  </a:rPr>
                  <a:t>verdoppelt sich </a:t>
                </a:r>
                <a:r>
                  <a:rPr lang="de-DE" dirty="0">
                    <a:latin typeface="+mn-lt"/>
                  </a:rPr>
                  <a:t>ein Anlagebetrag bei 5, 384% </a:t>
                </a:r>
                <a:r>
                  <a:rPr lang="de-DE" dirty="0" smtClean="0">
                    <a:latin typeface="+mn-lt"/>
                  </a:rPr>
                  <a:t>p.a., 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wenn </a:t>
                </a:r>
                <a:r>
                  <a:rPr lang="de-DE" dirty="0">
                    <a:latin typeface="+mn-lt"/>
                  </a:rPr>
                  <a:t>eine jährlich-nachträgliche Zinsverrechnung unterstellt wird</a:t>
                </a:r>
                <a:r>
                  <a:rPr lang="de-DE" dirty="0" smtClean="0">
                    <a:latin typeface="+mn-lt"/>
                  </a:rPr>
                  <a:t>?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/>
                </a:r>
                <a:br>
                  <a:rPr lang="de-DE" dirty="0" smtClean="0">
                    <a:latin typeface="+mn-lt"/>
                  </a:rPr>
                </a:br>
                <a:r>
                  <a:rPr lang="de-DE" altLang="de-DE" b="1" dirty="0">
                    <a:solidFill>
                      <a:schemeClr val="accent1"/>
                    </a:solidFill>
                    <a:latin typeface="Calibri" pitchFamily="34" charset="0"/>
                  </a:rPr>
                  <a:t>Lösung:  </a:t>
                </a:r>
                <a14:m>
                  <m:oMath xmlns:m="http://schemas.openxmlformats.org/officeDocument/2006/math"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alt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altLang="de-DE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1+5,384%</m:t>
                            </m:r>
                          </m:e>
                        </m:d>
                      </m:e>
                      <m:sup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groupChr>
                      <m:groupChrPr>
                        <m:chr m:val="⇒"/>
                        <m:vertJc m:val="bot"/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       </m:t>
                        </m:r>
                      </m:e>
                    </m:groupCh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altLang="de-DE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ln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⁡(2)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altLang="de-DE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ln</m:t>
                        </m:r>
                        <m:r>
                          <a:rPr lang="de-DE" altLang="de-DE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⁡</m:t>
                        </m:r>
                        <m:d>
                          <m:dPr>
                            <m:ctrlPr>
                              <a:rPr lang="de-DE" alt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altLang="de-DE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1+5,384%</m:t>
                            </m:r>
                          </m:e>
                        </m:d>
                      </m:den>
                    </m:f>
                    <m:r>
                      <a:rPr lang="de-DE" altLang="de-DE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Calibri" pitchFamily="34" charset="0"/>
                  </a:rPr>
                  <a:t> </a:t>
                </a:r>
                <a:r>
                  <a:rPr lang="de-DE" altLang="de-DE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13,216</a:t>
                </a:r>
                <a:r>
                  <a:rPr lang="de-DE" altLang="de-DE" dirty="0" smtClean="0">
                    <a:solidFill>
                      <a:schemeClr val="accent1"/>
                    </a:solidFill>
                    <a:latin typeface="Calibri" pitchFamily="34" charset="0"/>
                  </a:rPr>
                  <a:t>            [</a:t>
                </a:r>
                <a14:m>
                  <m:oMath xmlns:m="http://schemas.openxmlformats.org/officeDocument/2006/math">
                    <m:r>
                      <a:rPr lang="de-DE" altLang="de-DE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𝟏𝟑</m:t>
                    </m:r>
                    <m:r>
                      <a:rPr lang="de-DE" altLang="de-DE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%</m:t>
                    </m:r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alt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70</m:t>
                        </m:r>
                      </m:num>
                      <m:den>
                        <m:r>
                          <a:rPr lang="de-DE" altLang="de-DE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5,384</m:t>
                        </m:r>
                      </m:den>
                    </m:f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Calibri" pitchFamily="34" charset="0"/>
                  </a:rPr>
                  <a:t>%]</a:t>
                </a:r>
                <a:endParaRPr lang="de-DE" altLang="de-DE" dirty="0">
                  <a:solidFill>
                    <a:schemeClr val="accent1"/>
                  </a:solidFill>
                  <a:latin typeface="Calibri" pitchFamily="34" charset="0"/>
                </a:endParaRPr>
              </a:p>
              <a:p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260000"/>
                <a:ext cx="8146800" cy="4521687"/>
              </a:xfrm>
              <a:prstGeom prst="rect">
                <a:avLst/>
              </a:prstGeom>
              <a:blipFill rotWithShape="1">
                <a:blip r:embed="rId2"/>
                <a:stretch>
                  <a:fillRect l="-674" t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16" y="3933056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92" y="1331640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0E279D-68A7-4788-8430-AC5A1BEFDA83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15B5D9-A10A-4599-B30A-4E35032A6480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8615" name="Content Placeholder 2"/>
          <p:cNvSpPr>
            <a:spLocks noGrp="1"/>
          </p:cNvSpPr>
          <p:nvPr>
            <p:ph idx="4294967295"/>
          </p:nvPr>
        </p:nvSpPr>
        <p:spPr>
          <a:xfrm>
            <a:off x="540000" y="1260001"/>
            <a:ext cx="8229600" cy="11608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sz="1800" b="1" dirty="0" smtClean="0"/>
              <a:t>Aufgabe </a:t>
            </a:r>
            <a:r>
              <a:rPr lang="de-DE" altLang="de-DE" sz="1800" b="1" dirty="0">
                <a:latin typeface="Calibri" pitchFamily="34" charset="0"/>
              </a:rPr>
              <a:t>1.</a:t>
            </a:r>
            <a:r>
              <a:rPr lang="de-DE" altLang="de-DE" sz="1800" b="1" dirty="0" smtClean="0"/>
              <a:t>12</a:t>
            </a:r>
          </a:p>
          <a:p>
            <a:pPr marL="0" indent="0" eaLnBrk="1" hangingPunct="1">
              <a:buNone/>
            </a:pPr>
            <a:r>
              <a:rPr lang="de-DE" altLang="de-DE" sz="1800" dirty="0" smtClean="0"/>
              <a:t>Ein Guthaben von 1.200 Euro wird zu einem Zinssatz von 4% p.a. für </a:t>
            </a:r>
            <a:br>
              <a:rPr lang="de-DE" altLang="de-DE" sz="1800" dirty="0" smtClean="0"/>
            </a:br>
            <a:r>
              <a:rPr lang="de-DE" altLang="de-DE" sz="1800" dirty="0" smtClean="0"/>
              <a:t>einen bestimmten </a:t>
            </a:r>
            <a:r>
              <a:rPr lang="de-DE" altLang="de-DE" sz="1800" dirty="0"/>
              <a:t>Zeitraum </a:t>
            </a:r>
            <a:r>
              <a:rPr lang="de-DE" altLang="de-DE" sz="1800" dirty="0" smtClean="0"/>
              <a:t>festgelegt. </a:t>
            </a:r>
            <a:r>
              <a:rPr lang="de-DE" altLang="de-DE" sz="1800" dirty="0"/>
              <a:t>Wie hoch ist der Wert der Anlage </a:t>
            </a:r>
            <a:r>
              <a:rPr lang="de-DE" altLang="de-DE" sz="1800" dirty="0" smtClean="0"/>
              <a:t>nach …</a:t>
            </a:r>
            <a:endParaRPr lang="de-DE" altLang="de-DE" sz="1800" b="1" dirty="0" smtClean="0"/>
          </a:p>
          <a:p>
            <a:pPr marL="0" indent="0" eaLnBrk="1" hangingPunct="1">
              <a:buFont typeface="Arial" charset="0"/>
              <a:buNone/>
            </a:pPr>
            <a:endParaRPr lang="de-DE" altLang="de-DE" sz="1800" b="1" dirty="0" smtClean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Aufgabe</a:t>
            </a:r>
            <a:r>
              <a:rPr lang="de-DE" altLang="de-DE" sz="2800" b="1" dirty="0" smtClean="0"/>
              <a:t> - gemischt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544616" y="4400584"/>
                <a:ext cx="3419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1200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de-DE" alt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1+4%</m:t>
                        </m:r>
                      </m:e>
                    </m:d>
                    <m:r>
                      <a:rPr lang="de-DE" altLang="de-DE" i="1" baseline="30000" dirty="0" smtClean="0">
                        <a:solidFill>
                          <a:schemeClr val="accent1"/>
                        </a:solidFill>
                        <a:latin typeface="Cambria Math"/>
                      </a:rPr>
                      <m:t>5</m:t>
                    </m:r>
                    <m:r>
                      <a:rPr lang="de-DE" altLang="de-DE" b="0" i="1" baseline="30000" dirty="0" smtClean="0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r>
                      <a:rPr lang="de-DE" altLang="de-DE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1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459,98 €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616" y="4400584"/>
                <a:ext cx="341987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576064" y="2283837"/>
            <a:ext cx="53640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+mj-lt"/>
              <a:buAutoNum type="alphaLcParenR"/>
            </a:pPr>
            <a:r>
              <a:rPr lang="de-DE" altLang="de-DE" dirty="0">
                <a:latin typeface="+mn-lt"/>
              </a:rPr>
              <a:t>einem Jahr </a:t>
            </a:r>
            <a:r>
              <a:rPr lang="de-DE" altLang="de-DE" dirty="0" smtClean="0">
                <a:latin typeface="+mn-lt"/>
              </a:rPr>
              <a:t>?</a:t>
            </a:r>
          </a:p>
          <a:p>
            <a:pPr marL="342900" indent="-342900" eaLnBrk="1" hangingPunct="1">
              <a:buFont typeface="+mj-lt"/>
              <a:buAutoNum type="alphaLcParenR"/>
            </a:pPr>
            <a:r>
              <a:rPr lang="de-DE" altLang="de-DE" dirty="0" smtClean="0">
                <a:latin typeface="+mn-lt"/>
              </a:rPr>
              <a:t>einem </a:t>
            </a:r>
            <a:r>
              <a:rPr lang="de-DE" altLang="de-DE" dirty="0">
                <a:latin typeface="+mn-lt"/>
              </a:rPr>
              <a:t>halben Jahr ?</a:t>
            </a:r>
          </a:p>
          <a:p>
            <a:pPr marL="342900" indent="-342900" eaLnBrk="1" hangingPunct="1">
              <a:buFont typeface="+mj-lt"/>
              <a:buAutoNum type="alphaLcParenR"/>
            </a:pPr>
            <a:r>
              <a:rPr lang="de-DE" altLang="de-DE" dirty="0">
                <a:latin typeface="+mn-lt"/>
              </a:rPr>
              <a:t>einem viertel Jahr ? </a:t>
            </a:r>
          </a:p>
          <a:p>
            <a:pPr marL="342900" indent="-342900" eaLnBrk="1" hangingPunct="1">
              <a:buFont typeface="+mj-lt"/>
              <a:buAutoNum type="alphaLcParenR"/>
            </a:pPr>
            <a:r>
              <a:rPr lang="de-DE" altLang="de-DE" dirty="0">
                <a:latin typeface="+mn-lt"/>
              </a:rPr>
              <a:t>einem Monat ?</a:t>
            </a:r>
          </a:p>
          <a:p>
            <a:pPr marL="342900" indent="-342900" eaLnBrk="1" hangingPunct="1">
              <a:buFont typeface="+mj-lt"/>
              <a:buAutoNum type="alphaLcParenR"/>
            </a:pPr>
            <a:r>
              <a:rPr lang="de-DE" altLang="de-DE" dirty="0">
                <a:latin typeface="+mn-lt"/>
              </a:rPr>
              <a:t>7 Monaten </a:t>
            </a:r>
            <a:r>
              <a:rPr lang="de-DE" altLang="de-DE" dirty="0" smtClean="0">
                <a:latin typeface="+mn-lt"/>
              </a:rPr>
              <a:t>?</a:t>
            </a:r>
            <a:endParaRPr lang="de-DE" altLang="de-DE" dirty="0">
              <a:latin typeface="+mn-lt"/>
            </a:endParaRPr>
          </a:p>
          <a:p>
            <a:pPr marL="342900" indent="-342900" eaLnBrk="1" hangingPunct="1">
              <a:buFont typeface="+mj-lt"/>
              <a:buAutoNum type="alphaLcParenR"/>
            </a:pPr>
            <a:r>
              <a:rPr lang="de-DE" altLang="de-DE" dirty="0">
                <a:latin typeface="+mn-lt"/>
              </a:rPr>
              <a:t>5 Jahren </a:t>
            </a:r>
            <a:r>
              <a:rPr lang="de-DE" altLang="de-DE" dirty="0" smtClean="0">
                <a:latin typeface="+mn-lt"/>
              </a:rPr>
              <a:t>?</a:t>
            </a:r>
          </a:p>
          <a:p>
            <a:pPr eaLnBrk="1" hangingPunct="1"/>
            <a:r>
              <a:rPr lang="de-DE" altLang="de-DE" sz="1200" dirty="0" smtClean="0">
                <a:latin typeface="+mn-lt"/>
              </a:rPr>
              <a:t>a)- f)   ohne Zinsverrechnung (ZV)</a:t>
            </a:r>
            <a:r>
              <a:rPr lang="de-DE" altLang="de-DE" dirty="0" smtClean="0">
                <a:latin typeface="+mn-lt"/>
              </a:rPr>
              <a:t/>
            </a:r>
            <a:br>
              <a:rPr lang="de-DE" altLang="de-DE" dirty="0" smtClean="0">
                <a:latin typeface="+mn-lt"/>
              </a:rPr>
            </a:br>
            <a:endParaRPr lang="de-DE" altLang="de-DE" dirty="0">
              <a:latin typeface="+mn-lt"/>
            </a:endParaRPr>
          </a:p>
          <a:p>
            <a:pPr marL="342900" indent="-342900" eaLnBrk="1" hangingPunct="1">
              <a:lnSpc>
                <a:spcPts val="2600"/>
              </a:lnSpc>
              <a:buFont typeface="+mj-lt"/>
              <a:buAutoNum type="alphaLcParenR" startAt="7"/>
            </a:pPr>
            <a:r>
              <a:rPr lang="de-DE" altLang="de-DE" dirty="0">
                <a:latin typeface="+mn-lt"/>
              </a:rPr>
              <a:t>5 Jahren </a:t>
            </a:r>
            <a:r>
              <a:rPr lang="de-DE" altLang="de-DE" dirty="0" smtClean="0">
                <a:latin typeface="+mn-lt"/>
              </a:rPr>
              <a:t>mit </a:t>
            </a:r>
            <a:r>
              <a:rPr lang="de-DE" altLang="de-DE" dirty="0">
                <a:latin typeface="+mn-lt"/>
              </a:rPr>
              <a:t>jährlich-nachträglicher </a:t>
            </a:r>
            <a:r>
              <a:rPr lang="de-DE" altLang="de-DE" dirty="0" smtClean="0">
                <a:latin typeface="+mn-lt"/>
              </a:rPr>
              <a:t>ZV ?</a:t>
            </a:r>
          </a:p>
          <a:p>
            <a:pPr marL="342900" indent="-342900" eaLnBrk="1" hangingPunct="1">
              <a:lnSpc>
                <a:spcPts val="2600"/>
              </a:lnSpc>
              <a:buFont typeface="+mj-lt"/>
              <a:buAutoNum type="alphaLcParenR" startAt="7"/>
            </a:pPr>
            <a:r>
              <a:rPr lang="de-DE" altLang="de-DE" dirty="0" smtClean="0">
                <a:latin typeface="+mn-lt"/>
              </a:rPr>
              <a:t>5 Jahren mit monatlich-nachträglicher ZV</a:t>
            </a:r>
            <a:r>
              <a:rPr lang="de-DE" altLang="de-DE" dirty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?</a:t>
            </a:r>
          </a:p>
          <a:p>
            <a:pPr marL="342900" indent="-342900" eaLnBrk="1" hangingPunct="1">
              <a:lnSpc>
                <a:spcPts val="2600"/>
              </a:lnSpc>
              <a:buFont typeface="+mj-lt"/>
              <a:buAutoNum type="alphaLcParenR" startAt="7"/>
            </a:pPr>
            <a:r>
              <a:rPr lang="de-DE" altLang="de-DE" dirty="0" smtClean="0">
                <a:latin typeface="+mn-lt"/>
              </a:rPr>
              <a:t>5 Jahren mit kontinuierlicher ZV ?</a:t>
            </a:r>
          </a:p>
          <a:p>
            <a:pPr marL="342900" indent="-342900" eaLnBrk="1" hangingPunct="1">
              <a:lnSpc>
                <a:spcPts val="2600"/>
              </a:lnSpc>
              <a:buFont typeface="+mj-lt"/>
              <a:buAutoNum type="alphaLcParenR" startAt="7"/>
            </a:pPr>
            <a:r>
              <a:rPr lang="de-DE" altLang="de-DE" dirty="0">
                <a:latin typeface="+mn-lt"/>
              </a:rPr>
              <a:t>70 </a:t>
            </a:r>
            <a:r>
              <a:rPr lang="de-DE" altLang="de-DE" dirty="0" smtClean="0">
                <a:latin typeface="+mn-lt"/>
              </a:rPr>
              <a:t>Quartale mit quartalsweise-</a:t>
            </a:r>
            <a:r>
              <a:rPr lang="de-DE" altLang="de-DE" dirty="0" err="1" smtClean="0">
                <a:latin typeface="+mn-lt"/>
              </a:rPr>
              <a:t>nachträgl</a:t>
            </a:r>
            <a:r>
              <a:rPr lang="de-DE" altLang="de-DE" dirty="0" smtClean="0">
                <a:latin typeface="+mn-lt"/>
              </a:rPr>
              <a:t>. ZV</a:t>
            </a:r>
            <a:r>
              <a:rPr lang="de-DE" altLang="de-DE" dirty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?</a:t>
            </a:r>
          </a:p>
          <a:p>
            <a:pPr marL="342900" indent="-342900" eaLnBrk="1" hangingPunct="1">
              <a:lnSpc>
                <a:spcPts val="2600"/>
              </a:lnSpc>
              <a:buFont typeface="+mj-lt"/>
              <a:buAutoNum type="alphaLcParenR" startAt="7"/>
            </a:pPr>
            <a:endParaRPr lang="de-DE" altLang="de-DE" dirty="0">
              <a:latin typeface="+mn-lt"/>
            </a:endParaRPr>
          </a:p>
          <a:p>
            <a:pPr marL="342900" indent="-342900" eaLnBrk="1" hangingPunct="1">
              <a:lnSpc>
                <a:spcPts val="2600"/>
              </a:lnSpc>
              <a:buFont typeface="+mj-lt"/>
              <a:buAutoNum type="alphaLcParenR" startAt="7"/>
            </a:pPr>
            <a:r>
              <a:rPr lang="de-DE" altLang="de-DE" dirty="0" smtClean="0">
                <a:latin typeface="+mn-lt"/>
              </a:rPr>
              <a:t>50 </a:t>
            </a:r>
            <a:r>
              <a:rPr lang="de-DE" altLang="de-DE" dirty="0">
                <a:latin typeface="+mn-lt"/>
              </a:rPr>
              <a:t>Tagen für </a:t>
            </a:r>
            <a:r>
              <a:rPr lang="de-DE" altLang="de-DE" dirty="0" err="1">
                <a:latin typeface="+mn-lt"/>
              </a:rPr>
              <a:t>act</a:t>
            </a:r>
            <a:r>
              <a:rPr lang="de-DE" altLang="de-DE" dirty="0">
                <a:latin typeface="+mn-lt"/>
              </a:rPr>
              <a:t>/</a:t>
            </a:r>
            <a:r>
              <a:rPr lang="de-DE" altLang="de-DE" dirty="0" err="1">
                <a:latin typeface="+mn-lt"/>
              </a:rPr>
              <a:t>act</a:t>
            </a:r>
            <a:r>
              <a:rPr lang="de-DE" altLang="de-DE" dirty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    [30/360]</a:t>
            </a:r>
            <a:endParaRPr lang="de-DE" alt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91880" y="227687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dirty="0">
                <a:solidFill>
                  <a:schemeClr val="accent1"/>
                </a:solidFill>
                <a:latin typeface="+mn-lt"/>
              </a:rPr>
              <a:t>1248 €</a:t>
            </a:r>
          </a:p>
          <a:p>
            <a:pPr eaLnBrk="1" hangingPunct="1"/>
            <a:r>
              <a:rPr lang="de-DE" altLang="de-DE" dirty="0" smtClean="0">
                <a:solidFill>
                  <a:schemeClr val="accent1"/>
                </a:solidFill>
                <a:latin typeface="+mn-lt"/>
              </a:rPr>
              <a:t>1224 €</a:t>
            </a:r>
          </a:p>
          <a:p>
            <a:pPr eaLnBrk="1" hangingPunct="1"/>
            <a:r>
              <a:rPr lang="de-DE" altLang="de-DE" dirty="0" smtClean="0">
                <a:solidFill>
                  <a:schemeClr val="accent1"/>
                </a:solidFill>
                <a:latin typeface="+mn-lt"/>
              </a:rPr>
              <a:t>1212 €</a:t>
            </a:r>
          </a:p>
          <a:p>
            <a:pPr eaLnBrk="1" hangingPunct="1"/>
            <a:r>
              <a:rPr lang="de-DE" altLang="de-DE" dirty="0" smtClean="0">
                <a:solidFill>
                  <a:schemeClr val="accent1"/>
                </a:solidFill>
                <a:latin typeface="+mn-lt"/>
              </a:rPr>
              <a:t>1204 €</a:t>
            </a:r>
          </a:p>
          <a:p>
            <a:pPr eaLnBrk="1" hangingPunct="1"/>
            <a:r>
              <a:rPr lang="de-DE" altLang="de-DE" dirty="0" smtClean="0">
                <a:solidFill>
                  <a:schemeClr val="accent1"/>
                </a:solidFill>
                <a:latin typeface="+mn-lt"/>
              </a:rPr>
              <a:t>1228 €</a:t>
            </a:r>
          </a:p>
          <a:p>
            <a:pPr eaLnBrk="1" hangingPunct="1"/>
            <a:r>
              <a:rPr lang="de-DE" dirty="0" smtClean="0">
                <a:solidFill>
                  <a:schemeClr val="accent1"/>
                </a:solidFill>
                <a:latin typeface="+mn-lt"/>
              </a:rPr>
              <a:t>1440 €</a:t>
            </a:r>
            <a:endParaRPr lang="de-D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8880" y="2318683"/>
            <a:ext cx="1477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Tafelbild</a:t>
            </a:r>
            <a:endParaRPr lang="de-DE" sz="1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01112"/>
            <a:ext cx="2496075" cy="14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544616" y="4683957"/>
                <a:ext cx="3419872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1200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de-DE" alt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4%</m:t>
                        </m:r>
                      </m:num>
                      <m:den>
                        <m:r>
                          <a:rPr lang="de-DE" altLang="de-DE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  <m:r>
                      <a:rPr lang="de-DE" altLang="de-DE" i="1" baseline="30000" dirty="0" smtClean="0">
                        <a:solidFill>
                          <a:schemeClr val="accent1"/>
                        </a:solidFill>
                        <a:latin typeface="Cambria Math"/>
                      </a:rPr>
                      <m:t>60  = 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1465,20 €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616" y="4683957"/>
                <a:ext cx="3419872" cy="491096"/>
              </a:xfrm>
              <a:prstGeom prst="rect">
                <a:avLst/>
              </a:prstGeom>
              <a:blipFill rotWithShape="1"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544616" y="5101491"/>
                <a:ext cx="3419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1200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de-DE" altLang="de-DE" i="1" baseline="30000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5∙4%              </m:t>
                    </m:r>
                    <m:r>
                      <a:rPr lang="de-DE" altLang="de-DE" b="0" i="1" baseline="30000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	1465,68 €</m:t>
                    </m:r>
                  </m:oMath>
                </a14:m>
                <a:r>
                  <a:rPr lang="de-DE" dirty="0" smtClean="0">
                    <a:solidFill>
                      <a:schemeClr val="accent1"/>
                    </a:solidFill>
                    <a:latin typeface="+mn-lt"/>
                  </a:rPr>
                  <a:t> </a:t>
                </a:r>
                <a:endParaRPr lang="de-DE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616" y="5101491"/>
                <a:ext cx="341987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544616" y="5446965"/>
                <a:ext cx="34198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1200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(1+1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%)</m:t>
                    </m:r>
                    <m:r>
                      <a:rPr lang="de-DE" altLang="de-DE" i="1" baseline="30000" dirty="0">
                        <a:solidFill>
                          <a:schemeClr val="accent1"/>
                        </a:solidFill>
                        <a:latin typeface="Cambria Math"/>
                      </a:rPr>
                      <m:t>7</m:t>
                    </m:r>
                    <m:r>
                      <a:rPr lang="de-DE" altLang="de-DE" i="1" baseline="30000" dirty="0" smtClean="0">
                        <a:solidFill>
                          <a:schemeClr val="accent1"/>
                        </a:solidFill>
                        <a:latin typeface="Cambria Math"/>
                      </a:rPr>
                      <m:t>0</m:t>
                    </m:r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2408,12 € 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  </a:t>
                </a:r>
              </a:p>
              <a:p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 </a:t>
                </a:r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≈ 2 ∙ 1200 €</m:t>
                    </m:r>
                  </m:oMath>
                </a14:m>
                <a:endParaRPr lang="de-DE" dirty="0" smtClean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616" y="5446965"/>
                <a:ext cx="3419872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5544616" y="6084004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+mn-lt"/>
              </a:rPr>
              <a:t>1206,58 €     [1206,67 €]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31640"/>
            <a:ext cx="139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Bildschirmpräsentation (4:3)</PresentationFormat>
  <Paragraphs>341</Paragraphs>
  <Slides>22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Wingdings</vt:lpstr>
      <vt:lpstr>Office Theme</vt:lpstr>
      <vt:lpstr>Arbeitsblatt</vt:lpstr>
      <vt:lpstr>PowerPoint-Präsentation</vt:lpstr>
      <vt:lpstr>Aufgaben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Aufgaben</vt:lpstr>
      <vt:lpstr>Aufgaben</vt:lpstr>
      <vt:lpstr>Aufgaben</vt:lpstr>
    </vt:vector>
  </TitlesOfParts>
  <Company>Deutsche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Peter Lambé</dc:creator>
  <cp:lastModifiedBy>Lambe</cp:lastModifiedBy>
  <cp:revision>402</cp:revision>
  <cp:lastPrinted>2017-03-30T14:13:23Z</cp:lastPrinted>
  <dcterms:created xsi:type="dcterms:W3CDTF">2011-04-28T12:47:42Z</dcterms:created>
  <dcterms:modified xsi:type="dcterms:W3CDTF">2022-10-23T19:28:58Z</dcterms:modified>
</cp:coreProperties>
</file>