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0" r:id="rId2"/>
  </p:sldMasterIdLst>
  <p:notesMasterIdLst>
    <p:notesMasterId r:id="rId13"/>
  </p:notesMasterIdLst>
  <p:handoutMasterIdLst>
    <p:handoutMasterId r:id="rId14"/>
  </p:handoutMasterIdLst>
  <p:sldIdLst>
    <p:sldId id="256" r:id="rId3"/>
    <p:sldId id="288" r:id="rId4"/>
    <p:sldId id="278" r:id="rId5"/>
    <p:sldId id="283" r:id="rId6"/>
    <p:sldId id="279" r:id="rId7"/>
    <p:sldId id="282" r:id="rId8"/>
    <p:sldId id="280" r:id="rId9"/>
    <p:sldId id="287" r:id="rId10"/>
    <p:sldId id="286" r:id="rId11"/>
    <p:sldId id="285" r:id="rId12"/>
  </p:sldIdLst>
  <p:sldSz cx="9144000" cy="6858000" type="screen4x3"/>
  <p:notesSz cx="6797675" cy="9928225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2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01" autoAdjust="0"/>
    <p:restoredTop sz="94660"/>
  </p:normalViewPr>
  <p:slideViewPr>
    <p:cSldViewPr snapToGrid="0" snapToObjects="1" showGuides="1">
      <p:cViewPr>
        <p:scale>
          <a:sx n="90" d="100"/>
          <a:sy n="90" d="100"/>
        </p:scale>
        <p:origin x="-444" y="-630"/>
      </p:cViewPr>
      <p:guideLst>
        <p:guide orient="horz" pos="4070"/>
        <p:guide orient="horz" pos="852"/>
        <p:guide orient="horz" pos="1233"/>
        <p:guide orient="horz" pos="1297"/>
        <p:guide pos="35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88" d="100"/>
        <a:sy n="28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AA157B-6A96-A34E-BD1D-0DA21EBED4E8}" type="datetimeFigureOut">
              <a:rPr lang="de-DE" smtClean="0"/>
              <a:pPr/>
              <a:t>19.03.2018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679266-9E0F-8D4E-8D7E-A15AB234650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37928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838BC-5F14-BE42-8C42-ABCA2D41AB20}" type="datetimeFigureOut">
              <a:rPr lang="de-DE" smtClean="0"/>
              <a:pPr/>
              <a:t>19.03.2018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186D7C-67C7-6E4C-9A92-0CC8EFE0151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2000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86D7C-67C7-6E4C-9A92-0CC8EFE01518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9774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86D7C-67C7-6E4C-9A92-0CC8EFE01518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1617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Grün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PPT_Chart_gru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81649" y="3127567"/>
            <a:ext cx="8055831" cy="927245"/>
          </a:xfrm>
          <a:ln>
            <a:noFill/>
          </a:ln>
        </p:spPr>
        <p:txBody>
          <a:bodyPr>
            <a:normAutofit/>
          </a:bodyPr>
          <a:lstStyle>
            <a:lvl1pPr algn="r">
              <a:defRPr sz="36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Titel hinzufügen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81648" y="4098047"/>
            <a:ext cx="8055832" cy="398990"/>
          </a:xfrm>
        </p:spPr>
        <p:txBody>
          <a:bodyPr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1"/>
                </a:solidFill>
                <a:latin typeface="UnitPro-Medi"/>
                <a:cs typeface="UnitPro-Med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221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ß mit kleinem Logo und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2032000"/>
            <a:ext cx="4038600" cy="4429125"/>
          </a:xfrm>
        </p:spPr>
        <p:txBody>
          <a:bodyPr/>
          <a:lstStyle>
            <a:lvl1pPr marL="342900" indent="-342900" algn="l">
              <a:buClrTx/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ClrTx/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ClrTx/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19118" y="2032000"/>
            <a:ext cx="4038600" cy="4429125"/>
          </a:xfrm>
        </p:spPr>
        <p:txBody>
          <a:bodyPr/>
          <a:lstStyle>
            <a:lvl1pPr marL="342900" indent="-342900" algn="l"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71329"/>
            <a:ext cx="8200518" cy="586059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5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11205775-AA5C-3C45-8C6F-BF32F99D581D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46960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lie Grün mit Logo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 descr="12_Textchart_gross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088" y="1554435"/>
            <a:ext cx="4468842" cy="571228"/>
          </a:xfrm>
        </p:spPr>
        <p:txBody>
          <a:bodyPr anchor="ctr" anchorCtr="0">
            <a:normAutofit/>
          </a:bodyPr>
          <a:lstStyle>
            <a:lvl1pPr algn="l">
              <a:defRPr sz="28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13181" y="1536700"/>
            <a:ext cx="3876347" cy="4928900"/>
          </a:xfrm>
        </p:spPr>
        <p:txBody>
          <a:bodyPr>
            <a:normAutofit/>
          </a:bodyPr>
          <a:lstStyle>
            <a:lvl1pPr marL="0" indent="0" algn="r">
              <a:buNone/>
              <a:defRPr sz="1500" b="0" i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303735"/>
            <a:ext cx="4457730" cy="4161865"/>
          </a:xfrm>
        </p:spPr>
        <p:txBody>
          <a:bodyPr>
            <a:normAutofit/>
          </a:bodyPr>
          <a:lstStyle>
            <a:lvl1pPr marL="0" indent="0" algn="l">
              <a:buFont typeface="Wingdings" charset="2"/>
              <a:buNone/>
              <a:defRPr sz="2400" b="0" i="0">
                <a:latin typeface="UnitPro-Light"/>
                <a:cs typeface="UnitPro-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 durch Klicken hinzufügen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3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DF270E1-7852-8343-B7FE-BC231864BB02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6693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lie Grün mit kleinem Logo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088" y="1365928"/>
            <a:ext cx="4468842" cy="593047"/>
          </a:xfrm>
        </p:spPr>
        <p:txBody>
          <a:bodyPr anchor="ctr" anchorCtr="0">
            <a:normAutofit/>
          </a:bodyPr>
          <a:lstStyle>
            <a:lvl1pPr algn="l">
              <a:defRPr sz="28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13181" y="1365928"/>
            <a:ext cx="3876347" cy="5095197"/>
          </a:xfrm>
        </p:spPr>
        <p:txBody>
          <a:bodyPr>
            <a:normAutofit/>
          </a:bodyPr>
          <a:lstStyle>
            <a:lvl1pPr marL="0" indent="0" algn="r">
              <a:buNone/>
              <a:defRPr sz="1500" b="0" i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072895"/>
            <a:ext cx="4457730" cy="4388230"/>
          </a:xfrm>
        </p:spPr>
        <p:txBody>
          <a:bodyPr>
            <a:normAutofit/>
          </a:bodyPr>
          <a:lstStyle>
            <a:lvl1pPr marL="0" indent="0" algn="l">
              <a:buFont typeface="Wingdings" charset="2"/>
              <a:buNone/>
              <a:defRPr sz="2400" b="0" i="0">
                <a:latin typeface="UnitPro-Light"/>
                <a:cs typeface="UnitPro-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 durch Klicken hinzufügen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8" y="6586719"/>
            <a:ext cx="983694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895957E-8668-F84A-AC3B-5C4BF905C4D1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42260185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lie Weiß mit kleinem Logo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088" y="1375476"/>
            <a:ext cx="4468842" cy="566744"/>
          </a:xfrm>
        </p:spPr>
        <p:txBody>
          <a:bodyPr anchor="ctr" anchorCtr="0">
            <a:normAutofit/>
          </a:bodyPr>
          <a:lstStyle>
            <a:lvl1pPr algn="l">
              <a:defRPr sz="28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13181" y="1375476"/>
            <a:ext cx="3876347" cy="5076013"/>
          </a:xfrm>
        </p:spPr>
        <p:txBody>
          <a:bodyPr>
            <a:normAutofit/>
          </a:bodyPr>
          <a:lstStyle>
            <a:lvl1pPr marL="0" indent="0" algn="r">
              <a:buNone/>
              <a:defRPr sz="1500" b="0" i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082443"/>
            <a:ext cx="4457730" cy="4369046"/>
          </a:xfrm>
        </p:spPr>
        <p:txBody>
          <a:bodyPr>
            <a:normAutofit/>
          </a:bodyPr>
          <a:lstStyle>
            <a:lvl1pPr marL="0" indent="0" algn="l">
              <a:buFont typeface="Wingdings" charset="2"/>
              <a:buNone/>
              <a:defRPr sz="2400" b="0" i="0">
                <a:latin typeface="UnitPro-Light"/>
                <a:cs typeface="UnitPro-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 durch Klicken hinzufügen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3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26A96FD8-4E09-594A-A8FA-57C2A6C6F8F8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6018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kleinem Logo, Inhalt und Kernau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3A6AFA04-62A3-1449-934B-345505F2A4A4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66212"/>
            <a:ext cx="8200518" cy="609344"/>
          </a:xfrm>
        </p:spPr>
        <p:txBody>
          <a:bodyPr anchor="ctr" anchorCtr="0">
            <a:normAutofit/>
          </a:bodyPr>
          <a:lstStyle>
            <a:lvl1pPr algn="l">
              <a:defRPr sz="2800" b="0" i="0" u="none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737556"/>
            <a:ext cx="8200518" cy="3839615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2032708"/>
            <a:ext cx="8200518" cy="60607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600" b="1" baseline="0"/>
            </a:lvl1pPr>
          </a:lstStyle>
          <a:p>
            <a:pPr lvl="0"/>
            <a:r>
              <a:rPr lang="de-DE" dirty="0" smtClean="0"/>
              <a:t>Hier kann eine These/Kernaussage hinzugefügt werden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1823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ß mit kleinem Logo, Inhalt und Kernau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65959534-E2C5-924E-AE82-3CD4033818C1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66212"/>
            <a:ext cx="8200518" cy="609344"/>
          </a:xfrm>
        </p:spPr>
        <p:txBody>
          <a:bodyPr anchor="ctr" anchorCtr="0">
            <a:normAutofit/>
          </a:bodyPr>
          <a:lstStyle>
            <a:lvl1pPr algn="l">
              <a:defRPr sz="2800" b="0" i="0" u="none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737556"/>
            <a:ext cx="8200518" cy="3839615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2032708"/>
            <a:ext cx="8200518" cy="60607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600" b="1" baseline="0"/>
            </a:lvl1pPr>
          </a:lstStyle>
          <a:p>
            <a:pPr lvl="0"/>
            <a:r>
              <a:rPr lang="de-DE" dirty="0" smtClean="0"/>
              <a:t>Hier kann eine These/Kernaussage hinzugefügt werden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45369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3"/>
          <p:cNvSpPr>
            <a:spLocks noChangeArrowheads="1"/>
          </p:cNvSpPr>
          <p:nvPr userDrawn="1"/>
        </p:nvSpPr>
        <p:spPr bwMode="gray">
          <a:xfrm>
            <a:off x="0" y="0"/>
            <a:ext cx="9144000" cy="6858000"/>
          </a:xfrm>
          <a:prstGeom prst="rect">
            <a:avLst/>
          </a:prstGeom>
          <a:solidFill>
            <a:srgbClr val="0000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altLang="de-DE" sz="1600" b="1" smtClean="0">
              <a:solidFill>
                <a:srgbClr val="FFFFFF"/>
              </a:solidFill>
              <a:latin typeface="Arial" pitchFamily="34" charset="0"/>
              <a:ea typeface="Gulim" pitchFamily="34" charset="-127"/>
              <a:cs typeface="Arial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-1136650" y="1627188"/>
            <a:ext cx="12422188" cy="3938587"/>
          </a:xfrm>
          <a:prstGeom prst="rect">
            <a:avLst/>
          </a:prstGeom>
          <a:solidFill>
            <a:srgbClr val="FFFFFF"/>
          </a:solidFill>
          <a:ln w="9525" algn="in">
            <a:solidFill>
              <a:srgbClr val="FFFEFF"/>
            </a:solidFill>
            <a:miter lim="800000"/>
            <a:headEnd/>
            <a:tailEnd/>
          </a:ln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 rot="19740000">
            <a:off x="-1771650" y="-160338"/>
            <a:ext cx="9553575" cy="1646238"/>
          </a:xfrm>
          <a:prstGeom prst="rect">
            <a:avLst/>
          </a:prstGeom>
          <a:solidFill>
            <a:srgbClr val="4576BB"/>
          </a:solidFill>
          <a:ln w="9525" algn="in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576" tIns="36576" rIns="36576" bIns="3657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400">
              <a:solidFill>
                <a:srgbClr val="000000"/>
              </a:solidFill>
              <a:cs typeface="Arial" pitchFamily="34" charset="0"/>
            </a:endParaRPr>
          </a:p>
        </p:txBody>
      </p:sp>
      <p:grpSp>
        <p:nvGrpSpPr>
          <p:cNvPr id="6" name="Gruppieren 6"/>
          <p:cNvGrpSpPr>
            <a:grpSpLocks/>
          </p:cNvGrpSpPr>
          <p:nvPr userDrawn="1"/>
        </p:nvGrpSpPr>
        <p:grpSpPr bwMode="auto">
          <a:xfrm>
            <a:off x="22225" y="868363"/>
            <a:ext cx="3883025" cy="946150"/>
            <a:chOff x="613514" y="1991831"/>
            <a:chExt cx="3882561" cy="946675"/>
          </a:xfrm>
        </p:grpSpPr>
        <p:sp>
          <p:nvSpPr>
            <p:cNvPr id="7" name="Text Box 8"/>
            <p:cNvSpPr txBox="1">
              <a:spLocks noChangeArrowheads="1"/>
            </p:cNvSpPr>
            <p:nvPr userDrawn="1"/>
          </p:nvSpPr>
          <p:spPr bwMode="auto">
            <a:xfrm rot="-1860000">
              <a:off x="613514" y="1991831"/>
              <a:ext cx="3416786" cy="55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2200" smtClean="0">
                  <a:solidFill>
                    <a:srgbClr val="FEFFFD"/>
                  </a:solidFill>
                  <a:latin typeface="Arial Black" pitchFamily="34" charset="0"/>
                  <a:cs typeface="Arial" pitchFamily="34" charset="0"/>
                </a:rPr>
                <a:t>Außer</a:t>
              </a:r>
              <a:r>
                <a:rPr lang="de-DE" altLang="de-DE" sz="2200" smtClean="0">
                  <a:solidFill>
                    <a:srgbClr val="000068"/>
                  </a:solidFill>
                  <a:latin typeface="Arial Black" pitchFamily="34" charset="0"/>
                  <a:cs typeface="Arial" pitchFamily="34" charset="0"/>
                </a:rPr>
                <a:t>gerichtliche</a:t>
              </a:r>
              <a:endParaRPr lang="de-DE" altLang="de-DE" sz="2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 Box 9"/>
            <p:cNvSpPr txBox="1">
              <a:spLocks noChangeArrowheads="1"/>
            </p:cNvSpPr>
            <p:nvPr userDrawn="1"/>
          </p:nvSpPr>
          <p:spPr bwMode="auto">
            <a:xfrm rot="-1860000">
              <a:off x="1373093" y="2148383"/>
              <a:ext cx="2587367" cy="533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2200" smtClean="0">
                  <a:solidFill>
                    <a:srgbClr val="010066"/>
                  </a:solidFill>
                  <a:latin typeface="Arial Black" pitchFamily="34" charset="0"/>
                  <a:cs typeface="Arial" pitchFamily="34" charset="0"/>
                </a:rPr>
                <a:t>&amp;</a:t>
              </a:r>
              <a:r>
                <a:rPr lang="de-DE" altLang="de-DE" sz="2200" smtClean="0">
                  <a:solidFill>
                    <a:srgbClr val="FEFFFD"/>
                  </a:solidFill>
                  <a:latin typeface="Arial Black" pitchFamily="34" charset="0"/>
                  <a:cs typeface="Arial" pitchFamily="34" charset="0"/>
                </a:rPr>
                <a:t>gerichtliche</a:t>
              </a:r>
              <a:endParaRPr lang="de-DE" altLang="de-DE" sz="2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 Box 10"/>
            <p:cNvSpPr txBox="1">
              <a:spLocks noChangeArrowheads="1"/>
            </p:cNvSpPr>
            <p:nvPr userDrawn="1"/>
          </p:nvSpPr>
          <p:spPr bwMode="auto">
            <a:xfrm rot="-1860000">
              <a:off x="1872881" y="2442600"/>
              <a:ext cx="2623194" cy="4959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2200" smtClean="0">
                  <a:solidFill>
                    <a:srgbClr val="D8E0E8"/>
                  </a:solidFill>
                  <a:latin typeface="Arial Black" pitchFamily="34" charset="0"/>
                  <a:cs typeface="Arial" pitchFamily="34" charset="0"/>
                </a:rPr>
                <a:t>Konfliktlösung</a:t>
              </a:r>
              <a:endParaRPr lang="de-DE" altLang="de-DE" sz="2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" name="Picture 2" descr="\\CWS1.recht.uni-frankfurt.de\Benutzer\krey\Desktop\Grafik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138" y="6276975"/>
            <a:ext cx="1789112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6211" y="2417099"/>
            <a:ext cx="8346109" cy="2566453"/>
          </a:xfrm>
        </p:spPr>
        <p:txBody>
          <a:bodyPr anchor="ctr"/>
          <a:lstStyle>
            <a:lvl1pPr algn="ctr">
              <a:defRPr sz="4000" baseline="0">
                <a:solidFill>
                  <a:srgbClr val="00005E"/>
                </a:solidFill>
                <a:latin typeface="Arial" pitchFamily="-65" charset="0"/>
                <a:cs typeface="Arial" pitchFamily="-65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2494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ormale 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1588" y="6448425"/>
            <a:ext cx="9140825" cy="409575"/>
          </a:xfrm>
          <a:prstGeom prst="rect">
            <a:avLst/>
          </a:prstGeom>
          <a:solidFill>
            <a:srgbClr val="4576BB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 flipH="1">
            <a:off x="0" y="0"/>
            <a:ext cx="9142413" cy="998538"/>
          </a:xfrm>
          <a:prstGeom prst="rect">
            <a:avLst/>
          </a:prstGeom>
          <a:solidFill>
            <a:srgbClr val="0000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hteck 5"/>
          <p:cNvSpPr/>
          <p:nvPr userDrawn="1"/>
        </p:nvSpPr>
        <p:spPr bwMode="gray">
          <a:xfrm>
            <a:off x="1588" y="0"/>
            <a:ext cx="9140825" cy="65722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defTabSz="914400" eaLnBrk="0" hangingPunct="0">
              <a:defRPr/>
            </a:pPr>
            <a:endParaRPr lang="de-DE" sz="1600" b="1" smtClean="0">
              <a:solidFill>
                <a:srgbClr val="FFFFFF"/>
              </a:solidFill>
              <a:ea typeface="Gulim" pitchFamily="34" charset="-127"/>
            </a:endParaRPr>
          </a:p>
        </p:txBody>
      </p:sp>
      <p:sp>
        <p:nvSpPr>
          <p:cNvPr id="7" name="Line 115"/>
          <p:cNvSpPr>
            <a:spLocks noChangeShapeType="1"/>
          </p:cNvSpPr>
          <p:nvPr/>
        </p:nvSpPr>
        <p:spPr bwMode="auto">
          <a:xfrm flipH="1">
            <a:off x="0" y="998538"/>
            <a:ext cx="9144000" cy="0"/>
          </a:xfrm>
          <a:prstGeom prst="line">
            <a:avLst/>
          </a:prstGeom>
          <a:noFill/>
          <a:ln w="38100" algn="ctr">
            <a:solidFill>
              <a:srgbClr val="00005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smtClean="0">
              <a:solidFill>
                <a:srgbClr val="0E437B"/>
              </a:solidFill>
              <a:latin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850" y="4675188"/>
            <a:ext cx="4721225" cy="355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8"/>
          <p:cNvSpPr txBox="1">
            <a:spLocks noChangeArrowheads="1"/>
          </p:cNvSpPr>
          <p:nvPr userDrawn="1"/>
        </p:nvSpPr>
        <p:spPr bwMode="auto">
          <a:xfrm rot="19740000">
            <a:off x="7169150" y="5880100"/>
            <a:ext cx="1752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200" smtClean="0">
                <a:solidFill>
                  <a:srgbClr val="FEFFFD"/>
                </a:solidFill>
                <a:latin typeface="Arial Black" pitchFamily="34" charset="0"/>
                <a:cs typeface="Arial" pitchFamily="34" charset="0"/>
              </a:rPr>
              <a:t>Außer</a:t>
            </a:r>
            <a:r>
              <a:rPr lang="de-DE" altLang="de-DE" sz="1200" smtClean="0">
                <a:solidFill>
                  <a:srgbClr val="000068"/>
                </a:solidFill>
                <a:latin typeface="Arial Black" pitchFamily="34" charset="0"/>
                <a:cs typeface="Arial" pitchFamily="34" charset="0"/>
              </a:rPr>
              <a:t>gerichtliche</a:t>
            </a:r>
            <a:endParaRPr lang="de-DE" altLang="de-DE" sz="12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 userDrawn="1"/>
        </p:nvSpPr>
        <p:spPr bwMode="auto">
          <a:xfrm rot="19740000">
            <a:off x="7591425" y="5930900"/>
            <a:ext cx="13144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200" smtClean="0">
                <a:solidFill>
                  <a:srgbClr val="010066"/>
                </a:solidFill>
                <a:latin typeface="Arial Black" pitchFamily="34" charset="0"/>
                <a:cs typeface="Arial" pitchFamily="34" charset="0"/>
              </a:rPr>
              <a:t>&amp;</a:t>
            </a:r>
            <a:r>
              <a:rPr lang="de-DE" altLang="de-DE" sz="1200" smtClean="0">
                <a:solidFill>
                  <a:srgbClr val="FEFFFD"/>
                </a:solidFill>
                <a:latin typeface="Arial Black" pitchFamily="34" charset="0"/>
                <a:cs typeface="Arial" pitchFamily="34" charset="0"/>
              </a:rPr>
              <a:t>gerichtliche</a:t>
            </a:r>
            <a:endParaRPr lang="de-DE" altLang="de-DE" sz="12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 rot="19740000">
            <a:off x="7845425" y="6084888"/>
            <a:ext cx="1327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200" smtClean="0">
                <a:solidFill>
                  <a:srgbClr val="D8E0E8"/>
                </a:solidFill>
                <a:latin typeface="Arial Black" pitchFamily="34" charset="0"/>
                <a:cs typeface="Arial" pitchFamily="34" charset="0"/>
              </a:rPr>
              <a:t>Konfliktlösung</a:t>
            </a:r>
            <a:endParaRPr lang="de-DE" altLang="de-DE" sz="12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 userDrawn="1"/>
        </p:nvSpPr>
        <p:spPr bwMode="auto">
          <a:xfrm>
            <a:off x="8548688" y="6597650"/>
            <a:ext cx="4572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46800" rIns="0" bIns="0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DF6E2A8B-F233-45B0-AD01-BEB432347394}" type="slidenum">
              <a:rPr lang="de-DE" altLang="de-DE" sz="8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 sz="8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\\CWS1.recht.uni-frankfurt.de\Benutzer\krey\Desktop\Grafik1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6621463"/>
            <a:ext cx="904875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 marL="1524000" indent="-269875"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215779962"/>
      </p:ext>
    </p:extLst>
  </p:cSld>
  <p:clrMapOvr>
    <a:masterClrMapping/>
  </p:clrMapOvr>
  <p:transition>
    <p:fade thruBlk="1"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Weiß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PPT_Chart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81649" y="3127567"/>
            <a:ext cx="8055831" cy="927245"/>
          </a:xfrm>
          <a:ln>
            <a:noFill/>
          </a:ln>
        </p:spPr>
        <p:txBody>
          <a:bodyPr>
            <a:normAutofit/>
          </a:bodyPr>
          <a:lstStyle>
            <a:lvl1pPr algn="r">
              <a:defRPr sz="36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Titel hinzufügen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81648" y="4098047"/>
            <a:ext cx="8055832" cy="398990"/>
          </a:xfrm>
        </p:spPr>
        <p:txBody>
          <a:bodyPr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1"/>
                </a:solidFill>
                <a:latin typeface="UnitPro-Medi"/>
                <a:cs typeface="UnitPro-Med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6740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Grün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PPT_Chart_gru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3981" y="4097504"/>
            <a:ext cx="3945328" cy="430905"/>
          </a:xfrm>
        </p:spPr>
        <p:txBody>
          <a:bodyPr anchor="t">
            <a:normAutofit/>
          </a:bodyPr>
          <a:lstStyle>
            <a:lvl1pPr algn="r">
              <a:defRPr sz="1600" b="0" i="0" cap="none" baseline="0">
                <a:latin typeface="UnitPro-Medi"/>
                <a:cs typeface="UnitPro-Medi"/>
              </a:defRPr>
            </a:lvl1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523485" y="3339876"/>
            <a:ext cx="3935824" cy="573796"/>
          </a:xfrm>
        </p:spPr>
        <p:txBody>
          <a:bodyPr anchor="b">
            <a:noAutofit/>
          </a:bodyPr>
          <a:lstStyle>
            <a:lvl1pPr marL="0" indent="0" algn="r">
              <a:buNone/>
              <a:defRPr sz="3600" b="0" i="0">
                <a:solidFill>
                  <a:schemeClr val="tx1"/>
                </a:solidFill>
                <a:latin typeface="UnitPro-Light"/>
                <a:cs typeface="UnitPro-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Titel hinzufügen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idx="10"/>
          </p:nvPr>
        </p:nvSpPr>
        <p:spPr>
          <a:xfrm>
            <a:off x="4536860" y="2149757"/>
            <a:ext cx="4119778" cy="3308528"/>
          </a:xfrm>
        </p:spPr>
        <p:txBody>
          <a:bodyPr/>
          <a:lstStyle>
            <a:lvl1pPr marL="0" indent="0" algn="r">
              <a:buNone/>
              <a:defRPr sz="1500" b="0" i="0" baseline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807981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ß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PPT_Chart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3981" y="4097504"/>
            <a:ext cx="3945328" cy="430905"/>
          </a:xfrm>
        </p:spPr>
        <p:txBody>
          <a:bodyPr anchor="t">
            <a:normAutofit/>
          </a:bodyPr>
          <a:lstStyle>
            <a:lvl1pPr algn="r">
              <a:defRPr sz="1600" b="0" i="0" cap="none" baseline="0">
                <a:latin typeface="UnitPro-Medi"/>
                <a:cs typeface="UnitPro-Medi"/>
              </a:defRPr>
            </a:lvl1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523485" y="3339876"/>
            <a:ext cx="3935824" cy="573796"/>
          </a:xfrm>
        </p:spPr>
        <p:txBody>
          <a:bodyPr anchor="b">
            <a:noAutofit/>
          </a:bodyPr>
          <a:lstStyle>
            <a:lvl1pPr marL="0" indent="0" algn="r">
              <a:buNone/>
              <a:defRPr sz="3600" b="0" i="0">
                <a:solidFill>
                  <a:schemeClr val="tx1"/>
                </a:solidFill>
                <a:latin typeface="UnitPro-Light"/>
                <a:cs typeface="UnitPro-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Titel hinzufügen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idx="10"/>
          </p:nvPr>
        </p:nvSpPr>
        <p:spPr>
          <a:xfrm>
            <a:off x="4536860" y="2149757"/>
            <a:ext cx="4119778" cy="3308528"/>
          </a:xfrm>
        </p:spPr>
        <p:txBody>
          <a:bodyPr/>
          <a:lstStyle>
            <a:lvl1pPr marL="0" indent="0" algn="r">
              <a:buNone/>
              <a:defRPr sz="1500" b="0" i="0" baseline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406278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Logo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2_Textchart_gross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549655"/>
            <a:ext cx="8200518" cy="636333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286001"/>
            <a:ext cx="8200518" cy="4175124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9475C44-E513-194A-88DC-1E3E6C441801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707043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kleinem Logo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71329"/>
            <a:ext cx="8200518" cy="587646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074333"/>
            <a:ext cx="8200518" cy="4386792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2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77171"/>
            <a:ext cx="1106541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8C252453-7B2E-5D4C-A174-D33E1DF51036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2998616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ß mit kleinem Logo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52550"/>
            <a:ext cx="8200518" cy="601228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087668"/>
            <a:ext cx="8200518" cy="4373457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4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5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6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1A529E64-BCA5-8E4E-A63C-47E578259545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7" name="Textfeld 16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1486898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Logo und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2_Textchart_gross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2306703"/>
            <a:ext cx="4038600" cy="4154422"/>
          </a:xfrm>
        </p:spPr>
        <p:txBody>
          <a:bodyPr/>
          <a:lstStyle>
            <a:lvl1pPr marL="342900" indent="-342900" algn="l">
              <a:buClrTx/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ClrTx/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ClrTx/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19118" y="2306703"/>
            <a:ext cx="4038600" cy="4154422"/>
          </a:xfrm>
        </p:spPr>
        <p:txBody>
          <a:bodyPr/>
          <a:lstStyle>
            <a:lvl1pPr marL="342900" indent="-342900" algn="l"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552231"/>
            <a:ext cx="8200518" cy="587943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feld 14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6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08138F2-423A-1F41-8269-A6BCAA9DD889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228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kleinem Logo und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2049751"/>
            <a:ext cx="4038600" cy="4413138"/>
          </a:xfrm>
        </p:spPr>
        <p:txBody>
          <a:bodyPr/>
          <a:lstStyle>
            <a:lvl1pPr marL="342900" indent="-342900" algn="l">
              <a:buClrTx/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ClrTx/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ClrTx/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19118" y="2049751"/>
            <a:ext cx="4038600" cy="4413138"/>
          </a:xfrm>
        </p:spPr>
        <p:txBody>
          <a:bodyPr/>
          <a:lstStyle>
            <a:lvl1pPr marL="342900" indent="-342900" algn="l"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71329"/>
            <a:ext cx="8200518" cy="587646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feld 14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0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91DF2A3C-83F7-7E4F-B0FB-89DB33CCAB7D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55149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49263" y="177641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3236842"/>
            <a:ext cx="8229600" cy="28893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3"/>
          </p:nvPr>
        </p:nvSpPr>
        <p:spPr>
          <a:xfrm>
            <a:off x="460139" y="6429977"/>
            <a:ext cx="3327738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100">
                <a:solidFill>
                  <a:schemeClr val="tx1"/>
                </a:solidFill>
                <a:latin typeface="UnitPro-Light"/>
                <a:cs typeface="UnitPro-Light"/>
              </a:defRPr>
            </a:lvl1pPr>
          </a:lstStyle>
          <a:p>
            <a:r>
              <a:rPr lang="de-DE" b="1" smtClean="0"/>
              <a:t>Thema: xx/Verfasser: yy</a:t>
            </a: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257279" y="6423186"/>
            <a:ext cx="513179" cy="365125"/>
          </a:xfrm>
          <a:prstGeom prst="rect">
            <a:avLst/>
          </a:prstGeom>
        </p:spPr>
        <p:txBody>
          <a:bodyPr anchor="b" anchorCtr="0"/>
          <a:lstStyle>
            <a:lvl1pPr>
              <a:defRPr sz="1100" b="0" i="0">
                <a:solidFill>
                  <a:schemeClr val="tx1"/>
                </a:solidFill>
                <a:latin typeface="UnitPro-Light"/>
                <a:cs typeface="UnitPro-Ligh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4004706" y="6420429"/>
            <a:ext cx="1252573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100">
                <a:solidFill>
                  <a:srgbClr val="000000"/>
                </a:solidFill>
                <a:latin typeface="UnitPro-Light"/>
                <a:cs typeface="UnitPro-Light"/>
              </a:defRPr>
            </a:lvl1pPr>
          </a:lstStyle>
          <a:p>
            <a:fld id="{03611B7D-D943-C74B-9C11-02AAE84BF1B4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7263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59" r:id="rId4"/>
    <p:sldLayoutId id="2147483650" r:id="rId5"/>
    <p:sldLayoutId id="2147483661" r:id="rId6"/>
    <p:sldLayoutId id="2147483662" r:id="rId7"/>
    <p:sldLayoutId id="2147483652" r:id="rId8"/>
    <p:sldLayoutId id="2147483664" r:id="rId9"/>
    <p:sldLayoutId id="2147483663" r:id="rId10"/>
    <p:sldLayoutId id="2147483657" r:id="rId11"/>
    <p:sldLayoutId id="2147483665" r:id="rId12"/>
    <p:sldLayoutId id="2147483666" r:id="rId13"/>
    <p:sldLayoutId id="2147483668" r:id="rId14"/>
    <p:sldLayoutId id="2147483669" r:id="rId15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UnitPro-Light"/>
          <a:ea typeface="+mj-ea"/>
          <a:cs typeface="UnitPro-Light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Wingdings" charset="2"/>
        <a:buChar char="§"/>
        <a:defRPr sz="3200" kern="1200">
          <a:solidFill>
            <a:schemeClr val="tx1"/>
          </a:solidFill>
          <a:latin typeface="UnitPro-Light"/>
          <a:ea typeface="+mn-ea"/>
          <a:cs typeface="UnitPro-Light"/>
        </a:defRPr>
      </a:lvl1pPr>
      <a:lvl2pPr marL="742950" indent="-285750" algn="l" defTabSz="457200" rtl="0" eaLnBrk="1" latinLnBrk="0" hangingPunct="1">
        <a:spcBef>
          <a:spcPct val="20000"/>
        </a:spcBef>
        <a:buFont typeface="Wingdings" charset="2"/>
        <a:buChar char="§"/>
        <a:defRPr sz="2800" kern="1200">
          <a:solidFill>
            <a:schemeClr val="tx1"/>
          </a:solidFill>
          <a:latin typeface="UnitPro-Light"/>
          <a:ea typeface="+mn-ea"/>
          <a:cs typeface="UnitPro-Light"/>
        </a:defRPr>
      </a:lvl2pPr>
      <a:lvl3pPr marL="1143000" indent="-228600" algn="l" defTabSz="457200" rtl="0" eaLnBrk="1" latinLnBrk="0" hangingPunct="1">
        <a:spcBef>
          <a:spcPct val="20000"/>
        </a:spcBef>
        <a:buFont typeface="Wingdings" charset="2"/>
        <a:buChar char="§"/>
        <a:defRPr sz="2400" kern="1200">
          <a:solidFill>
            <a:schemeClr val="tx1"/>
          </a:solidFill>
          <a:latin typeface="UnitPro-Light"/>
          <a:ea typeface="+mn-ea"/>
          <a:cs typeface="UnitPro-Light"/>
        </a:defRPr>
      </a:lvl3pPr>
      <a:lvl4pPr marL="1600200" indent="-228600" algn="l" defTabSz="457200" rtl="0" eaLnBrk="1" latinLnBrk="0" hangingPunct="1">
        <a:spcBef>
          <a:spcPct val="20000"/>
        </a:spcBef>
        <a:buFont typeface="Wingdings" charset="2"/>
        <a:buChar char="§"/>
        <a:defRPr sz="2000" kern="1200">
          <a:solidFill>
            <a:schemeClr val="tx1"/>
          </a:solidFill>
          <a:latin typeface="UnitPro-Light"/>
          <a:ea typeface="+mn-ea"/>
          <a:cs typeface="UnitPro-Light"/>
        </a:defRPr>
      </a:lvl4pPr>
      <a:lvl5pPr marL="2057400" indent="-228600" algn="l" defTabSz="457200" rtl="0" eaLnBrk="1" latinLnBrk="0" hangingPunct="1">
        <a:spcBef>
          <a:spcPct val="20000"/>
        </a:spcBef>
        <a:buFont typeface="Wingdings" charset="2"/>
        <a:buChar char="§"/>
        <a:defRPr sz="2000" kern="1200">
          <a:solidFill>
            <a:schemeClr val="tx1"/>
          </a:solidFill>
          <a:latin typeface="UnitPro-Light"/>
          <a:ea typeface="+mn-ea"/>
          <a:cs typeface="UnitPro-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0213" y="150813"/>
            <a:ext cx="7345362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13" rIns="0" bIns="4571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Slide title</a:t>
            </a: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0213" y="1449388"/>
            <a:ext cx="82804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Body text</a:t>
            </a:r>
          </a:p>
          <a:p>
            <a:pPr lvl="1"/>
            <a:r>
              <a:rPr lang="de-DE" altLang="de-DE" smtClean="0"/>
              <a:t>First level</a:t>
            </a:r>
          </a:p>
          <a:p>
            <a:pPr lvl="2"/>
            <a:r>
              <a:rPr lang="de-DE" altLang="de-DE" smtClean="0"/>
              <a:t>Second level</a:t>
            </a:r>
          </a:p>
          <a:p>
            <a:pPr lvl="3"/>
            <a:r>
              <a:rPr lang="de-DE" altLang="de-DE" smtClean="0"/>
              <a:t>Third level</a:t>
            </a:r>
          </a:p>
          <a:p>
            <a:pPr lvl="4"/>
            <a:r>
              <a:rPr lang="de-DE" altLang="de-DE" smtClean="0"/>
              <a:t>Forth level</a:t>
            </a:r>
          </a:p>
          <a:p>
            <a:pPr lvl="4"/>
            <a:r>
              <a:rPr lang="de-DE" altLang="de-DE" smtClean="0"/>
              <a:t>Fifth level</a:t>
            </a:r>
          </a:p>
          <a:p>
            <a:pPr lvl="4"/>
            <a:r>
              <a:rPr lang="de-DE" altLang="de-DE" smtClean="0"/>
              <a:t>Sixth level</a:t>
            </a:r>
          </a:p>
          <a:p>
            <a:pPr lvl="4"/>
            <a:r>
              <a:rPr lang="de-DE" altLang="de-DE" smtClean="0"/>
              <a:t>Seventh level</a:t>
            </a:r>
          </a:p>
          <a:p>
            <a:pPr lvl="4"/>
            <a:r>
              <a:rPr lang="de-DE" altLang="de-DE" smtClean="0"/>
              <a:t>Eigth level</a:t>
            </a:r>
          </a:p>
          <a:p>
            <a:pPr lvl="4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111114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1600" b="1">
          <a:solidFill>
            <a:schemeClr val="tx1"/>
          </a:solidFill>
          <a:latin typeface="+mn-lt"/>
          <a:ea typeface="+mn-ea"/>
          <a:cs typeface="+mn-cs"/>
        </a:defRPr>
      </a:lvl1pPr>
      <a:lvl2pPr marL="447675" indent="-2667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2pPr>
      <a:lvl3pPr marL="717550" indent="-2714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600">
          <a:solidFill>
            <a:srgbClr val="000000"/>
          </a:solidFill>
          <a:latin typeface="+mn-lt"/>
          <a:ea typeface="+mn-ea"/>
          <a:cs typeface="+mn-cs"/>
        </a:defRPr>
      </a:lvl3pPr>
      <a:lvl4pPr marL="985838" indent="-2714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600">
          <a:solidFill>
            <a:srgbClr val="000000"/>
          </a:solidFill>
          <a:latin typeface="+mn-lt"/>
          <a:ea typeface="+mn-ea"/>
          <a:cs typeface="+mn-cs"/>
        </a:defRPr>
      </a:lvl4pPr>
      <a:lvl5pPr marL="1257300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600">
          <a:solidFill>
            <a:srgbClr val="000000"/>
          </a:solidFill>
          <a:latin typeface="+mn-lt"/>
          <a:ea typeface="+mn-ea"/>
          <a:cs typeface="+mn-cs"/>
        </a:defRPr>
      </a:lvl5pPr>
      <a:lvl6pPr marL="1524000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rgbClr val="000000"/>
          </a:solidFill>
          <a:latin typeface="+mn-lt"/>
          <a:cs typeface="+mn-cs"/>
        </a:defRPr>
      </a:lvl6pPr>
      <a:lvl7pPr marL="1793875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rgbClr val="000000"/>
          </a:solidFill>
          <a:latin typeface="+mn-lt"/>
          <a:cs typeface="+mn-cs"/>
        </a:defRPr>
      </a:lvl7pPr>
      <a:lvl8pPr marL="2063750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chemeClr val="tx1"/>
          </a:solidFill>
          <a:latin typeface="+mn-lt"/>
          <a:cs typeface="+mn-cs"/>
        </a:defRPr>
      </a:lvl8pPr>
      <a:lvl9pPr marL="2330450" indent="-2667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Rechtsdurchsetzung</a:t>
            </a:r>
            <a:endParaRPr lang="de-DE" dirty="0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Prof. Dr. Isabella Anders-Rudes, LL.M.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292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Ablauf nach Antrag des VB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 smtClean="0"/>
              <a:t>		Antrag </a:t>
            </a:r>
            <a:r>
              <a:rPr lang="de-DE" dirty="0"/>
              <a:t>auf Erlass des Vollstreckungsbescheids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	</a:t>
            </a:r>
            <a:r>
              <a:rPr lang="de-DE" dirty="0" smtClean="0"/>
              <a:t>		Vollstreckungsbescheid </a:t>
            </a:r>
            <a:r>
              <a:rPr lang="de-DE" dirty="0"/>
              <a:t>(§ 699 ZPO)</a:t>
            </a:r>
          </a:p>
          <a:p>
            <a:pPr marL="0" indent="0">
              <a:buNone/>
            </a:pPr>
            <a:r>
              <a:rPr lang="de-DE" dirty="0"/>
              <a:t>	</a:t>
            </a:r>
          </a:p>
          <a:p>
            <a:pPr marL="0" indent="0">
              <a:buNone/>
            </a:pPr>
            <a:r>
              <a:rPr lang="de-DE" dirty="0" smtClean="0"/>
              <a:t>		</a:t>
            </a:r>
            <a:r>
              <a:rPr lang="de-DE" dirty="0"/>
              <a:t>	         </a:t>
            </a:r>
            <a:r>
              <a:rPr lang="de-DE" dirty="0" smtClean="0"/>
              <a:t>Einspruch </a:t>
            </a:r>
            <a:r>
              <a:rPr lang="de-DE" dirty="0" err="1" smtClean="0"/>
              <a:t>iSd</a:t>
            </a:r>
            <a:r>
              <a:rPr lang="de-DE" dirty="0" smtClean="0"/>
              <a:t> </a:t>
            </a:r>
            <a:r>
              <a:rPr lang="de-DE" dirty="0"/>
              <a:t>§ 700 ZPO</a:t>
            </a:r>
          </a:p>
          <a:p>
            <a:pPr marL="0" indent="0">
              <a:buNone/>
            </a:pPr>
            <a:r>
              <a:rPr lang="de-DE" dirty="0"/>
              <a:t>	</a:t>
            </a:r>
          </a:p>
          <a:p>
            <a:pPr marL="0" indent="0">
              <a:buNone/>
            </a:pPr>
            <a:r>
              <a:rPr lang="de-DE" dirty="0"/>
              <a:t>           </a:t>
            </a:r>
            <a:r>
              <a:rPr lang="de-DE" dirty="0" smtClean="0"/>
              <a:t>		           </a:t>
            </a:r>
            <a:r>
              <a:rPr lang="de-DE" dirty="0"/>
              <a:t>ja		      nein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/>
              <a:t>	</a:t>
            </a:r>
            <a:r>
              <a:rPr lang="de-DE" smtClean="0"/>
              <a:t>    Abgabe </a:t>
            </a:r>
            <a:r>
              <a:rPr lang="de-DE" dirty="0"/>
              <a:t>an das		   rechtskräftiger </a:t>
            </a:r>
            <a:r>
              <a:rPr lang="de-DE" dirty="0" smtClean="0"/>
              <a:t>VB</a:t>
            </a:r>
          </a:p>
          <a:p>
            <a:pPr marL="0" indent="0">
              <a:buNone/>
            </a:pPr>
            <a:r>
              <a:rPr lang="de-DE" dirty="0" smtClean="0"/>
              <a:t>         streitige Gericht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6" name="Pfeil nach rechts 5"/>
          <p:cNvSpPr>
            <a:spLocks noChangeArrowheads="1"/>
          </p:cNvSpPr>
          <p:nvPr/>
        </p:nvSpPr>
        <p:spPr bwMode="auto">
          <a:xfrm rot="5400000">
            <a:off x="3835400" y="2479840"/>
            <a:ext cx="504825" cy="484187"/>
          </a:xfrm>
          <a:prstGeom prst="rightArrow">
            <a:avLst>
              <a:gd name="adj1" fmla="val 50000"/>
              <a:gd name="adj2" fmla="val 50123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 altLang="de-DE"/>
          </a:p>
        </p:txBody>
      </p:sp>
      <p:sp>
        <p:nvSpPr>
          <p:cNvPr id="7" name="Pfeil nach rechts 6"/>
          <p:cNvSpPr>
            <a:spLocks noChangeArrowheads="1"/>
          </p:cNvSpPr>
          <p:nvPr/>
        </p:nvSpPr>
        <p:spPr bwMode="auto">
          <a:xfrm rot="5400000">
            <a:off x="3835399" y="3224119"/>
            <a:ext cx="504825" cy="484187"/>
          </a:xfrm>
          <a:prstGeom prst="rightArrow">
            <a:avLst>
              <a:gd name="adj1" fmla="val 50000"/>
              <a:gd name="adj2" fmla="val 50123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 altLang="de-DE"/>
          </a:p>
        </p:txBody>
      </p:sp>
      <p:sp>
        <p:nvSpPr>
          <p:cNvPr id="8" name="Pfeil nach rechts 7"/>
          <p:cNvSpPr>
            <a:spLocks noChangeArrowheads="1"/>
          </p:cNvSpPr>
          <p:nvPr/>
        </p:nvSpPr>
        <p:spPr bwMode="auto">
          <a:xfrm rot="8088025">
            <a:off x="3199355" y="4080039"/>
            <a:ext cx="488950" cy="484188"/>
          </a:xfrm>
          <a:prstGeom prst="rightArrow">
            <a:avLst>
              <a:gd name="adj1" fmla="val 50000"/>
              <a:gd name="adj2" fmla="val 50080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 altLang="de-DE"/>
          </a:p>
        </p:txBody>
      </p:sp>
      <p:sp>
        <p:nvSpPr>
          <p:cNvPr id="9" name="Pfeil nach rechts 8"/>
          <p:cNvSpPr>
            <a:spLocks noChangeArrowheads="1"/>
          </p:cNvSpPr>
          <p:nvPr/>
        </p:nvSpPr>
        <p:spPr bwMode="auto">
          <a:xfrm rot="2825748">
            <a:off x="4689351" y="4080040"/>
            <a:ext cx="534988" cy="484187"/>
          </a:xfrm>
          <a:prstGeom prst="rightArrow">
            <a:avLst>
              <a:gd name="adj1" fmla="val 50000"/>
              <a:gd name="adj2" fmla="val 49987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 altLang="de-DE">
              <a:solidFill>
                <a:srgbClr val="FF0000"/>
              </a:solidFill>
            </a:endParaRPr>
          </a:p>
        </p:txBody>
      </p:sp>
      <p:sp>
        <p:nvSpPr>
          <p:cNvPr id="10" name="Pfeil nach rechts 9"/>
          <p:cNvSpPr>
            <a:spLocks noChangeArrowheads="1"/>
          </p:cNvSpPr>
          <p:nvPr/>
        </p:nvSpPr>
        <p:spPr bwMode="auto">
          <a:xfrm rot="2825748">
            <a:off x="5282702" y="4824320"/>
            <a:ext cx="534988" cy="484187"/>
          </a:xfrm>
          <a:prstGeom prst="rightArrow">
            <a:avLst>
              <a:gd name="adj1" fmla="val 50000"/>
              <a:gd name="adj2" fmla="val 49987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 altLang="de-DE">
              <a:solidFill>
                <a:srgbClr val="FF0000"/>
              </a:solidFill>
            </a:endParaRPr>
          </a:p>
        </p:txBody>
      </p:sp>
      <p:sp>
        <p:nvSpPr>
          <p:cNvPr id="11" name="Pfeil nach rechts 10"/>
          <p:cNvSpPr>
            <a:spLocks noChangeArrowheads="1"/>
          </p:cNvSpPr>
          <p:nvPr/>
        </p:nvSpPr>
        <p:spPr bwMode="auto">
          <a:xfrm rot="8088025">
            <a:off x="2727713" y="4784849"/>
            <a:ext cx="488950" cy="484188"/>
          </a:xfrm>
          <a:prstGeom prst="rightArrow">
            <a:avLst>
              <a:gd name="adj1" fmla="val 50000"/>
              <a:gd name="adj2" fmla="val 50080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796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Urkundenprozess (§§ 592 ff. ZPO)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Besondere Verfahrensart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Bei Anspruch auf 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Zahlung von Geld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Lieferung von vertretbaren Sachen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Wertpapieren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Tatsachen müssen unstreitig </a:t>
            </a:r>
            <a:r>
              <a:rPr lang="de-DE" altLang="de-DE" sz="3200" dirty="0" smtClean="0"/>
              <a:t>oder durch </a:t>
            </a:r>
          </a:p>
          <a:p>
            <a:pPr indent="0">
              <a:lnSpc>
                <a:spcPts val="3600"/>
              </a:lnSpc>
              <a:buNone/>
            </a:pPr>
            <a:r>
              <a:rPr lang="de-DE" altLang="de-DE" sz="3200" dirty="0"/>
              <a:t> </a:t>
            </a:r>
            <a:r>
              <a:rPr lang="de-DE" altLang="de-DE" sz="3200" dirty="0" smtClean="0"/>
              <a:t>  Urkunden beweisbar sein</a:t>
            </a:r>
            <a:endParaRPr lang="de-DE" altLang="de-DE" sz="3200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Rechtsdurchsetzung </a:t>
            </a:r>
            <a:r>
              <a:rPr lang="de-DE" dirty="0" smtClean="0"/>
              <a:t>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529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Rechtsmittel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Berufung 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Revision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Sprungrevision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Rechtsdurchsetzung </a:t>
            </a:r>
            <a:r>
              <a:rPr lang="de-DE" dirty="0" smtClean="0"/>
              <a:t>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453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Berufung (§§ 511 ff. </a:t>
            </a:r>
            <a:r>
              <a:rPr lang="de-DE" sz="3200" dirty="0" smtClean="0"/>
              <a:t>ZPO)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 smtClean="0"/>
              <a:t>Gegen erstinstanzliche </a:t>
            </a:r>
            <a:r>
              <a:rPr lang="de-DE" altLang="de-DE" dirty="0"/>
              <a:t>Endurteile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Beschwerdegegenstand über 600 Euro oder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dirty="0"/>
              <a:t>   das erstinstanzliche Gericht hat Berufung   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dirty="0"/>
              <a:t>   im Urteil zugelassen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Frist: 1 Monat ab Zustellung des erstinstanzlichen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dirty="0"/>
              <a:t>   Urteils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Tatsachen- und Rechtsinstanz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Rechtsdurchsetzung </a:t>
            </a:r>
            <a:r>
              <a:rPr lang="de-DE" dirty="0" smtClean="0"/>
              <a:t>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763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Revision (§§ 542 ff. ZPO)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 smtClean="0"/>
              <a:t>Gegen Endurteile </a:t>
            </a:r>
            <a:r>
              <a:rPr lang="de-DE" altLang="de-DE" dirty="0"/>
              <a:t>der </a:t>
            </a:r>
            <a:r>
              <a:rPr lang="de-DE" altLang="de-DE" dirty="0" smtClean="0"/>
              <a:t>Berufungsinstanz </a:t>
            </a:r>
            <a:endParaRPr lang="de-DE" altLang="de-DE" dirty="0"/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Zulassungsrevision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Frist: 1 Monat ab Zustellung des Berufungsurteils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Reine Rechtsinstanz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Rechtsdurchsetzung </a:t>
            </a:r>
            <a:r>
              <a:rPr lang="de-DE" dirty="0" smtClean="0"/>
              <a:t>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2783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Sprungrevision (§ 566 ZPO)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Bei erstinstanzlichen Urteilen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Überspringen der Berufungsinstanz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Beinhaltet Verzicht auf Berufungsinstanz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Rechtsdurchsetzung </a:t>
            </a:r>
            <a:r>
              <a:rPr lang="de-DE" dirty="0" smtClean="0"/>
              <a:t>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146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Mahnverfahren (§§ 688 ff. ZPO)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Zulässigkeit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Geldsumme in Euro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Nicht abhängig von einer Gegenleistung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Voraussetzung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Mahnantrag </a:t>
            </a:r>
            <a:r>
              <a:rPr lang="de-DE" altLang="de-DE" sz="2800" dirty="0" err="1"/>
              <a:t>iSd</a:t>
            </a:r>
            <a:r>
              <a:rPr lang="de-DE" altLang="de-DE" sz="2800" dirty="0"/>
              <a:t> §§ 690, 703 c ZPO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In Hessen zu richten an das Amtsgericht </a:t>
            </a:r>
            <a:r>
              <a:rPr lang="de-DE" altLang="de-DE" sz="2800" dirty="0" smtClean="0"/>
              <a:t>Hünfeld (§ </a:t>
            </a:r>
            <a:r>
              <a:rPr lang="de-DE" altLang="de-DE" sz="2800" dirty="0"/>
              <a:t>689 Abs. 3 ZPO)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endParaRPr lang="de-DE" altLang="de-DE" sz="2800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836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Ablauf des Mahnverfahrens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 smtClean="0"/>
              <a:t>							Mahnantrag</a:t>
            </a: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				Prüfung der </a:t>
            </a:r>
            <a:r>
              <a:rPr lang="de-DE" dirty="0"/>
              <a:t>Voraussetzungen der </a:t>
            </a:r>
            <a:endParaRPr lang="de-DE" dirty="0" smtClean="0"/>
          </a:p>
          <a:p>
            <a:pPr marL="0" indent="0">
              <a:buNone/>
            </a:pPr>
            <a:r>
              <a:rPr lang="de-DE" dirty="0"/>
              <a:t>	</a:t>
            </a:r>
            <a:r>
              <a:rPr lang="de-DE" dirty="0" smtClean="0"/>
              <a:t>				§§ </a:t>
            </a:r>
            <a:r>
              <a:rPr lang="de-DE" dirty="0"/>
              <a:t>688, 689, 690, 703 </a:t>
            </a:r>
            <a:r>
              <a:rPr lang="de-DE" dirty="0" smtClean="0"/>
              <a:t>c ZPO</a:t>
            </a: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				</a:t>
            </a:r>
            <a:r>
              <a:rPr lang="de-DE" dirty="0"/>
              <a:t>	erfüllt			  nicht erfüllt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 smtClean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				Mahnbescheid</a:t>
            </a:r>
            <a:r>
              <a:rPr lang="de-DE" dirty="0"/>
              <a:t>		 Zurückweisung  (§ 691 ZPO)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									(sofortige </a:t>
            </a:r>
            <a:r>
              <a:rPr lang="de-DE" dirty="0"/>
              <a:t>Beschwerde </a:t>
            </a:r>
            <a:r>
              <a:rPr lang="de-DE" dirty="0" smtClean="0"/>
              <a:t>												möglich)</a:t>
            </a:r>
            <a:endParaRPr lang="de-DE" dirty="0"/>
          </a:p>
          <a:p>
            <a:pPr marL="0" indent="0">
              <a:buNone/>
            </a:pPr>
            <a:r>
              <a:rPr lang="de-DE" dirty="0" smtClean="0"/>
              <a:t>	</a:t>
            </a:r>
            <a:r>
              <a:rPr lang="de-DE" dirty="0"/>
              <a:t>				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Rechtsdurchsetzung </a:t>
            </a:r>
            <a:r>
              <a:rPr lang="de-DE" dirty="0" smtClean="0"/>
              <a:t>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6" name="Pfeil nach rechts 5"/>
          <p:cNvSpPr>
            <a:spLocks noChangeArrowheads="1"/>
          </p:cNvSpPr>
          <p:nvPr/>
        </p:nvSpPr>
        <p:spPr bwMode="auto">
          <a:xfrm rot="5400000">
            <a:off x="4255790" y="2357566"/>
            <a:ext cx="504825" cy="484187"/>
          </a:xfrm>
          <a:prstGeom prst="rightArrow">
            <a:avLst>
              <a:gd name="adj1" fmla="val 50000"/>
              <a:gd name="adj2" fmla="val 50123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 altLang="de-DE"/>
          </a:p>
        </p:txBody>
      </p:sp>
      <p:sp>
        <p:nvSpPr>
          <p:cNvPr id="7" name="Pfeil nach rechts 6"/>
          <p:cNvSpPr>
            <a:spLocks noChangeArrowheads="1"/>
          </p:cNvSpPr>
          <p:nvPr/>
        </p:nvSpPr>
        <p:spPr bwMode="auto">
          <a:xfrm rot="5400000">
            <a:off x="2916088" y="3590943"/>
            <a:ext cx="504825" cy="484187"/>
          </a:xfrm>
          <a:prstGeom prst="rightArrow">
            <a:avLst>
              <a:gd name="adj1" fmla="val 50000"/>
              <a:gd name="adj2" fmla="val 50123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 altLang="de-DE"/>
          </a:p>
        </p:txBody>
      </p:sp>
      <p:sp>
        <p:nvSpPr>
          <p:cNvPr id="8" name="Pfeil nach rechts 7"/>
          <p:cNvSpPr>
            <a:spLocks noChangeArrowheads="1"/>
          </p:cNvSpPr>
          <p:nvPr/>
        </p:nvSpPr>
        <p:spPr bwMode="auto">
          <a:xfrm rot="5400000">
            <a:off x="5191455" y="3590942"/>
            <a:ext cx="504825" cy="484187"/>
          </a:xfrm>
          <a:prstGeom prst="rightArrow">
            <a:avLst>
              <a:gd name="adj1" fmla="val 50000"/>
              <a:gd name="adj2" fmla="val 50123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 altLang="de-DE"/>
          </a:p>
        </p:txBody>
      </p:sp>
      <p:sp>
        <p:nvSpPr>
          <p:cNvPr id="9" name="Pfeil nach rechts 8"/>
          <p:cNvSpPr>
            <a:spLocks noChangeArrowheads="1"/>
          </p:cNvSpPr>
          <p:nvPr/>
        </p:nvSpPr>
        <p:spPr bwMode="auto">
          <a:xfrm rot="5400000">
            <a:off x="2926722" y="4430916"/>
            <a:ext cx="504825" cy="484187"/>
          </a:xfrm>
          <a:prstGeom prst="rightArrow">
            <a:avLst>
              <a:gd name="adj1" fmla="val 50000"/>
              <a:gd name="adj2" fmla="val 50123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 altLang="de-DE"/>
          </a:p>
        </p:txBody>
      </p:sp>
      <p:sp>
        <p:nvSpPr>
          <p:cNvPr id="13" name="Pfeil nach rechts 12"/>
          <p:cNvSpPr>
            <a:spLocks noChangeArrowheads="1"/>
          </p:cNvSpPr>
          <p:nvPr/>
        </p:nvSpPr>
        <p:spPr bwMode="auto">
          <a:xfrm rot="5400000">
            <a:off x="5276517" y="4430916"/>
            <a:ext cx="504825" cy="484187"/>
          </a:xfrm>
          <a:prstGeom prst="rightArrow">
            <a:avLst>
              <a:gd name="adj1" fmla="val 50000"/>
              <a:gd name="adj2" fmla="val 50123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4001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Ablauf nach Erlass des Mahnbescheids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/>
              <a:t>	</a:t>
            </a:r>
            <a:r>
              <a:rPr lang="de-DE" dirty="0" smtClean="0"/>
              <a:t>				Mahnbescheid </a:t>
            </a:r>
            <a:r>
              <a:rPr lang="de-DE" dirty="0"/>
              <a:t>(§ 692 ZPO)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		</a:t>
            </a:r>
            <a:r>
              <a:rPr lang="de-DE" dirty="0"/>
              <a:t>	Zustellung an Antragsgegner (§ 693 ZPO)</a:t>
            </a:r>
          </a:p>
          <a:p>
            <a:pPr marL="0" indent="0">
              <a:buNone/>
            </a:pPr>
            <a:r>
              <a:rPr lang="de-DE" dirty="0"/>
              <a:t>	   </a:t>
            </a:r>
            <a:r>
              <a:rPr lang="de-DE" dirty="0" smtClean="0"/>
              <a:t>			Widerspruch </a:t>
            </a:r>
            <a:r>
              <a:rPr lang="de-DE" dirty="0"/>
              <a:t>innerhalb 2 Wochen?</a:t>
            </a:r>
          </a:p>
          <a:p>
            <a:pPr marL="0" indent="0">
              <a:buNone/>
            </a:pPr>
            <a:r>
              <a:rPr lang="de-DE" dirty="0"/>
              <a:t>                 </a:t>
            </a:r>
          </a:p>
          <a:p>
            <a:pPr marL="0" indent="0">
              <a:buNone/>
            </a:pPr>
            <a:r>
              <a:rPr lang="de-DE" dirty="0"/>
              <a:t>	        </a:t>
            </a:r>
            <a:r>
              <a:rPr lang="de-DE" dirty="0" smtClean="0"/>
              <a:t>			ja</a:t>
            </a:r>
            <a:r>
              <a:rPr lang="de-DE" dirty="0"/>
              <a:t>			         nein</a:t>
            </a:r>
          </a:p>
          <a:p>
            <a:pPr marL="0" indent="0">
              <a:buNone/>
            </a:pPr>
            <a:r>
              <a:rPr lang="de-DE" dirty="0"/>
              <a:t>	 </a:t>
            </a:r>
          </a:p>
          <a:p>
            <a:pPr marL="0" indent="0">
              <a:buNone/>
            </a:pPr>
            <a:r>
              <a:rPr lang="de-DE" dirty="0"/>
              <a:t>	</a:t>
            </a:r>
            <a:r>
              <a:rPr lang="de-DE" dirty="0" smtClean="0"/>
              <a:t>   Abgabe </a:t>
            </a:r>
            <a:r>
              <a:rPr lang="de-DE" dirty="0"/>
              <a:t>an das		   Antrag auf Erlass eines </a:t>
            </a:r>
          </a:p>
          <a:p>
            <a:pPr marL="0" indent="0">
              <a:buNone/>
            </a:pPr>
            <a:r>
              <a:rPr lang="de-DE" dirty="0"/>
              <a:t>        streitige Gericht	   </a:t>
            </a:r>
            <a:r>
              <a:rPr lang="de-DE" dirty="0" smtClean="0"/>
              <a:t>	   Vollstreckungsbescheids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				   </a:t>
            </a:r>
            <a:r>
              <a:rPr lang="de-DE" dirty="0" smtClean="0"/>
              <a:t>				   </a:t>
            </a:r>
            <a:r>
              <a:rPr lang="de-DE" dirty="0"/>
              <a:t>(§ 699 Abs. 1 ZPO)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Rechtsdurchsetzung </a:t>
            </a:r>
            <a:r>
              <a:rPr lang="de-DE" dirty="0" smtClean="0"/>
              <a:t>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6" name="Pfeil nach rechts 5"/>
          <p:cNvSpPr>
            <a:spLocks noChangeArrowheads="1"/>
          </p:cNvSpPr>
          <p:nvPr/>
        </p:nvSpPr>
        <p:spPr bwMode="auto">
          <a:xfrm rot="5400000">
            <a:off x="3926182" y="2495789"/>
            <a:ext cx="504825" cy="484187"/>
          </a:xfrm>
          <a:prstGeom prst="rightArrow">
            <a:avLst>
              <a:gd name="adj1" fmla="val 50000"/>
              <a:gd name="adj2" fmla="val 50123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 altLang="de-DE"/>
          </a:p>
        </p:txBody>
      </p:sp>
      <p:sp>
        <p:nvSpPr>
          <p:cNvPr id="7" name="Pfeil nach rechts 6"/>
          <p:cNvSpPr>
            <a:spLocks noChangeArrowheads="1"/>
          </p:cNvSpPr>
          <p:nvPr/>
        </p:nvSpPr>
        <p:spPr bwMode="auto">
          <a:xfrm rot="5400000">
            <a:off x="2718979" y="3676002"/>
            <a:ext cx="504825" cy="484187"/>
          </a:xfrm>
          <a:prstGeom prst="rightArrow">
            <a:avLst>
              <a:gd name="adj1" fmla="val 50000"/>
              <a:gd name="adj2" fmla="val 50123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 altLang="de-DE"/>
          </a:p>
        </p:txBody>
      </p:sp>
      <p:sp>
        <p:nvSpPr>
          <p:cNvPr id="8" name="Pfeil nach rechts 7"/>
          <p:cNvSpPr>
            <a:spLocks noChangeArrowheads="1"/>
          </p:cNvSpPr>
          <p:nvPr/>
        </p:nvSpPr>
        <p:spPr bwMode="auto">
          <a:xfrm rot="5400000">
            <a:off x="4978806" y="3665371"/>
            <a:ext cx="504825" cy="484187"/>
          </a:xfrm>
          <a:prstGeom prst="rightArrow">
            <a:avLst>
              <a:gd name="adj1" fmla="val 50000"/>
              <a:gd name="adj2" fmla="val 50123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 altLang="de-DE"/>
          </a:p>
        </p:txBody>
      </p:sp>
      <p:sp>
        <p:nvSpPr>
          <p:cNvPr id="9" name="Pfeil nach rechts 8"/>
          <p:cNvSpPr>
            <a:spLocks noChangeArrowheads="1"/>
          </p:cNvSpPr>
          <p:nvPr/>
        </p:nvSpPr>
        <p:spPr bwMode="auto">
          <a:xfrm rot="5400000">
            <a:off x="2756601" y="4484078"/>
            <a:ext cx="504825" cy="484187"/>
          </a:xfrm>
          <a:prstGeom prst="rightArrow">
            <a:avLst>
              <a:gd name="adj1" fmla="val 50000"/>
              <a:gd name="adj2" fmla="val 50123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 altLang="de-DE"/>
          </a:p>
        </p:txBody>
      </p:sp>
      <p:sp>
        <p:nvSpPr>
          <p:cNvPr id="10" name="Pfeil nach rechts 9"/>
          <p:cNvSpPr>
            <a:spLocks noChangeArrowheads="1"/>
          </p:cNvSpPr>
          <p:nvPr/>
        </p:nvSpPr>
        <p:spPr bwMode="auto">
          <a:xfrm rot="5400000">
            <a:off x="4978806" y="4436230"/>
            <a:ext cx="504825" cy="484187"/>
          </a:xfrm>
          <a:prstGeom prst="rightArrow">
            <a:avLst>
              <a:gd name="adj1" fmla="val 50000"/>
              <a:gd name="adj2" fmla="val 50123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E437B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0500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GoetheDesign1">
  <a:themeElements>
    <a:clrScheme name="Goethe Universität">
      <a:dk1>
        <a:srgbClr val="000000"/>
      </a:dk1>
      <a:lt1>
        <a:srgbClr val="FFFFFF"/>
      </a:lt1>
      <a:dk2>
        <a:srgbClr val="AF1D1D"/>
      </a:dk2>
      <a:lt2>
        <a:srgbClr val="ECA394"/>
      </a:lt2>
      <a:accent1>
        <a:srgbClr val="00498D"/>
      </a:accent1>
      <a:accent2>
        <a:srgbClr val="7FA4C4"/>
      </a:accent2>
      <a:accent3>
        <a:srgbClr val="608955"/>
      </a:accent3>
      <a:accent4>
        <a:srgbClr val="9BBB8F"/>
      </a:accent4>
      <a:accent5>
        <a:srgbClr val="F8994A"/>
      </a:accent5>
      <a:accent6>
        <a:srgbClr val="F9D349"/>
      </a:accent6>
      <a:hlink>
        <a:srgbClr val="608955"/>
      </a:hlink>
      <a:folHlink>
        <a:srgbClr val="9BBB8F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9525" algn="ctr">
          <a:solidFill>
            <a:srgbClr val="00648C"/>
          </a:solidFill>
          <a:miter lim="800000"/>
          <a:headEnd/>
          <a:tailEnd/>
        </a:ln>
        <a:effectLst/>
      </a:spPr>
      <a:bodyPr anchor="ctr" anchorCtr="1"/>
      <a:lstStyle>
        <a:defPPr eaLnBrk="0" hangingPunct="0">
          <a:defRPr sz="1600" b="1" smtClean="0">
            <a:solidFill>
              <a:schemeClr val="bg1"/>
            </a:solidFill>
            <a:ea typeface="Gulim" pitchFamily="34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bg2"/>
          </a:solidFill>
          <a:prstDash val="solid"/>
          <a:round/>
          <a:headEnd type="none" w="lg" len="lg"/>
          <a:tailEnd type="none" w="lg" len="lg"/>
        </a:ln>
        <a:effectLst/>
      </a:spPr>
      <a:bodyPr vert="horz" wrap="none" lIns="91440" tIns="91440" rIns="91440" bIns="9144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GoetheDesign1 1">
        <a:dk1>
          <a:srgbClr val="000000"/>
        </a:dk1>
        <a:lt1>
          <a:srgbClr val="FFFFFF"/>
        </a:lt1>
        <a:dk2>
          <a:srgbClr val="AF1D1D"/>
        </a:dk2>
        <a:lt2>
          <a:srgbClr val="ECA394"/>
        </a:lt2>
        <a:accent1>
          <a:srgbClr val="00498D"/>
        </a:accent1>
        <a:accent2>
          <a:srgbClr val="7FA4C4"/>
        </a:accent2>
        <a:accent3>
          <a:srgbClr val="FFFFFF"/>
        </a:accent3>
        <a:accent4>
          <a:srgbClr val="000000"/>
        </a:accent4>
        <a:accent5>
          <a:srgbClr val="AAB1C5"/>
        </a:accent5>
        <a:accent6>
          <a:srgbClr val="7294B1"/>
        </a:accent6>
        <a:hlink>
          <a:srgbClr val="608955"/>
        </a:hlink>
        <a:folHlink>
          <a:srgbClr val="9BBB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213</Words>
  <Application>Microsoft Office PowerPoint</Application>
  <PresentationFormat>Bildschirmpräsentation (4:3)</PresentationFormat>
  <Paragraphs>95</Paragraphs>
  <Slides>10</Slides>
  <Notes>2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10</vt:i4>
      </vt:variant>
    </vt:vector>
  </HeadingPairs>
  <TitlesOfParts>
    <vt:vector size="12" baseType="lpstr">
      <vt:lpstr>Office-Design</vt:lpstr>
      <vt:lpstr>GoetheDesign1</vt:lpstr>
      <vt:lpstr>Rechtsdurchsetzung</vt:lpstr>
      <vt:lpstr>Urkundenprozess (§§ 592 ff. ZPO)</vt:lpstr>
      <vt:lpstr>Rechtsmittel</vt:lpstr>
      <vt:lpstr>Berufung (§§ 511 ff. ZPO)</vt:lpstr>
      <vt:lpstr>Revision (§§ 542 ff. ZPO)</vt:lpstr>
      <vt:lpstr>Sprungrevision (§ 566 ZPO)</vt:lpstr>
      <vt:lpstr>Mahnverfahren (§§ 688 ff. ZPO)</vt:lpstr>
      <vt:lpstr>Ablauf des Mahnverfahrens</vt:lpstr>
      <vt:lpstr>Ablauf nach Erlass des Mahnbescheids</vt:lpstr>
      <vt:lpstr>Ablauf nach Antrag des VB</vt:lpstr>
    </vt:vector>
  </TitlesOfParts>
  <Company>Typodrom GmbH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Thomas Preussler</dc:creator>
  <cp:lastModifiedBy>Prof. Dr. Isabella Anders-Ruders</cp:lastModifiedBy>
  <cp:revision>141</cp:revision>
  <cp:lastPrinted>2018-02-28T17:32:31Z</cp:lastPrinted>
  <dcterms:created xsi:type="dcterms:W3CDTF">2014-10-22T14:54:12Z</dcterms:created>
  <dcterms:modified xsi:type="dcterms:W3CDTF">2018-03-19T14:22:20Z</dcterms:modified>
</cp:coreProperties>
</file>