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8" r:id="rId4"/>
    <p:sldId id="278" r:id="rId5"/>
    <p:sldId id="283" r:id="rId6"/>
    <p:sldId id="279" r:id="rId7"/>
    <p:sldId id="282" r:id="rId8"/>
    <p:sldId id="280" r:id="rId9"/>
    <p:sldId id="287" r:id="rId10"/>
    <p:sldId id="286" r:id="rId11"/>
    <p:sldId id="285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1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444" y="-630"/>
      </p:cViewPr>
      <p:guideLst>
        <p:guide orient="horz" pos="4070"/>
        <p:guide orient="horz" pos="852"/>
        <p:guide orient="horz" pos="1233"/>
        <p:guide orient="horz" pos="1297"/>
        <p:guide pos="3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8" d="100"/>
        <a:sy n="2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157B-6A96-A34E-BD1D-0DA21EBED4E8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9266-9E0F-8D4E-8D7E-A15AB234650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92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38BC-5F14-BE42-8C42-ABCA2D41AB20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86D7C-67C7-6E4C-9A92-0CC8EFE015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77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61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ü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32000"/>
            <a:ext cx="4038600" cy="4429125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32000"/>
            <a:ext cx="4038600" cy="4429125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6059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1205775-AA5C-3C45-8C6F-BF32F99D581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96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554435"/>
            <a:ext cx="4468842" cy="571228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536700"/>
            <a:ext cx="3876347" cy="4928900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303735"/>
            <a:ext cx="4457730" cy="4161865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F270E1-7852-8343-B7FE-BC231864BB02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69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65928"/>
            <a:ext cx="4468842" cy="593047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65928"/>
            <a:ext cx="3876347" cy="5095197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72895"/>
            <a:ext cx="4457730" cy="4388230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8" y="6586719"/>
            <a:ext cx="983694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895957E-8668-F84A-AC3B-5C4BF905C4D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Weiß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75476"/>
            <a:ext cx="4468842" cy="566744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75476"/>
            <a:ext cx="3876347" cy="5076013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82443"/>
            <a:ext cx="4457730" cy="4369046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6A96FD8-4E09-594A-A8FA-57C2A6C6F8F8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3A6AFA04-62A3-1449-934B-345505F2A4A4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2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65959534-E2C5-924E-AE82-3CD4033818C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6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b="1" smtClean="0">
              <a:solidFill>
                <a:srgbClr val="FFFFFF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136650" y="1627188"/>
            <a:ext cx="12422188" cy="393858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FEFF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19740000">
            <a:off x="-1771650" y="-160338"/>
            <a:ext cx="9553575" cy="1646238"/>
          </a:xfrm>
          <a:prstGeom prst="rect">
            <a:avLst/>
          </a:prstGeom>
          <a:solidFill>
            <a:srgbClr val="4576BB"/>
          </a:soli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22225" y="868363"/>
            <a:ext cx="3883025" cy="946150"/>
            <a:chOff x="613514" y="1991831"/>
            <a:chExt cx="3882561" cy="946675"/>
          </a:xfrm>
        </p:grpSpPr>
        <p:sp>
          <p:nvSpPr>
            <p:cNvPr id="7" name="Text Box 8"/>
            <p:cNvSpPr txBox="1">
              <a:spLocks noChangeArrowheads="1"/>
            </p:cNvSpPr>
            <p:nvPr userDrawn="1"/>
          </p:nvSpPr>
          <p:spPr bwMode="auto">
            <a:xfrm rot="-1860000">
              <a:off x="613514" y="1991831"/>
              <a:ext cx="3416786" cy="5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Außer</a:t>
              </a:r>
              <a:r>
                <a:rPr lang="de-DE" altLang="de-DE" sz="2200" smtClean="0">
                  <a:solidFill>
                    <a:srgbClr val="000068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 userDrawn="1"/>
          </p:nvSpPr>
          <p:spPr bwMode="auto">
            <a:xfrm rot="-1860000">
              <a:off x="1373093" y="2148383"/>
              <a:ext cx="2587367" cy="53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010066"/>
                  </a:solidFill>
                  <a:latin typeface="Arial Black" pitchFamily="34" charset="0"/>
                  <a:cs typeface="Arial" pitchFamily="34" charset="0"/>
                </a:rPr>
                <a:t>&amp;</a:t>
              </a: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auto">
            <a:xfrm rot="-1860000">
              <a:off x="1872881" y="2442600"/>
              <a:ext cx="2623194" cy="49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D8E0E8"/>
                  </a:solidFill>
                  <a:latin typeface="Arial Black" pitchFamily="34" charset="0"/>
                  <a:cs typeface="Arial" pitchFamily="34" charset="0"/>
                </a:rPr>
                <a:t>Konfliktlösung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276975"/>
            <a:ext cx="1789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6211" y="2417099"/>
            <a:ext cx="8346109" cy="2566453"/>
          </a:xfrm>
        </p:spPr>
        <p:txBody>
          <a:bodyPr anchor="ctr"/>
          <a:lstStyle>
            <a:lvl1pPr algn="ctr">
              <a:defRPr sz="4000" baseline="0">
                <a:solidFill>
                  <a:srgbClr val="00005E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9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" y="6448425"/>
            <a:ext cx="9140825" cy="409575"/>
          </a:xfrm>
          <a:prstGeom prst="rect">
            <a:avLst/>
          </a:prstGeom>
          <a:solidFill>
            <a:srgbClr val="457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0" y="0"/>
            <a:ext cx="9142413" cy="998538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 eaLnBrk="0" hangingPunct="0">
              <a:defRPr/>
            </a:pPr>
            <a:endParaRPr lang="de-DE" sz="1600" b="1" smtClean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38100" algn="ctr">
            <a:solidFill>
              <a:srgbClr val="0000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E437B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675188"/>
            <a:ext cx="47212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 rot="19740000">
            <a:off x="7169150" y="5880100"/>
            <a:ext cx="1752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Außer</a:t>
            </a:r>
            <a:r>
              <a:rPr lang="de-DE" altLang="de-DE" sz="1200" smtClean="0">
                <a:solidFill>
                  <a:srgbClr val="000068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9740000">
            <a:off x="7591425" y="5930900"/>
            <a:ext cx="1314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010066"/>
                </a:solidFill>
                <a:latin typeface="Arial Black" pitchFamily="34" charset="0"/>
                <a:cs typeface="Arial" pitchFamily="34" charset="0"/>
              </a:rPr>
              <a:t>&amp;</a:t>
            </a: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 rot="19740000">
            <a:off x="7845425" y="608488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D8E0E8"/>
                </a:solidFill>
                <a:latin typeface="Arial Black" pitchFamily="34" charset="0"/>
                <a:cs typeface="Arial" pitchFamily="34" charset="0"/>
              </a:rPr>
              <a:t>Konfliktlösung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548688" y="6597650"/>
            <a:ext cx="45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F6E2A8B-F233-45B0-AD01-BEB432347394}" type="slidenum">
              <a:rPr lang="de-DE" altLang="de-DE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z="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621463"/>
            <a:ext cx="9048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5779962"/>
      </p:ext>
    </p:extLst>
  </p:cSld>
  <p:clrMapOvr>
    <a:masterClrMapping/>
  </p:clrMapOvr>
  <p:transition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7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ü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079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62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49655"/>
            <a:ext cx="8200518" cy="63633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286001"/>
            <a:ext cx="8200518" cy="4175124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9475C44-E513-194A-88DC-1E3E6C44180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0704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74333"/>
            <a:ext cx="8200518" cy="4386792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77171"/>
            <a:ext cx="1106541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8C252453-7B2E-5D4C-A174-D33E1DF51036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9861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52550"/>
            <a:ext cx="8200518" cy="601228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87668"/>
            <a:ext cx="8200518" cy="4373457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A529E64-BCA5-8E4E-A63C-47E578259545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868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306703"/>
            <a:ext cx="4038600" cy="4154422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306703"/>
            <a:ext cx="4038600" cy="4154422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52231"/>
            <a:ext cx="8200518" cy="58794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08138F2-423A-1F41-8269-A6BCAA9DD889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49751"/>
            <a:ext cx="4038600" cy="4413138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49751"/>
            <a:ext cx="4038600" cy="4413138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1DF2A3C-83F7-7E4F-B0FB-89DB33CCAB7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14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9263" y="17764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36842"/>
            <a:ext cx="8229600" cy="288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0139" y="6429977"/>
            <a:ext cx="332773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r>
              <a:rPr lang="de-DE" b="1" smtClean="0"/>
              <a:t>Thema: xx/Verfasser: yy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57279" y="6423186"/>
            <a:ext cx="513179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004706" y="6420429"/>
            <a:ext cx="125257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rgbClr val="000000"/>
                </a:solidFill>
                <a:latin typeface="UnitPro-Light"/>
                <a:cs typeface="UnitPro-Light"/>
              </a:defRPr>
            </a:lvl1pPr>
          </a:lstStyle>
          <a:p>
            <a:fld id="{03611B7D-D943-C74B-9C11-02AAE84BF1B4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2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61" r:id="rId6"/>
    <p:sldLayoutId id="2147483662" r:id="rId7"/>
    <p:sldLayoutId id="2147483652" r:id="rId8"/>
    <p:sldLayoutId id="2147483664" r:id="rId9"/>
    <p:sldLayoutId id="2147483663" r:id="rId10"/>
    <p:sldLayoutId id="2147483657" r:id="rId11"/>
    <p:sldLayoutId id="2147483665" r:id="rId12"/>
    <p:sldLayoutId id="2147483666" r:id="rId13"/>
    <p:sldLayoutId id="2147483668" r:id="rId14"/>
    <p:sldLayoutId id="2147483669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UnitPro-Light"/>
          <a:ea typeface="+mj-ea"/>
          <a:cs typeface="Unit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UnitPro-Light"/>
          <a:ea typeface="+mn-ea"/>
          <a:cs typeface="UnitPro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UnitPro-Light"/>
          <a:ea typeface="+mn-ea"/>
          <a:cs typeface="UnitPro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UnitPro-Light"/>
          <a:ea typeface="+mn-ea"/>
          <a:cs typeface="UnitPro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Slide title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Body text</a:t>
            </a:r>
          </a:p>
          <a:p>
            <a:pPr lvl="1"/>
            <a:r>
              <a:rPr lang="de-DE" altLang="de-DE" smtClean="0"/>
              <a:t>First level</a:t>
            </a:r>
          </a:p>
          <a:p>
            <a:pPr lvl="2"/>
            <a:r>
              <a:rPr lang="de-DE" altLang="de-DE" smtClean="0"/>
              <a:t>Second level</a:t>
            </a:r>
          </a:p>
          <a:p>
            <a:pPr lvl="3"/>
            <a:r>
              <a:rPr lang="de-DE" altLang="de-DE" smtClean="0"/>
              <a:t>Third level</a:t>
            </a:r>
          </a:p>
          <a:p>
            <a:pPr lvl="4"/>
            <a:r>
              <a:rPr lang="de-DE" altLang="de-DE" smtClean="0"/>
              <a:t>Forth level</a:t>
            </a:r>
          </a:p>
          <a:p>
            <a:pPr lvl="4"/>
            <a:r>
              <a:rPr lang="de-DE" altLang="de-DE" smtClean="0"/>
              <a:t>Fifth level</a:t>
            </a:r>
          </a:p>
          <a:p>
            <a:pPr lvl="4"/>
            <a:r>
              <a:rPr lang="de-DE" altLang="de-DE" smtClean="0"/>
              <a:t>Sixth level</a:t>
            </a:r>
          </a:p>
          <a:p>
            <a:pPr lvl="4"/>
            <a:r>
              <a:rPr lang="de-DE" altLang="de-DE" smtClean="0"/>
              <a:t>Seventh level</a:t>
            </a:r>
          </a:p>
          <a:p>
            <a:pPr lvl="4"/>
            <a:r>
              <a:rPr lang="de-DE" altLang="de-DE" smtClean="0"/>
              <a:t>Eigth level</a:t>
            </a:r>
          </a:p>
          <a:p>
            <a:pPr lvl="4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111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Rechtsdurchsetzung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 Isabella Anders-Rudes, LL.M.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9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Ablauf nach Antrag des VB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		Antrag </a:t>
            </a:r>
            <a:r>
              <a:rPr lang="de-DE" dirty="0"/>
              <a:t>auf Erlass des Vollstreckungsbescheids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Vollstreckungsbescheid </a:t>
            </a:r>
            <a:r>
              <a:rPr lang="de-DE" dirty="0"/>
              <a:t>(§ 699 ZPO)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DE" dirty="0" smtClean="0"/>
              <a:t>		</a:t>
            </a:r>
            <a:r>
              <a:rPr lang="de-DE" dirty="0"/>
              <a:t>	         </a:t>
            </a:r>
            <a:r>
              <a:rPr lang="de-DE" dirty="0" smtClean="0"/>
              <a:t>Einspruch </a:t>
            </a:r>
            <a:r>
              <a:rPr lang="de-DE" dirty="0" err="1" smtClean="0"/>
              <a:t>iSd</a:t>
            </a:r>
            <a:r>
              <a:rPr lang="de-DE" dirty="0" smtClean="0"/>
              <a:t> </a:t>
            </a:r>
            <a:r>
              <a:rPr lang="de-DE" dirty="0"/>
              <a:t>§ 700 ZPO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DE" dirty="0"/>
              <a:t>           </a:t>
            </a:r>
            <a:r>
              <a:rPr lang="de-DE" dirty="0" smtClean="0"/>
              <a:t>		           </a:t>
            </a:r>
            <a:r>
              <a:rPr lang="de-DE" dirty="0"/>
              <a:t>ja		      nein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/>
              <a:t>	</a:t>
            </a:r>
            <a:r>
              <a:rPr lang="de-DE" smtClean="0"/>
              <a:t>    Abgabe </a:t>
            </a:r>
            <a:r>
              <a:rPr lang="de-DE" dirty="0"/>
              <a:t>an das		   rechtskräftiger </a:t>
            </a:r>
            <a:r>
              <a:rPr lang="de-DE" dirty="0" smtClean="0"/>
              <a:t>VB</a:t>
            </a:r>
          </a:p>
          <a:p>
            <a:pPr marL="0" indent="0">
              <a:buNone/>
            </a:pPr>
            <a:r>
              <a:rPr lang="de-DE" dirty="0" smtClean="0"/>
              <a:t>         streitige Gericht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Pfeil nach rechts 5"/>
          <p:cNvSpPr>
            <a:spLocks noChangeArrowheads="1"/>
          </p:cNvSpPr>
          <p:nvPr/>
        </p:nvSpPr>
        <p:spPr bwMode="auto">
          <a:xfrm rot="5400000">
            <a:off x="3835400" y="2479840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7" name="Pfeil nach rechts 6"/>
          <p:cNvSpPr>
            <a:spLocks noChangeArrowheads="1"/>
          </p:cNvSpPr>
          <p:nvPr/>
        </p:nvSpPr>
        <p:spPr bwMode="auto">
          <a:xfrm rot="5400000">
            <a:off x="3835399" y="3224119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8" name="Pfeil nach rechts 7"/>
          <p:cNvSpPr>
            <a:spLocks noChangeArrowheads="1"/>
          </p:cNvSpPr>
          <p:nvPr/>
        </p:nvSpPr>
        <p:spPr bwMode="auto">
          <a:xfrm rot="8088025">
            <a:off x="3199355" y="4080039"/>
            <a:ext cx="488950" cy="484188"/>
          </a:xfrm>
          <a:prstGeom prst="right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9" name="Pfeil nach rechts 8"/>
          <p:cNvSpPr>
            <a:spLocks noChangeArrowheads="1"/>
          </p:cNvSpPr>
          <p:nvPr/>
        </p:nvSpPr>
        <p:spPr bwMode="auto">
          <a:xfrm rot="2825748">
            <a:off x="4689351" y="4080040"/>
            <a:ext cx="534988" cy="4841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 rot="2825748">
            <a:off x="5282702" y="4824320"/>
            <a:ext cx="534988" cy="4841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11" name="Pfeil nach rechts 10"/>
          <p:cNvSpPr>
            <a:spLocks noChangeArrowheads="1"/>
          </p:cNvSpPr>
          <p:nvPr/>
        </p:nvSpPr>
        <p:spPr bwMode="auto">
          <a:xfrm rot="8088025">
            <a:off x="2727713" y="4784849"/>
            <a:ext cx="488950" cy="484188"/>
          </a:xfrm>
          <a:prstGeom prst="right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9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Urkundenprozess (§§ 592 ff.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Besondere Verfahrensart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Bei Anspruch auf 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Zahlung von Geld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Lieferung von vertretbaren Sachen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Wertpapieren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Tatsachen müssen unstreitig </a:t>
            </a:r>
            <a:r>
              <a:rPr lang="de-DE" altLang="de-DE" sz="3200" dirty="0" smtClean="0"/>
              <a:t>oder durch </a:t>
            </a:r>
          </a:p>
          <a:p>
            <a:pPr indent="0">
              <a:lnSpc>
                <a:spcPts val="3600"/>
              </a:lnSpc>
              <a:buNone/>
            </a:pPr>
            <a:r>
              <a:rPr lang="de-DE" altLang="de-DE" sz="3200" dirty="0"/>
              <a:t> </a:t>
            </a:r>
            <a:r>
              <a:rPr lang="de-DE" altLang="de-DE" sz="3200" dirty="0" smtClean="0"/>
              <a:t>  Urkunden beweisbar sein</a:t>
            </a:r>
            <a:endParaRPr lang="de-DE" altLang="de-DE" sz="3200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Rechtsdurchsetzung </a:t>
            </a:r>
            <a:r>
              <a:rPr lang="de-DE" dirty="0" smtClean="0"/>
              <a:t>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2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Rechtsmittel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Berufung 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Revision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Sprungrevision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Rechtsdurchsetzung </a:t>
            </a:r>
            <a:r>
              <a:rPr lang="de-DE" dirty="0" smtClean="0"/>
              <a:t>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Berufung (§§ 511 ff. </a:t>
            </a:r>
            <a:r>
              <a:rPr lang="de-DE" sz="3200" dirty="0" smtClean="0"/>
              <a:t>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 smtClean="0"/>
              <a:t>Gegen erstinstanzliche </a:t>
            </a:r>
            <a:r>
              <a:rPr lang="de-DE" altLang="de-DE" dirty="0"/>
              <a:t>Endurteile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Beschwerdegegenstand über 600 Euro oder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das erstinstanzliche Gericht hat Berufung  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im Urteil zugelassen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Frist: 1 Monat ab Zustellung des erstinstanzlichen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Urteils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Tatsachen- und Rechtsinstanz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Rechtsdurchsetzung </a:t>
            </a:r>
            <a:r>
              <a:rPr lang="de-DE" dirty="0" smtClean="0"/>
              <a:t>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Revision (§§ 542 ff.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 smtClean="0"/>
              <a:t>Gegen Endurteile </a:t>
            </a:r>
            <a:r>
              <a:rPr lang="de-DE" altLang="de-DE" dirty="0"/>
              <a:t>der </a:t>
            </a:r>
            <a:r>
              <a:rPr lang="de-DE" altLang="de-DE" dirty="0" smtClean="0"/>
              <a:t>Berufungsinstanz </a:t>
            </a:r>
            <a:endParaRPr lang="de-DE" altLang="de-DE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Zulassungsrevision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Frist: 1 Monat ab Zustellung des Berufungsurteils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Reine Rechtsinstanz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Rechtsdurchsetzung </a:t>
            </a:r>
            <a:r>
              <a:rPr lang="de-DE" dirty="0" smtClean="0"/>
              <a:t>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78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Sprungrevision (§ 566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Bei erstinstanzlichen Urteilen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Überspringen der Berufungsinstanz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Beinhaltet Verzicht auf Berufungsinstanz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Rechtsdurchsetzung </a:t>
            </a:r>
            <a:r>
              <a:rPr lang="de-DE" dirty="0" smtClean="0"/>
              <a:t>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4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Mahnverfahren (§§ 688 ff.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Zulässigkeit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Geldsumme in Euro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Nicht abhängig von einer Gegenleistung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Voraussetzung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Mahnantrag </a:t>
            </a:r>
            <a:r>
              <a:rPr lang="de-DE" altLang="de-DE" sz="2800" dirty="0" err="1"/>
              <a:t>iSd</a:t>
            </a:r>
            <a:r>
              <a:rPr lang="de-DE" altLang="de-DE" sz="2800" dirty="0"/>
              <a:t> §§ 690, 703 c ZPO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In Hessen zu richten an das Amtsgericht </a:t>
            </a:r>
            <a:r>
              <a:rPr lang="de-DE" altLang="de-DE" sz="2800" dirty="0" smtClean="0"/>
              <a:t>Hünfeld (§ </a:t>
            </a:r>
            <a:r>
              <a:rPr lang="de-DE" altLang="de-DE" sz="2800" dirty="0"/>
              <a:t>689 Abs. 3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sz="2800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3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Ablauf des Mahnverfahrens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							Mahnantrag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			Prüfung der </a:t>
            </a:r>
            <a:r>
              <a:rPr lang="de-DE" dirty="0"/>
              <a:t>Voraussetzungen der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	§§ </a:t>
            </a:r>
            <a:r>
              <a:rPr lang="de-DE" dirty="0"/>
              <a:t>688, 689, 690, 703 </a:t>
            </a:r>
            <a:r>
              <a:rPr lang="de-DE" dirty="0" smtClean="0"/>
              <a:t>c ZPO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			</a:t>
            </a:r>
            <a:r>
              <a:rPr lang="de-DE" dirty="0"/>
              <a:t>	erfüllt			  nicht erfüllt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			Mahnbescheid</a:t>
            </a:r>
            <a:r>
              <a:rPr lang="de-DE" dirty="0"/>
              <a:t>		 Zurückweisung  (§ 691 ZPO)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								(sofortige </a:t>
            </a:r>
            <a:r>
              <a:rPr lang="de-DE" dirty="0"/>
              <a:t>Beschwerde </a:t>
            </a:r>
            <a:r>
              <a:rPr lang="de-DE" dirty="0" smtClean="0"/>
              <a:t>												möglich)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dirty="0"/>
              <a:t>				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Rechtsdurchsetzung </a:t>
            </a:r>
            <a:r>
              <a:rPr lang="de-DE" dirty="0" smtClean="0"/>
              <a:t>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Pfeil nach rechts 5"/>
          <p:cNvSpPr>
            <a:spLocks noChangeArrowheads="1"/>
          </p:cNvSpPr>
          <p:nvPr/>
        </p:nvSpPr>
        <p:spPr bwMode="auto">
          <a:xfrm rot="5400000">
            <a:off x="4255790" y="2357566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7" name="Pfeil nach rechts 6"/>
          <p:cNvSpPr>
            <a:spLocks noChangeArrowheads="1"/>
          </p:cNvSpPr>
          <p:nvPr/>
        </p:nvSpPr>
        <p:spPr bwMode="auto">
          <a:xfrm rot="5400000">
            <a:off x="2916088" y="3590943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8" name="Pfeil nach rechts 7"/>
          <p:cNvSpPr>
            <a:spLocks noChangeArrowheads="1"/>
          </p:cNvSpPr>
          <p:nvPr/>
        </p:nvSpPr>
        <p:spPr bwMode="auto">
          <a:xfrm rot="5400000">
            <a:off x="5191455" y="3590942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9" name="Pfeil nach rechts 8"/>
          <p:cNvSpPr>
            <a:spLocks noChangeArrowheads="1"/>
          </p:cNvSpPr>
          <p:nvPr/>
        </p:nvSpPr>
        <p:spPr bwMode="auto">
          <a:xfrm rot="5400000">
            <a:off x="2926722" y="4430916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13" name="Pfeil nach rechts 12"/>
          <p:cNvSpPr>
            <a:spLocks noChangeArrowheads="1"/>
          </p:cNvSpPr>
          <p:nvPr/>
        </p:nvSpPr>
        <p:spPr bwMode="auto">
          <a:xfrm rot="5400000">
            <a:off x="5276517" y="4430916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00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Ablauf nach Erlass des Mahnbescheids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	Mahnbescheid </a:t>
            </a:r>
            <a:r>
              <a:rPr lang="de-DE" dirty="0"/>
              <a:t>(§ 692 ZPO)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	</a:t>
            </a:r>
            <a:r>
              <a:rPr lang="de-DE" dirty="0"/>
              <a:t>	Zustellung an Antragsgegner (§ 693 ZPO)</a:t>
            </a:r>
          </a:p>
          <a:p>
            <a:pPr marL="0" indent="0">
              <a:buNone/>
            </a:pPr>
            <a:r>
              <a:rPr lang="de-DE" dirty="0"/>
              <a:t>	   </a:t>
            </a:r>
            <a:r>
              <a:rPr lang="de-DE" dirty="0" smtClean="0"/>
              <a:t>			Widerspruch </a:t>
            </a:r>
            <a:r>
              <a:rPr lang="de-DE" dirty="0"/>
              <a:t>innerhalb 2 Wochen?</a:t>
            </a:r>
          </a:p>
          <a:p>
            <a:pPr marL="0" indent="0">
              <a:buNone/>
            </a:pPr>
            <a:r>
              <a:rPr lang="de-DE" dirty="0"/>
              <a:t>                 </a:t>
            </a:r>
          </a:p>
          <a:p>
            <a:pPr marL="0" indent="0">
              <a:buNone/>
            </a:pPr>
            <a:r>
              <a:rPr lang="de-DE" dirty="0"/>
              <a:t>	        </a:t>
            </a:r>
            <a:r>
              <a:rPr lang="de-DE" dirty="0" smtClean="0"/>
              <a:t>			ja</a:t>
            </a:r>
            <a:r>
              <a:rPr lang="de-DE" dirty="0"/>
              <a:t>			         nein</a:t>
            </a:r>
          </a:p>
          <a:p>
            <a:pPr marL="0" indent="0">
              <a:buNone/>
            </a:pPr>
            <a:r>
              <a:rPr lang="de-DE" dirty="0"/>
              <a:t>	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  Abgabe </a:t>
            </a:r>
            <a:r>
              <a:rPr lang="de-DE" dirty="0"/>
              <a:t>an das		   Antrag auf Erlass eines </a:t>
            </a:r>
          </a:p>
          <a:p>
            <a:pPr marL="0" indent="0">
              <a:buNone/>
            </a:pPr>
            <a:r>
              <a:rPr lang="de-DE" dirty="0"/>
              <a:t>        streitige Gericht	   </a:t>
            </a:r>
            <a:r>
              <a:rPr lang="de-DE" dirty="0" smtClean="0"/>
              <a:t>	   Vollstreckungsbescheids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	   </a:t>
            </a:r>
            <a:r>
              <a:rPr lang="de-DE" dirty="0" smtClean="0"/>
              <a:t>				   </a:t>
            </a:r>
            <a:r>
              <a:rPr lang="de-DE" dirty="0"/>
              <a:t>(§ 699 Abs. 1 ZPO)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Rechtsdurchsetzung </a:t>
            </a:r>
            <a:r>
              <a:rPr lang="de-DE" dirty="0" smtClean="0"/>
              <a:t>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Pfeil nach rechts 5"/>
          <p:cNvSpPr>
            <a:spLocks noChangeArrowheads="1"/>
          </p:cNvSpPr>
          <p:nvPr/>
        </p:nvSpPr>
        <p:spPr bwMode="auto">
          <a:xfrm rot="5400000">
            <a:off x="3926182" y="2495789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7" name="Pfeil nach rechts 6"/>
          <p:cNvSpPr>
            <a:spLocks noChangeArrowheads="1"/>
          </p:cNvSpPr>
          <p:nvPr/>
        </p:nvSpPr>
        <p:spPr bwMode="auto">
          <a:xfrm rot="5400000">
            <a:off x="2718979" y="3676002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8" name="Pfeil nach rechts 7"/>
          <p:cNvSpPr>
            <a:spLocks noChangeArrowheads="1"/>
          </p:cNvSpPr>
          <p:nvPr/>
        </p:nvSpPr>
        <p:spPr bwMode="auto">
          <a:xfrm rot="5400000">
            <a:off x="4978806" y="3665371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9" name="Pfeil nach rechts 8"/>
          <p:cNvSpPr>
            <a:spLocks noChangeArrowheads="1"/>
          </p:cNvSpPr>
          <p:nvPr/>
        </p:nvSpPr>
        <p:spPr bwMode="auto">
          <a:xfrm rot="5400000">
            <a:off x="2756601" y="4484078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 rot="5400000">
            <a:off x="4978806" y="4436230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50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Bildschirmpräsentation (4:3)</PresentationFormat>
  <Paragraphs>95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Office-Design</vt:lpstr>
      <vt:lpstr>GoetheDesign1</vt:lpstr>
      <vt:lpstr>Rechtsdurchsetzung</vt:lpstr>
      <vt:lpstr>Urkundenprozess (§§ 592 ff. ZPO)</vt:lpstr>
      <vt:lpstr>Rechtsmittel</vt:lpstr>
      <vt:lpstr>Berufung (§§ 511 ff. ZPO)</vt:lpstr>
      <vt:lpstr>Revision (§§ 542 ff. ZPO)</vt:lpstr>
      <vt:lpstr>Sprungrevision (§ 566 ZPO)</vt:lpstr>
      <vt:lpstr>Mahnverfahren (§§ 688 ff. ZPO)</vt:lpstr>
      <vt:lpstr>Ablauf des Mahnverfahrens</vt:lpstr>
      <vt:lpstr>Ablauf nach Erlass des Mahnbescheids</vt:lpstr>
      <vt:lpstr>Ablauf nach Antrag des VB</vt:lpstr>
    </vt:vector>
  </TitlesOfParts>
  <Company>Typodrom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Preussler</dc:creator>
  <cp:lastModifiedBy>Prof. Dr. Isabella Anders-Ruders</cp:lastModifiedBy>
  <cp:revision>141</cp:revision>
  <cp:lastPrinted>2018-02-28T17:32:31Z</cp:lastPrinted>
  <dcterms:created xsi:type="dcterms:W3CDTF">2014-10-22T14:54:12Z</dcterms:created>
  <dcterms:modified xsi:type="dcterms:W3CDTF">2018-03-19T14:22:20Z</dcterms:modified>
</cp:coreProperties>
</file>