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90" r:id="rId4"/>
    <p:sldId id="291" r:id="rId5"/>
    <p:sldId id="277" r:id="rId6"/>
    <p:sldId id="278" r:id="rId7"/>
    <p:sldId id="279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2" r:id="rId17"/>
    <p:sldId id="300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am-E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242466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m-E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347384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m-E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138785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m-E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283033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66673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m-E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m-E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285100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m-E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m-E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105485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252978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1979643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m-E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254887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m-E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313104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am-E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m-E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562FF-A43B-4289-BF27-35177E6EAB93}" type="datetimeFigureOut">
              <a:rPr lang="am-ET" smtClean="0"/>
              <a:t>02/11/2021</a:t>
            </a:fld>
            <a:endParaRPr lang="am-E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m-E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5887A-1DD7-43D3-85C9-935D15F63B3A}" type="slidenum">
              <a:rPr lang="am-ET" smtClean="0"/>
              <a:t>‹Nr.›</a:t>
            </a:fld>
            <a:endParaRPr lang="am-ET"/>
          </a:p>
        </p:txBody>
      </p:sp>
    </p:spTree>
    <p:extLst>
      <p:ext uri="{BB962C8B-B14F-4D97-AF65-F5344CB8AC3E}">
        <p14:creationId xmlns:p14="http://schemas.microsoft.com/office/powerpoint/2010/main" val="102712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rtschaftslexikon.gabler.de/definition/dritter-sektor-3376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Introduction </a:t>
            </a:r>
            <a:r>
              <a:rPr lang="en-GB" b="1" dirty="0"/>
              <a:t>to Non-Profit Organization (NPO)</a:t>
            </a:r>
            <a:r>
              <a:rPr lang="en-US" b="1" dirty="0"/>
              <a:t>- NGO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Main Topics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 This unit makes you familiar with: 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NPOs - Define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NPO characteristics? – How can you differential them from others?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NPO – Relevance? Why are they needed? </a:t>
            </a:r>
            <a:endParaRPr lang="de-DE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NPO- </a:t>
            </a:r>
            <a:r>
              <a:rPr lang="en-US" b="1" dirty="0"/>
              <a:t>Activities </a:t>
            </a:r>
            <a:r>
              <a:rPr lang="en-US" dirty="0"/>
              <a:t>are</a:t>
            </a:r>
            <a:r>
              <a:rPr lang="en-US" b="1" dirty="0"/>
              <a:t>?</a:t>
            </a:r>
            <a:r>
              <a:rPr lang="en-US" dirty="0"/>
              <a:t> </a:t>
            </a:r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600856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NPO Activities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sz="4000" b="1" dirty="0"/>
              <a:t> 5.2. Emerging health crises </a:t>
            </a:r>
            <a:endParaRPr lang="de-DE" sz="4000" b="1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HIV/AIDS education &amp; support </a:t>
            </a:r>
            <a:endParaRPr lang="de-DE" sz="43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Hepatitis B education </a:t>
            </a:r>
            <a:endParaRPr lang="de-DE" sz="43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Drug Addiction recovery </a:t>
            </a:r>
            <a:endParaRPr lang="de-DE" sz="4300" dirty="0"/>
          </a:p>
        </p:txBody>
      </p:sp>
    </p:spTree>
    <p:extLst>
      <p:ext uri="{BB962C8B-B14F-4D97-AF65-F5344CB8AC3E}">
        <p14:creationId xmlns:p14="http://schemas.microsoft.com/office/powerpoint/2010/main" val="3352896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NPO Activities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sz="8000" b="1" dirty="0"/>
              <a:t> </a:t>
            </a:r>
            <a:r>
              <a:rPr lang="en-US" sz="4000" b="1" dirty="0"/>
              <a:t>5.3. Community Social Problems </a:t>
            </a:r>
            <a:endParaRPr lang="de-DE" sz="4000" b="1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Juvenile crimes 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Runaway girls 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Street Children 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Prostitution </a:t>
            </a:r>
            <a:endParaRPr lang="de-DE" sz="4300" dirty="0"/>
          </a:p>
        </p:txBody>
      </p:sp>
    </p:spTree>
    <p:extLst>
      <p:ext uri="{BB962C8B-B14F-4D97-AF65-F5344CB8AC3E}">
        <p14:creationId xmlns:p14="http://schemas.microsoft.com/office/powerpoint/2010/main" val="1918171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NPO Activities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sz="8000" b="1" dirty="0"/>
              <a:t> </a:t>
            </a:r>
            <a:r>
              <a:rPr lang="en-US" sz="4200" b="1" dirty="0"/>
              <a:t>5.4. Women’s Issues </a:t>
            </a:r>
            <a:endParaRPr lang="de-DE" sz="4200" b="1" dirty="0"/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Women and Children’s Rights –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Women assistance center –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Group therapy for sexually abused women –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Counseling hotlines (telephone-based counseling services for women) –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Legal assistance to women –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Literacy drives</a:t>
            </a:r>
            <a:endParaRPr lang="de-DE" sz="4300" dirty="0"/>
          </a:p>
        </p:txBody>
      </p:sp>
    </p:spTree>
    <p:extLst>
      <p:ext uri="{BB962C8B-B14F-4D97-AF65-F5344CB8AC3E}">
        <p14:creationId xmlns:p14="http://schemas.microsoft.com/office/powerpoint/2010/main" val="486099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NPO Activities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sz="8000" b="1" dirty="0"/>
              <a:t> </a:t>
            </a:r>
            <a:r>
              <a:rPr lang="en-US" sz="4000" b="1" dirty="0"/>
              <a:t>5.5.Environmental </a:t>
            </a:r>
            <a:endParaRPr lang="de-DE" sz="4000" b="1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Sustainable water and energy consumption education </a:t>
            </a:r>
            <a:endParaRPr lang="de-DE" sz="43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Keeping environment clean </a:t>
            </a:r>
            <a:endParaRPr lang="de-DE" sz="4300" dirty="0"/>
          </a:p>
        </p:txBody>
      </p:sp>
    </p:spTree>
    <p:extLst>
      <p:ext uri="{BB962C8B-B14F-4D97-AF65-F5344CB8AC3E}">
        <p14:creationId xmlns:p14="http://schemas.microsoft.com/office/powerpoint/2010/main" val="1009924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NPO Activities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sz="8000" b="1" dirty="0"/>
              <a:t> 5.6. Economic </a:t>
            </a:r>
            <a:endParaRPr lang="de-DE" sz="80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Microenterprises and Micro Loans 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Skill training (Computers, technician training, Catering services, clothing and textile, etc.) 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Product promotion &amp; distribution (Bazaars etc.) 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Cooperative creation 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Financial consulting</a:t>
            </a:r>
            <a:endParaRPr lang="de-DE" sz="43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Career services and job search assistance </a:t>
            </a:r>
            <a:endParaRPr lang="de-DE" sz="4300" dirty="0"/>
          </a:p>
        </p:txBody>
      </p:sp>
    </p:spTree>
    <p:extLst>
      <p:ext uri="{BB962C8B-B14F-4D97-AF65-F5344CB8AC3E}">
        <p14:creationId xmlns:p14="http://schemas.microsoft.com/office/powerpoint/2010/main" val="2045720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NPO Activities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sz="8000" b="1" dirty="0"/>
              <a:t> 5.7. Development </a:t>
            </a:r>
            <a:endParaRPr lang="de-DE" sz="8000" b="1" dirty="0"/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- School construction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- Infrastructure construction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- Cultural center construction and operation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300" dirty="0"/>
              <a:t>- Agriculture expert assistance </a:t>
            </a:r>
            <a:endParaRPr lang="de-DE" sz="4300" dirty="0"/>
          </a:p>
        </p:txBody>
      </p:sp>
    </p:spTree>
    <p:extLst>
      <p:ext uri="{BB962C8B-B14F-4D97-AF65-F5344CB8AC3E}">
        <p14:creationId xmlns:p14="http://schemas.microsoft.com/office/powerpoint/2010/main" val="640180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Reading </a:t>
            </a:r>
            <a:r>
              <a:rPr lang="en-US" b="1" dirty="0"/>
              <a:t>Exercise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/>
          </a:bodyPr>
          <a:lstStyle/>
          <a:p>
            <a:r>
              <a:rPr lang="en-US" dirty="0"/>
              <a:t>Refer to your NPO/NGO of last Seminar Task and determine to which of the following its activities may belong and why (describe): </a:t>
            </a:r>
            <a:endParaRPr lang="de-DE" sz="2800" dirty="0"/>
          </a:p>
          <a:p>
            <a:pPr lvl="1"/>
            <a:r>
              <a:rPr lang="en-US" dirty="0"/>
              <a:t>Community Health Promotion and Education Issues</a:t>
            </a:r>
            <a:endParaRPr lang="de-DE" sz="2400" dirty="0"/>
          </a:p>
          <a:p>
            <a:pPr lvl="1"/>
            <a:r>
              <a:rPr lang="en-US" dirty="0"/>
              <a:t>Emerging health crises Issues</a:t>
            </a:r>
            <a:endParaRPr lang="de-DE" sz="2400" dirty="0"/>
          </a:p>
          <a:p>
            <a:pPr lvl="1"/>
            <a:r>
              <a:rPr lang="en-US" dirty="0"/>
              <a:t>Community Social Problems Issues</a:t>
            </a:r>
            <a:endParaRPr lang="de-DE" sz="2400" dirty="0"/>
          </a:p>
          <a:p>
            <a:pPr lvl="1"/>
            <a:r>
              <a:rPr lang="en-US" dirty="0"/>
              <a:t>Women’s Issues </a:t>
            </a:r>
            <a:r>
              <a:rPr lang="en-US" dirty="0" err="1"/>
              <a:t>Issues</a:t>
            </a:r>
            <a:endParaRPr lang="de-DE" sz="2400" dirty="0"/>
          </a:p>
          <a:p>
            <a:pPr lvl="1"/>
            <a:r>
              <a:rPr lang="en-US" dirty="0"/>
              <a:t>Environmental Issues</a:t>
            </a:r>
            <a:endParaRPr lang="de-DE" sz="2400" dirty="0"/>
          </a:p>
          <a:p>
            <a:pPr lvl="1"/>
            <a:r>
              <a:rPr lang="en-US" dirty="0"/>
              <a:t>Economic Issues </a:t>
            </a:r>
          </a:p>
          <a:p>
            <a:pPr lvl="1"/>
            <a:r>
              <a:rPr lang="en-US"/>
              <a:t>Development Issues</a:t>
            </a: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1892395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8147" name="Rectangle 3"/>
          <p:cNvSpPr>
            <a:spLocks noGrp="1" noChangeArrowheads="1"/>
          </p:cNvSpPr>
          <p:nvPr>
            <p:ph type="title"/>
          </p:nvPr>
        </p:nvSpPr>
        <p:spPr>
          <a:xfrm>
            <a:off x="-685800" y="5638800"/>
            <a:ext cx="40259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de-DE" sz="7200" dirty="0">
                <a:solidFill>
                  <a:schemeClr val="bg1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21884710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b="1" dirty="0"/>
              <a:t>1. What are NPOs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 names Non-Profit Organizations (NPOs) </a:t>
            </a:r>
          </a:p>
          <a:p>
            <a:r>
              <a:rPr lang="en-GB" sz="2600" b="1" dirty="0"/>
              <a:t>Non-Governmental Organizations or </a:t>
            </a:r>
            <a:r>
              <a:rPr lang="de-DE" sz="2600" b="1" dirty="0"/>
              <a:t>“</a:t>
            </a:r>
            <a:r>
              <a:rPr lang="de-DE" sz="2600" b="1" dirty="0" err="1"/>
              <a:t>Social</a:t>
            </a:r>
            <a:r>
              <a:rPr lang="de-DE" sz="2600" b="1" dirty="0"/>
              <a:t> Enterprises”</a:t>
            </a:r>
            <a:endParaRPr lang="de-DE" sz="2600" dirty="0"/>
          </a:p>
          <a:p>
            <a:pPr lvl="1"/>
            <a:r>
              <a:rPr lang="en-US" dirty="0"/>
              <a:t>Do activities necessary to society regardless of economic value or generating profits</a:t>
            </a:r>
          </a:p>
          <a:p>
            <a:pPr lvl="1"/>
            <a:r>
              <a:rPr lang="en-US" dirty="0"/>
              <a:t>are part of " </a:t>
            </a:r>
            <a:r>
              <a:rPr lang="en-US" u="sng" dirty="0">
                <a:hlinkClick r:id="rId2"/>
              </a:rPr>
              <a:t>third sector</a:t>
            </a:r>
            <a:r>
              <a:rPr lang="en-US" dirty="0"/>
              <a:t> “ –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First sector - Commercial or Business Firms –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Second sector - Government or State Firms –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Third sector - Non-Profit Organizations (NPOs) or NGOs</a:t>
            </a:r>
          </a:p>
          <a:p>
            <a:pPr lvl="2"/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206979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Characteristics of NPOs 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characteristic or criteria for definition include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Organizations</a:t>
            </a:r>
            <a:r>
              <a:rPr lang="en-US" dirty="0"/>
              <a:t>:  -organizational structure and regular operations;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Non-governmental</a:t>
            </a:r>
            <a:r>
              <a:rPr lang="en-US" dirty="0"/>
              <a:t>: - Separate from government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/>
              <a:t>Non-profit-Objective</a:t>
            </a:r>
            <a:r>
              <a:rPr lang="en-US" dirty="0"/>
              <a:t>: - not allowed to distribute profits to their owners or  directors 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Independent - Self-governing</a:t>
            </a:r>
            <a:r>
              <a:rPr lang="en-US" dirty="0"/>
              <a:t>: - not controlled by </a:t>
            </a:r>
            <a:r>
              <a:rPr lang="en-US" sz="3500" dirty="0"/>
              <a:t>other organizations </a:t>
            </a:r>
            <a:endParaRPr lang="de-DE" sz="3500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Voluntary</a:t>
            </a:r>
            <a:r>
              <a:rPr lang="en-US" dirty="0"/>
              <a:t>: membership or participation is voluntary</a:t>
            </a:r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87920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3. NPOs: Relevance and Rationale </a:t>
            </a:r>
            <a:br>
              <a:rPr lang="de-DE" dirty="0"/>
            </a:b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NPOs </a:t>
            </a:r>
            <a:endParaRPr lang="en-US" dirty="0"/>
          </a:p>
          <a:p>
            <a:pPr lvl="0"/>
            <a:r>
              <a:rPr lang="en-US" sz="4000" dirty="0"/>
              <a:t>Deliver vital human services- health- education; </a:t>
            </a:r>
            <a:endParaRPr lang="de-DE" sz="4000" dirty="0"/>
          </a:p>
          <a:p>
            <a:pPr lvl="0"/>
            <a:r>
              <a:rPr lang="en-US" sz="4000" dirty="0"/>
              <a:t>Empower disadvantaged public sector  </a:t>
            </a:r>
            <a:endParaRPr lang="de-DE" sz="4000" dirty="0"/>
          </a:p>
          <a:p>
            <a:pPr lvl="0"/>
            <a:r>
              <a:rPr lang="en-US" sz="4000" dirty="0"/>
              <a:t>Build community ties and trust </a:t>
            </a:r>
            <a:endParaRPr lang="de-DE" sz="4000" dirty="0"/>
          </a:p>
          <a:p>
            <a:pPr lvl="0"/>
            <a:r>
              <a:rPr lang="en-US" sz="4000" dirty="0"/>
              <a:t>Mobilize individuals for common good </a:t>
            </a:r>
            <a:endParaRPr lang="de-DE" sz="4000" dirty="0"/>
          </a:p>
          <a:p>
            <a:pPr marL="0" indent="0">
              <a:buNone/>
            </a:pP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577511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4. Types of Social Enterprises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4 older social economy Models: </a:t>
            </a:r>
            <a:endParaRPr lang="de-DE" sz="2400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Co-operative Model </a:t>
            </a:r>
          </a:p>
          <a:p>
            <a:pPr marL="914400" lvl="1" indent="-514350"/>
            <a:r>
              <a:rPr lang="en-US" dirty="0"/>
              <a:t>(Das </a:t>
            </a:r>
            <a:r>
              <a:rPr lang="en-US" dirty="0" err="1"/>
              <a:t>Genossenschaftsmodell</a:t>
            </a:r>
            <a:r>
              <a:rPr lang="en-US" dirty="0"/>
              <a:t>), </a:t>
            </a:r>
          </a:p>
          <a:p>
            <a:pPr marL="514350" lvl="0" indent="-514350">
              <a:buFont typeface="+mj-lt"/>
              <a:buAutoNum type="arabicPeriod"/>
            </a:pPr>
            <a:endParaRPr lang="de-DE" sz="2400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Welfare Model </a:t>
            </a:r>
          </a:p>
          <a:p>
            <a:pPr marL="914400" lvl="1" indent="-514350"/>
            <a:r>
              <a:rPr lang="en-US" dirty="0"/>
              <a:t>(Das </a:t>
            </a:r>
            <a:r>
              <a:rPr lang="en-US" dirty="0" err="1"/>
              <a:t>Wohlfahrtsmodell</a:t>
            </a:r>
            <a:r>
              <a:rPr lang="en-US" dirty="0"/>
              <a:t>), </a:t>
            </a:r>
          </a:p>
          <a:p>
            <a:pPr marL="514350" lvl="0" indent="-514350">
              <a:buFont typeface="+mj-lt"/>
              <a:buAutoNum type="arabicPeriod"/>
            </a:pPr>
            <a:endParaRPr lang="de-DE" sz="2400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Model of Foundations </a:t>
            </a:r>
          </a:p>
          <a:p>
            <a:pPr marL="914400" lvl="1" indent="-514350"/>
            <a:r>
              <a:rPr lang="en-US" dirty="0"/>
              <a:t>(Das </a:t>
            </a:r>
            <a:r>
              <a:rPr lang="en-US" dirty="0" err="1"/>
              <a:t>Stiftungsmodell</a:t>
            </a:r>
            <a:r>
              <a:rPr lang="en-US" dirty="0"/>
              <a:t>), 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Model of Traditional Associations </a:t>
            </a:r>
          </a:p>
          <a:p>
            <a:pPr marL="857250" lvl="1" indent="-457200"/>
            <a:r>
              <a:rPr lang="en-US" dirty="0"/>
              <a:t>(Das </a:t>
            </a:r>
            <a:r>
              <a:rPr lang="en-US" dirty="0" err="1"/>
              <a:t>Vereinsmodell</a:t>
            </a:r>
            <a:r>
              <a:rPr lang="en-US" dirty="0"/>
              <a:t>). </a:t>
            </a:r>
            <a:endParaRPr lang="de-DE" sz="2000" dirty="0"/>
          </a:p>
          <a:p>
            <a:pPr lvl="1"/>
            <a:endParaRPr lang="en-US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513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Types of Social Enterprises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lvl="1" indent="0">
              <a:buNone/>
            </a:pPr>
            <a:r>
              <a:rPr lang="en-US" dirty="0"/>
              <a:t>10 Younger</a:t>
            </a:r>
            <a:r>
              <a:rPr lang="en-US" b="1" dirty="0"/>
              <a:t> Social Economy Movements: </a:t>
            </a:r>
            <a:endParaRPr lang="de-DE" sz="2400" dirty="0"/>
          </a:p>
          <a:p>
            <a:pPr marL="514350" lvl="0" indent="-514350">
              <a:buFont typeface="+mj-lt"/>
              <a:buAutoNum type="arabicPeriod"/>
            </a:pPr>
            <a:r>
              <a:rPr lang="de-DE" dirty="0"/>
              <a:t>Integration Enterprises </a:t>
            </a:r>
          </a:p>
          <a:p>
            <a:pPr marL="914400" lvl="1" indent="-514350"/>
            <a:r>
              <a:rPr lang="de-DE" dirty="0"/>
              <a:t>(Integrationsbetriebe), 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dirty="0" err="1"/>
              <a:t>Volunteer</a:t>
            </a:r>
            <a:r>
              <a:rPr lang="de-DE" dirty="0"/>
              <a:t> </a:t>
            </a:r>
            <a:r>
              <a:rPr lang="de-DE" dirty="0" err="1"/>
              <a:t>Agencies</a:t>
            </a:r>
            <a:r>
              <a:rPr lang="de-DE" dirty="0"/>
              <a:t> </a:t>
            </a:r>
          </a:p>
          <a:p>
            <a:pPr marL="914400" lvl="1" indent="-514350"/>
            <a:r>
              <a:rPr lang="de-DE" dirty="0"/>
              <a:t>Freiwilligendienste und –Agenturen), 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dirty="0" err="1"/>
              <a:t>Self-managed</a:t>
            </a:r>
            <a:r>
              <a:rPr lang="de-DE" dirty="0"/>
              <a:t> Enterprises </a:t>
            </a:r>
            <a:r>
              <a:rPr lang="de-DE" dirty="0" err="1"/>
              <a:t>of</a:t>
            </a:r>
            <a:r>
              <a:rPr lang="de-DE" dirty="0"/>
              <a:t> Alternative-, Women- </a:t>
            </a:r>
            <a:r>
              <a:rPr lang="de-DE" dirty="0" err="1"/>
              <a:t>and</a:t>
            </a:r>
            <a:r>
              <a:rPr lang="de-DE" dirty="0"/>
              <a:t> Eco-</a:t>
            </a:r>
            <a:r>
              <a:rPr lang="de-DE" dirty="0" err="1"/>
              <a:t>movements</a:t>
            </a:r>
            <a:r>
              <a:rPr lang="de-DE" dirty="0"/>
              <a:t> </a:t>
            </a:r>
          </a:p>
          <a:p>
            <a:pPr marL="914400" lvl="1" indent="-514350"/>
            <a:r>
              <a:rPr lang="de-DE" dirty="0"/>
              <a:t>(Selbstverwaltete Alternativ-, Frauen- und Umweltbetriebe), 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dirty="0" err="1"/>
              <a:t>Self-help</a:t>
            </a:r>
            <a:r>
              <a:rPr lang="de-DE" dirty="0"/>
              <a:t> Initiatives </a:t>
            </a:r>
          </a:p>
          <a:p>
            <a:pPr marL="914400" lvl="1" indent="-514350"/>
            <a:r>
              <a:rPr lang="de-DE" dirty="0"/>
              <a:t>(Selbsthilfeunternehmen), 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dirty="0" err="1"/>
              <a:t>Socio-cultural</a:t>
            </a:r>
            <a:r>
              <a:rPr lang="de-DE" dirty="0"/>
              <a:t> </a:t>
            </a:r>
            <a:r>
              <a:rPr lang="de-DE" dirty="0" err="1"/>
              <a:t>Centres</a:t>
            </a:r>
            <a:r>
              <a:rPr lang="de-DE" dirty="0"/>
              <a:t> </a:t>
            </a:r>
          </a:p>
          <a:p>
            <a:pPr marL="914400" lvl="1" indent="-514350"/>
            <a:r>
              <a:rPr lang="de-DE" dirty="0"/>
              <a:t>(Sozio-kulturelle Zentren),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9979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4. Types of Social Enterprises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6. Work Integration Enterprises </a:t>
            </a:r>
          </a:p>
          <a:p>
            <a:pPr marL="914400" lvl="1" indent="-514350"/>
            <a:r>
              <a:rPr lang="de-DE" dirty="0"/>
              <a:t>(Beschäftigungs- und Qualifizierungsgesellschaften)</a:t>
            </a:r>
          </a:p>
          <a:p>
            <a:pPr marL="400050" lvl="1" indent="0">
              <a:buNone/>
            </a:pP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7. </a:t>
            </a:r>
            <a:r>
              <a:rPr lang="de-DE" dirty="0" err="1"/>
              <a:t>Local</a:t>
            </a:r>
            <a:r>
              <a:rPr lang="de-DE" dirty="0"/>
              <a:t> Exchange &amp; Trading Systems </a:t>
            </a:r>
          </a:p>
          <a:p>
            <a:pPr marL="914400" lvl="1" indent="-514350"/>
            <a:r>
              <a:rPr lang="de-DE" dirty="0"/>
              <a:t>(Tauschsysteme auf Gegenseitigkeit), </a:t>
            </a:r>
          </a:p>
          <a:p>
            <a:pPr marL="914400" lvl="1" indent="-514350"/>
            <a:endParaRPr lang="de-DE" dirty="0"/>
          </a:p>
          <a:p>
            <a:pPr marL="0" indent="0">
              <a:buNone/>
            </a:pPr>
            <a:r>
              <a:rPr lang="de-DE" dirty="0"/>
              <a:t>8. </a:t>
            </a:r>
            <a:r>
              <a:rPr lang="de-DE" dirty="0" err="1"/>
              <a:t>Neighbourhood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Community Enterprises</a:t>
            </a:r>
          </a:p>
          <a:p>
            <a:pPr marL="0" indent="0">
              <a:buNone/>
            </a:pPr>
            <a:r>
              <a:rPr lang="de-DE" dirty="0"/>
              <a:t>(Nachbarschafts- und  </a:t>
            </a:r>
            <a:r>
              <a:rPr lang="de-DE" dirty="0" err="1"/>
              <a:t>Gemeinwesenbetriebe</a:t>
            </a:r>
            <a:r>
              <a:rPr lang="de-DE" dirty="0"/>
              <a:t>),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9. </a:t>
            </a:r>
            <a:r>
              <a:rPr lang="de-DE" dirty="0" err="1"/>
              <a:t>Social</a:t>
            </a:r>
            <a:r>
              <a:rPr lang="de-DE" dirty="0"/>
              <a:t> Entrepreneurship </a:t>
            </a:r>
          </a:p>
          <a:p>
            <a:pPr lvl="1" indent="-342900"/>
            <a:r>
              <a:rPr lang="de-DE" dirty="0"/>
              <a:t>(</a:t>
            </a:r>
            <a:r>
              <a:rPr lang="de-DE" dirty="0" err="1"/>
              <a:t>no</a:t>
            </a:r>
            <a:r>
              <a:rPr lang="de-DE" dirty="0"/>
              <a:t> German </a:t>
            </a:r>
            <a:r>
              <a:rPr lang="de-DE" dirty="0" err="1"/>
              <a:t>translation</a:t>
            </a:r>
            <a:r>
              <a:rPr lang="de-DE" dirty="0"/>
              <a:t>),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10. Mutual Insurance Systems </a:t>
            </a:r>
          </a:p>
          <a:p>
            <a:pPr marL="857250" lvl="1" indent="-457200"/>
            <a:r>
              <a:rPr lang="de-DE" dirty="0"/>
              <a:t>(Versicherungsvereine auf Gegenseitigkeit).  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9299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5. NPO/NGO Activities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Main NPO activities or Functions may include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Community Health Promotion and Education Issues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Emerging health crises Issues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Community Social Problems Issues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Women’s Issues Issues</a:t>
            </a: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Environmental Issues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Economic Issues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Development Issues</a:t>
            </a:r>
          </a:p>
        </p:txBody>
      </p:sp>
    </p:spTree>
    <p:extLst>
      <p:ext uri="{BB962C8B-B14F-4D97-AF65-F5344CB8AC3E}">
        <p14:creationId xmlns:p14="http://schemas.microsoft.com/office/powerpoint/2010/main" val="1882006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NPO Activities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200" b="1" dirty="0"/>
              <a:t>5.1. Community Health Promotion and Education </a:t>
            </a:r>
            <a:endParaRPr lang="de-DE" sz="5200" b="1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Contraception &amp; Intimacy Education </a:t>
            </a:r>
            <a:endParaRPr lang="de-DE" sz="43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General Hygiene </a:t>
            </a:r>
            <a:endParaRPr lang="de-DE" sz="43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Waste Disposal </a:t>
            </a:r>
            <a:endParaRPr lang="de-DE" sz="43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Water Usage </a:t>
            </a:r>
            <a:endParaRPr lang="de-DE" sz="43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Vaccinations </a:t>
            </a:r>
            <a:endParaRPr lang="de-DE" sz="4300" dirty="0"/>
          </a:p>
          <a:p>
            <a:pPr marL="1200150" lvl="1" indent="-742950">
              <a:buFont typeface="+mj-lt"/>
              <a:buAutoNum type="arabicPeriod"/>
            </a:pPr>
            <a:r>
              <a:rPr lang="en-US" sz="4300" dirty="0"/>
              <a:t>Youth Counseling Services </a:t>
            </a:r>
            <a:endParaRPr lang="de-DE" sz="4300" dirty="0"/>
          </a:p>
        </p:txBody>
      </p:sp>
    </p:spTree>
    <p:extLst>
      <p:ext uri="{BB962C8B-B14F-4D97-AF65-F5344CB8AC3E}">
        <p14:creationId xmlns:p14="http://schemas.microsoft.com/office/powerpoint/2010/main" val="47465855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637</Words>
  <Application>Microsoft Office PowerPoint</Application>
  <PresentationFormat>Bildschirmpräsentation (4:3)</PresentationFormat>
  <Paragraphs>133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Nyala</vt:lpstr>
      <vt:lpstr>Larissa</vt:lpstr>
      <vt:lpstr>Introduction to Non-Profit Organization (NPO)- NGO</vt:lpstr>
      <vt:lpstr>1. What are NPOs</vt:lpstr>
      <vt:lpstr>2. Characteristics of NPOs </vt:lpstr>
      <vt:lpstr>3. NPOs: Relevance and Rationale  </vt:lpstr>
      <vt:lpstr>4. Types of Social Enterprises</vt:lpstr>
      <vt:lpstr>4. Types of Social Enterprises</vt:lpstr>
      <vt:lpstr>4. Types of Social Enterprises</vt:lpstr>
      <vt:lpstr>5. NPO/NGO Activities</vt:lpstr>
      <vt:lpstr>NPO Activities</vt:lpstr>
      <vt:lpstr>NPO Activities</vt:lpstr>
      <vt:lpstr>NPO Activities</vt:lpstr>
      <vt:lpstr>NPO Activities</vt:lpstr>
      <vt:lpstr>NPO Activities</vt:lpstr>
      <vt:lpstr>NPO Activities</vt:lpstr>
      <vt:lpstr>NPO Activities</vt:lpstr>
      <vt:lpstr>Reading Exercise</vt:lpstr>
      <vt:lpstr>Q&amp;A</vt:lpstr>
    </vt:vector>
  </TitlesOfParts>
  <Company>FH-FFM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Tewolde Kelati, Sebhat</dc:creator>
  <cp:lastModifiedBy>Sebhatleab Tewolde Kelati</cp:lastModifiedBy>
  <cp:revision>61</cp:revision>
  <dcterms:created xsi:type="dcterms:W3CDTF">2020-02-04T10:34:40Z</dcterms:created>
  <dcterms:modified xsi:type="dcterms:W3CDTF">2021-11-02T10:39:02Z</dcterms:modified>
</cp:coreProperties>
</file>