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8" r:id="rId4"/>
    <p:sldId id="283" r:id="rId5"/>
    <p:sldId id="282" r:id="rId6"/>
    <p:sldId id="281" r:id="rId7"/>
    <p:sldId id="280" r:id="rId8"/>
    <p:sldId id="286" r:id="rId9"/>
    <p:sldId id="284" r:id="rId10"/>
    <p:sldId id="289" r:id="rId11"/>
    <p:sldId id="288" r:id="rId12"/>
    <p:sldId id="290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378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72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smtClean="0"/>
              <a:t>Thema: xx/Verfasser: 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Was kann der Beklagte gegen VU tun?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Einspruch erheben (§ 338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 Durch Einspruchsschrift (§ 340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 Innerhalb von 2 Wochen nach Zustellung 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 (§ 339 Abs. 1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 Verfahren wird wieder </a:t>
            </a:r>
            <a:r>
              <a:rPr lang="de-DE" altLang="de-DE" dirty="0" smtClean="0"/>
              <a:t>aufgenommen (§ </a:t>
            </a:r>
            <a:r>
              <a:rPr lang="de-DE" altLang="de-DE" dirty="0"/>
              <a:t>342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 Kosten der Säumnis trägt </a:t>
            </a:r>
            <a:r>
              <a:rPr lang="de-DE" altLang="de-DE" dirty="0" smtClean="0"/>
              <a:t>aber Beklagter </a:t>
            </a:r>
            <a:r>
              <a:rPr lang="de-DE" altLang="de-DE" dirty="0"/>
              <a:t>(§ 344 ZPO)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2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Beklagter ist erneut säumig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§ 345 ZPO 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Ein zweiter Einspruch ist nicht statthaft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Das Urteil ist evtl. mit der Berufung angreifbar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(§ 514 Abs. 2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(Teilweise) Erfüllung nach Klageerhebung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Führt zu § 362 BGB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Anspruch </a:t>
            </a:r>
            <a:r>
              <a:rPr lang="de-DE" dirty="0" smtClean="0"/>
              <a:t>erlischt (evtl. teilweise)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Ursprünglicher Klageantrag nicht mehr begründet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Reaktionen des Klägers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Partei unternimmt nichts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Klageverzicht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Klagerücknahme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Lösung über </a:t>
            </a:r>
            <a:r>
              <a:rPr lang="de-DE" dirty="0" err="1"/>
              <a:t>Erledigterklärung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Erledigung </a:t>
            </a:r>
            <a:r>
              <a:rPr lang="de-DE" sz="3200" dirty="0" err="1" smtClean="0"/>
              <a:t>iSd</a:t>
            </a:r>
            <a:r>
              <a:rPr lang="de-DE" sz="3200" dirty="0" smtClean="0"/>
              <a:t> § 91a ZPO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Voraussetzungen: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Erledigendes Ereignis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Beidseitige </a:t>
            </a:r>
            <a:r>
              <a:rPr lang="de-DE" dirty="0" err="1" smtClean="0"/>
              <a:t>Erledigterklärung</a:t>
            </a:r>
            <a:r>
              <a:rPr lang="de-DE" dirty="0" smtClean="0"/>
              <a:t> oder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err="1" smtClean="0"/>
              <a:t>Erledigterklärung</a:t>
            </a:r>
            <a:r>
              <a:rPr lang="de-DE" dirty="0" smtClean="0"/>
              <a:t> des Klägers und kein Widerspruch des Beklagten innerhalb von 2 Wochen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Konsequenz: Beschluss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				Kostenentscheidung des Gerichts nach 						billigem Ermessen unter Berücksichtigung 					des bisherigen Sach- und Streitstands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Beklagter widerspricht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91 a ZPO greift nicht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Kläger muss seinen ursprünglichen Klageantrag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abändern in eine Feststellungsklage, dass das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Verfahren erledigt ist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0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Säumnis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						Klagerhebung</a:t>
            </a:r>
            <a:endParaRPr lang="de-DE" dirty="0"/>
          </a:p>
          <a:p>
            <a:pPr marL="3543300" lvl="8" indent="0">
              <a:buNone/>
            </a:pPr>
            <a:r>
              <a:rPr lang="de-DE" dirty="0" smtClean="0"/>
              <a:t>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 Veranlassung </a:t>
            </a:r>
            <a:r>
              <a:rPr lang="de-DE" dirty="0"/>
              <a:t>272 Abs. 2 ZPO</a:t>
            </a:r>
          </a:p>
          <a:p>
            <a:pPr marL="0" indent="0">
              <a:buNone/>
            </a:pPr>
            <a:r>
              <a:rPr lang="de-DE" dirty="0" smtClean="0"/>
              <a:t>	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eines </a:t>
            </a:r>
            <a:r>
              <a:rPr lang="de-DE" dirty="0"/>
              <a:t>Termins	       eines schriftlichen Vorverfahrens</a:t>
            </a:r>
          </a:p>
          <a:p>
            <a:pPr marL="457200" lvl="1" indent="0">
              <a:buNone/>
            </a:pPr>
            <a:r>
              <a:rPr lang="de-DE" dirty="0" smtClean="0"/>
              <a:t>		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Nicht </a:t>
            </a:r>
            <a:r>
              <a:rPr lang="de-DE" dirty="0"/>
              <a:t>erscheinen		</a:t>
            </a:r>
            <a:r>
              <a:rPr lang="de-DE" dirty="0" smtClean="0"/>
              <a:t>    Nichtanzeige der Verteidigungs-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Nicht </a:t>
            </a:r>
            <a:r>
              <a:rPr lang="de-DE" dirty="0"/>
              <a:t>verhandeln		</a:t>
            </a:r>
            <a:r>
              <a:rPr lang="de-DE" dirty="0" smtClean="0"/>
              <a:t>    </a:t>
            </a:r>
            <a:r>
              <a:rPr lang="de-DE" dirty="0" err="1" smtClean="0"/>
              <a:t>bereitschaft</a:t>
            </a:r>
            <a:endParaRPr lang="de-DE" dirty="0"/>
          </a:p>
          <a:p>
            <a:pPr marL="3200400" lvl="7" indent="0">
              <a:buNone/>
            </a:pPr>
            <a:r>
              <a:rPr lang="de-DE" dirty="0" smtClean="0"/>
              <a:t>			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Antrag </a:t>
            </a:r>
            <a:r>
              <a:rPr lang="de-DE" dirty="0"/>
              <a:t>der erschienenen Partei bzw. </a:t>
            </a:r>
          </a:p>
          <a:p>
            <a:pPr marL="0" indent="0">
              <a:buNone/>
            </a:pPr>
            <a:r>
              <a:rPr lang="de-DE" dirty="0" smtClean="0"/>
              <a:t>			          		 </a:t>
            </a:r>
            <a:r>
              <a:rPr lang="de-DE" dirty="0"/>
              <a:t>Antrag in Klageschrift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Pfeil nach rechts 6"/>
          <p:cNvSpPr>
            <a:spLocks noChangeArrowheads="1"/>
          </p:cNvSpPr>
          <p:nvPr/>
        </p:nvSpPr>
        <p:spPr bwMode="auto">
          <a:xfrm rot="8088025">
            <a:off x="2052158" y="3192221"/>
            <a:ext cx="488950" cy="484187"/>
          </a:xfrm>
          <a:prstGeom prst="rightArrow">
            <a:avLst>
              <a:gd name="adj1" fmla="val 50000"/>
              <a:gd name="adj2" fmla="val 5008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8" name="Pfeil nach rechts 7"/>
          <p:cNvSpPr>
            <a:spLocks noChangeArrowheads="1"/>
          </p:cNvSpPr>
          <p:nvPr/>
        </p:nvSpPr>
        <p:spPr bwMode="auto">
          <a:xfrm rot="5400000">
            <a:off x="3926182" y="2485158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9" name="Pfeil nach rechts 8"/>
          <p:cNvSpPr>
            <a:spLocks noChangeArrowheads="1"/>
          </p:cNvSpPr>
          <p:nvPr/>
        </p:nvSpPr>
        <p:spPr bwMode="auto">
          <a:xfrm rot="5400000">
            <a:off x="1889102" y="4018116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 rot="5400000">
            <a:off x="4761243" y="4018115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1" name="Pfeil nach rechts 10"/>
          <p:cNvSpPr>
            <a:spLocks noChangeArrowheads="1"/>
          </p:cNvSpPr>
          <p:nvPr/>
        </p:nvSpPr>
        <p:spPr bwMode="auto">
          <a:xfrm rot="5400000">
            <a:off x="4782508" y="3186906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3" name="Pfeil nach rechts 12"/>
          <p:cNvSpPr>
            <a:spLocks noChangeArrowheads="1"/>
          </p:cNvSpPr>
          <p:nvPr/>
        </p:nvSpPr>
        <p:spPr bwMode="auto">
          <a:xfrm rot="5400000">
            <a:off x="4803774" y="5185827"/>
            <a:ext cx="504825" cy="484187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  <p:sp>
        <p:nvSpPr>
          <p:cNvPr id="14" name="Pfeil nach rechts 13"/>
          <p:cNvSpPr>
            <a:spLocks noChangeArrowheads="1"/>
          </p:cNvSpPr>
          <p:nvPr/>
        </p:nvSpPr>
        <p:spPr bwMode="auto">
          <a:xfrm rot="2825748">
            <a:off x="2262261" y="5196460"/>
            <a:ext cx="536575" cy="484188"/>
          </a:xfrm>
          <a:prstGeom prst="rightArrow">
            <a:avLst>
              <a:gd name="adj1" fmla="val 50000"/>
              <a:gd name="adj2" fmla="val 50136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83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Versäumnisurteil gegen den Beklagten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Voraussetzungen: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Nichterscheinen des Beklagten/keine </a:t>
            </a:r>
            <a:r>
              <a:rPr lang="de-DE" altLang="de-DE" sz="2800" dirty="0" smtClean="0"/>
              <a:t>			  Anzeige der Verteidigungsbereitschaft</a:t>
            </a:r>
            <a:endParaRPr lang="de-DE" altLang="de-DE" sz="2800" dirty="0"/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Antrag auf Erlass eines Versäumnisurteils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Schlüssige Klage </a:t>
            </a:r>
          </a:p>
          <a:p>
            <a:pPr lvl="1" indent="0">
              <a:lnSpc>
                <a:spcPts val="3600"/>
              </a:lnSpc>
              <a:buFontTx/>
              <a:buNone/>
            </a:pPr>
            <a:endParaRPr lang="de-DE" altLang="de-DE" dirty="0"/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2800" dirty="0"/>
              <a:t>           Versäumnisurteil wird erlassen</a:t>
            </a:r>
            <a:endParaRPr lang="de-DE" altLang="de-DE" sz="32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Pfeil nach rechts 5"/>
          <p:cNvSpPr>
            <a:spLocks noChangeArrowheads="1"/>
          </p:cNvSpPr>
          <p:nvPr/>
        </p:nvSpPr>
        <p:spPr bwMode="auto">
          <a:xfrm>
            <a:off x="988321" y="5292152"/>
            <a:ext cx="865187" cy="484187"/>
          </a:xfrm>
          <a:prstGeom prst="rightArrow">
            <a:avLst>
              <a:gd name="adj1" fmla="val 50000"/>
              <a:gd name="adj2" fmla="val 50107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E437B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8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Unschlüssige Klage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Führt zur Klageabweisung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In Form eines „unechten“ </a:t>
            </a:r>
            <a:r>
              <a:rPr lang="de-DE" dirty="0" smtClean="0"/>
              <a:t>Versäumnisurteils gegen </a:t>
            </a:r>
            <a:r>
              <a:rPr lang="de-DE" dirty="0"/>
              <a:t>den Kläger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0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Kläger stellt keinen VU-Antrag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ts val="3600"/>
              </a:lnSpc>
              <a:buNone/>
            </a:pPr>
            <a:r>
              <a:rPr lang="de-DE" altLang="de-DE" sz="3200" dirty="0"/>
              <a:t>Entscheidungsmöglichkeiten des Gerichts:</a:t>
            </a:r>
          </a:p>
          <a:p>
            <a:pPr lvl="1" indent="0">
              <a:lnSpc>
                <a:spcPts val="3600"/>
              </a:lnSpc>
              <a:buFontTx/>
              <a:buNone/>
            </a:pPr>
            <a:r>
              <a:rPr lang="de-DE" altLang="de-DE" sz="2800" u="sng" dirty="0"/>
              <a:t>VERFAHRENSSTILLSTAND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Ruhen des Verfahrens (§ 251 a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Unterbrechung (§§ 239 – 245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Aussetzung (§§ 246 – 250, 252 ZPO)</a:t>
            </a:r>
          </a:p>
          <a:p>
            <a:pPr lvl="1" indent="0">
              <a:lnSpc>
                <a:spcPts val="3600"/>
              </a:lnSpc>
              <a:buFontTx/>
              <a:buNone/>
            </a:pPr>
            <a:r>
              <a:rPr lang="de-DE" altLang="de-DE" sz="2800" u="sng" dirty="0"/>
              <a:t>ENTSCHEIDUNG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Entscheidung nach Lage der Akten (§ 251 a ZPO)</a:t>
            </a:r>
          </a:p>
          <a:p>
            <a:pPr lvl="1" indent="0">
              <a:lnSpc>
                <a:spcPts val="3600"/>
              </a:lnSpc>
              <a:buFontTx/>
              <a:buNone/>
            </a:pPr>
            <a:r>
              <a:rPr lang="de-DE" altLang="de-DE" sz="2800" u="sng" dirty="0"/>
              <a:t>VERTAGUNG (§ 227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sz="2800" dirty="0"/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sz="28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8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Bildschirmpräsentation (4:3)</PresentationFormat>
  <Paragraphs>91</Paragraphs>
  <Slides>11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Office-Design</vt:lpstr>
      <vt:lpstr>GoetheDesign1</vt:lpstr>
      <vt:lpstr>Rechtsdurchsetzung</vt:lpstr>
      <vt:lpstr>(Teilweise) Erfüllung nach Klageerhebung</vt:lpstr>
      <vt:lpstr>Reaktionen des Klägers</vt:lpstr>
      <vt:lpstr>Erledigung iSd § 91a ZPO</vt:lpstr>
      <vt:lpstr>Beklagter widerspricht</vt:lpstr>
      <vt:lpstr>Säumnis</vt:lpstr>
      <vt:lpstr>Versäumnisurteil gegen den Beklagten</vt:lpstr>
      <vt:lpstr>Unschlüssige Klage</vt:lpstr>
      <vt:lpstr>Kläger stellt keinen VU-Antrag</vt:lpstr>
      <vt:lpstr>Was kann der Beklagte gegen VU tun?</vt:lpstr>
      <vt:lpstr>Beklagter ist erneut säumig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142</cp:revision>
  <cp:lastPrinted>2018-02-28T17:32:31Z</cp:lastPrinted>
  <dcterms:created xsi:type="dcterms:W3CDTF">2014-10-22T14:54:12Z</dcterms:created>
  <dcterms:modified xsi:type="dcterms:W3CDTF">2018-03-19T13:56:37Z</dcterms:modified>
</cp:coreProperties>
</file>