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0" r:id="rId2"/>
  </p:sldMasterIdLst>
  <p:notesMasterIdLst>
    <p:notesMasterId r:id="rId14"/>
  </p:notesMasterIdLst>
  <p:handoutMasterIdLst>
    <p:handoutMasterId r:id="rId15"/>
  </p:handoutMasterIdLst>
  <p:sldIdLst>
    <p:sldId id="256" r:id="rId3"/>
    <p:sldId id="278" r:id="rId4"/>
    <p:sldId id="283" r:id="rId5"/>
    <p:sldId id="282" r:id="rId6"/>
    <p:sldId id="281" r:id="rId7"/>
    <p:sldId id="280" r:id="rId8"/>
    <p:sldId id="286" r:id="rId9"/>
    <p:sldId id="284" r:id="rId10"/>
    <p:sldId id="289" r:id="rId11"/>
    <p:sldId id="288" r:id="rId12"/>
    <p:sldId id="290" r:id="rId13"/>
  </p:sldIdLst>
  <p:sldSz cx="9144000" cy="6858000" type="screen4x3"/>
  <p:notesSz cx="6797675" cy="9928225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01" autoAdjust="0"/>
    <p:restoredTop sz="94660"/>
  </p:normalViewPr>
  <p:slideViewPr>
    <p:cSldViewPr snapToGrid="0" snapToObjects="1" showGuides="1">
      <p:cViewPr>
        <p:scale>
          <a:sx n="90" d="100"/>
          <a:sy n="90" d="100"/>
        </p:scale>
        <p:origin x="-444" y="-378"/>
      </p:cViewPr>
      <p:guideLst>
        <p:guide orient="horz" pos="4070"/>
        <p:guide orient="horz" pos="852"/>
        <p:guide orient="horz" pos="1233"/>
        <p:guide orient="horz" pos="1297"/>
        <p:guide pos="3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88" d="100"/>
        <a:sy n="28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A157B-6A96-A34E-BD1D-0DA21EBED4E8}" type="datetimeFigureOut">
              <a:rPr lang="de-DE" smtClean="0"/>
              <a:pPr/>
              <a:t>19.03.2018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679266-9E0F-8D4E-8D7E-A15AB234650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7928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838BC-5F14-BE42-8C42-ABCA2D41AB20}" type="datetimeFigureOut">
              <a:rPr lang="de-DE" smtClean="0"/>
              <a:pPr/>
              <a:t>19.03.2018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86D7C-67C7-6E4C-9A92-0CC8EFE0151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2000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86D7C-67C7-6E4C-9A92-0CC8EFE01518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5982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86D7C-67C7-6E4C-9A92-0CC8EFE01518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2727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Grün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PPT_Chart_gru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81649" y="3127567"/>
            <a:ext cx="8055831" cy="927245"/>
          </a:xfrm>
          <a:ln>
            <a:noFill/>
          </a:ln>
        </p:spPr>
        <p:txBody>
          <a:bodyPr>
            <a:normAutofit/>
          </a:bodyPr>
          <a:lstStyle>
            <a:lvl1pPr algn="r">
              <a:defRPr sz="36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Titel hinzufügen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81648" y="4098047"/>
            <a:ext cx="8055832" cy="39899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1"/>
                </a:solidFill>
                <a:latin typeface="UnitPro-Medi"/>
                <a:cs typeface="UnitPro-Med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22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032000"/>
            <a:ext cx="4038600" cy="4429125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032000"/>
            <a:ext cx="4038600" cy="4429125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6059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11205775-AA5C-3C45-8C6F-BF32F99D581D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6960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Grün mit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554435"/>
            <a:ext cx="4468842" cy="571228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536700"/>
            <a:ext cx="3876347" cy="4928900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303735"/>
            <a:ext cx="4457730" cy="4161865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DF270E1-7852-8343-B7FE-BC231864BB02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6693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Grün mit kleinem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365928"/>
            <a:ext cx="4468842" cy="593047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365928"/>
            <a:ext cx="3876347" cy="5095197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072895"/>
            <a:ext cx="4457730" cy="4388230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8" y="6586719"/>
            <a:ext cx="983694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895957E-8668-F84A-AC3B-5C4BF905C4D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4226018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Weiß mit kleinem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375476"/>
            <a:ext cx="4468842" cy="566744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375476"/>
            <a:ext cx="3876347" cy="5076013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082443"/>
            <a:ext cx="4457730" cy="4369046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26A96FD8-4E09-594A-A8FA-57C2A6C6F8F8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6018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, Inhalt und Kernau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3A6AFA04-62A3-1449-934B-345505F2A4A4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66212"/>
            <a:ext cx="8200518" cy="609344"/>
          </a:xfrm>
        </p:spPr>
        <p:txBody>
          <a:bodyPr anchor="ctr" anchorCtr="0">
            <a:normAutofit/>
          </a:bodyPr>
          <a:lstStyle>
            <a:lvl1pPr algn="l">
              <a:defRPr sz="2800" b="0" i="0" u="none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737556"/>
            <a:ext cx="8200518" cy="3839615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032708"/>
            <a:ext cx="8200518" cy="60607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600" b="1" baseline="0"/>
            </a:lvl1pPr>
          </a:lstStyle>
          <a:p>
            <a:pPr lvl="0"/>
            <a:r>
              <a:rPr lang="de-DE" dirty="0" smtClean="0"/>
              <a:t>Hier kann eine These/Kernaussage hinzugefügt werden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1823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, Inhalt und Kernau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65959534-E2C5-924E-AE82-3CD4033818C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66212"/>
            <a:ext cx="8200518" cy="609344"/>
          </a:xfrm>
        </p:spPr>
        <p:txBody>
          <a:bodyPr anchor="ctr" anchorCtr="0">
            <a:normAutofit/>
          </a:bodyPr>
          <a:lstStyle>
            <a:lvl1pPr algn="l">
              <a:defRPr sz="2800" b="0" i="0" u="none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737556"/>
            <a:ext cx="8200518" cy="3839615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032708"/>
            <a:ext cx="8200518" cy="60607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600" b="1" baseline="0"/>
            </a:lvl1pPr>
          </a:lstStyle>
          <a:p>
            <a:pPr lvl="0"/>
            <a:r>
              <a:rPr lang="de-DE" dirty="0" smtClean="0"/>
              <a:t>Hier kann eine These/Kernaussage hinzugefügt werden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5369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3"/>
          <p:cNvSpPr>
            <a:spLocks noChangeArrowheads="1"/>
          </p:cNvSpPr>
          <p:nvPr userDrawn="1"/>
        </p:nvSpPr>
        <p:spPr bwMode="gray">
          <a:xfrm>
            <a:off x="0" y="0"/>
            <a:ext cx="9144000" cy="6858000"/>
          </a:xfrm>
          <a:prstGeom prst="rect">
            <a:avLst/>
          </a:prstGeom>
          <a:solidFill>
            <a:srgbClr val="0000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altLang="de-DE" sz="1600" b="1" smtClean="0">
              <a:solidFill>
                <a:srgbClr val="FFFFFF"/>
              </a:solidFill>
              <a:latin typeface="Arial" pitchFamily="34" charset="0"/>
              <a:ea typeface="Gulim" pitchFamily="34" charset="-127"/>
              <a:cs typeface="Arial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-1136650" y="1627188"/>
            <a:ext cx="12422188" cy="3938587"/>
          </a:xfrm>
          <a:prstGeom prst="rect">
            <a:avLst/>
          </a:prstGeom>
          <a:solidFill>
            <a:srgbClr val="FFFFFF"/>
          </a:solidFill>
          <a:ln w="9525" algn="in">
            <a:solidFill>
              <a:srgbClr val="FFFEFF"/>
            </a:solidFill>
            <a:miter lim="800000"/>
            <a:headEnd/>
            <a:tailEnd/>
          </a:ln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 rot="19740000">
            <a:off x="-1771650" y="-160338"/>
            <a:ext cx="9553575" cy="1646238"/>
          </a:xfrm>
          <a:prstGeom prst="rect">
            <a:avLst/>
          </a:prstGeom>
          <a:solidFill>
            <a:srgbClr val="4576BB"/>
          </a:solidFill>
          <a:ln w="9525" algn="in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576" tIns="36576" rIns="36576" bIns="3657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6" name="Gruppieren 6"/>
          <p:cNvGrpSpPr>
            <a:grpSpLocks/>
          </p:cNvGrpSpPr>
          <p:nvPr userDrawn="1"/>
        </p:nvGrpSpPr>
        <p:grpSpPr bwMode="auto">
          <a:xfrm>
            <a:off x="22225" y="868363"/>
            <a:ext cx="3883025" cy="946150"/>
            <a:chOff x="613514" y="1991831"/>
            <a:chExt cx="3882561" cy="946675"/>
          </a:xfrm>
        </p:grpSpPr>
        <p:sp>
          <p:nvSpPr>
            <p:cNvPr id="7" name="Text Box 8"/>
            <p:cNvSpPr txBox="1">
              <a:spLocks noChangeArrowheads="1"/>
            </p:cNvSpPr>
            <p:nvPr userDrawn="1"/>
          </p:nvSpPr>
          <p:spPr bwMode="auto">
            <a:xfrm rot="-1860000">
              <a:off x="613514" y="1991831"/>
              <a:ext cx="3416786" cy="55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FEFFFD"/>
                  </a:solidFill>
                  <a:latin typeface="Arial Black" pitchFamily="34" charset="0"/>
                  <a:cs typeface="Arial" pitchFamily="34" charset="0"/>
                </a:rPr>
                <a:t>Außer</a:t>
              </a:r>
              <a:r>
                <a:rPr lang="de-DE" altLang="de-DE" sz="2200" smtClean="0">
                  <a:solidFill>
                    <a:srgbClr val="000068"/>
                  </a:solidFill>
                  <a:latin typeface="Arial Black" pitchFamily="34" charset="0"/>
                  <a:cs typeface="Arial" pitchFamily="34" charset="0"/>
                </a:rPr>
                <a:t>gerichtliche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9"/>
            <p:cNvSpPr txBox="1">
              <a:spLocks noChangeArrowheads="1"/>
            </p:cNvSpPr>
            <p:nvPr userDrawn="1"/>
          </p:nvSpPr>
          <p:spPr bwMode="auto">
            <a:xfrm rot="-1860000">
              <a:off x="1373093" y="2148383"/>
              <a:ext cx="2587367" cy="533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010066"/>
                  </a:solidFill>
                  <a:latin typeface="Arial Black" pitchFamily="34" charset="0"/>
                  <a:cs typeface="Arial" pitchFamily="34" charset="0"/>
                </a:rPr>
                <a:t>&amp;</a:t>
              </a:r>
              <a:r>
                <a:rPr lang="de-DE" altLang="de-DE" sz="2200" smtClean="0">
                  <a:solidFill>
                    <a:srgbClr val="FEFFFD"/>
                  </a:solidFill>
                  <a:latin typeface="Arial Black" pitchFamily="34" charset="0"/>
                  <a:cs typeface="Arial" pitchFamily="34" charset="0"/>
                </a:rPr>
                <a:t>gerichtliche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10"/>
            <p:cNvSpPr txBox="1">
              <a:spLocks noChangeArrowheads="1"/>
            </p:cNvSpPr>
            <p:nvPr userDrawn="1"/>
          </p:nvSpPr>
          <p:spPr bwMode="auto">
            <a:xfrm rot="-1860000">
              <a:off x="1872881" y="2442600"/>
              <a:ext cx="2623194" cy="495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D8E0E8"/>
                  </a:solidFill>
                  <a:latin typeface="Arial Black" pitchFamily="34" charset="0"/>
                  <a:cs typeface="Arial" pitchFamily="34" charset="0"/>
                </a:rPr>
                <a:t>Konfliktlösung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" name="Picture 2" descr="\\CWS1.recht.uni-frankfurt.de\Benutzer\krey\Desktop\Grafik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138" y="6276975"/>
            <a:ext cx="1789112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6211" y="2417099"/>
            <a:ext cx="8346109" cy="2566453"/>
          </a:xfrm>
        </p:spPr>
        <p:txBody>
          <a:bodyPr anchor="ctr"/>
          <a:lstStyle>
            <a:lvl1pPr algn="ctr">
              <a:defRPr sz="4000" baseline="0">
                <a:solidFill>
                  <a:srgbClr val="00005E"/>
                </a:solidFill>
                <a:latin typeface="Arial" pitchFamily="-65" charset="0"/>
                <a:cs typeface="Arial" pitchFamily="-65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2494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rmal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1588" y="6448425"/>
            <a:ext cx="9140825" cy="409575"/>
          </a:xfrm>
          <a:prstGeom prst="rect">
            <a:avLst/>
          </a:prstGeom>
          <a:solidFill>
            <a:srgbClr val="4576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 flipH="1">
            <a:off x="0" y="0"/>
            <a:ext cx="9142413" cy="998538"/>
          </a:xfrm>
          <a:prstGeom prst="rect">
            <a:avLst/>
          </a:prstGeom>
          <a:solidFill>
            <a:srgbClr val="0000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hteck 5"/>
          <p:cNvSpPr/>
          <p:nvPr userDrawn="1"/>
        </p:nvSpPr>
        <p:spPr bwMode="gray">
          <a:xfrm>
            <a:off x="1588" y="0"/>
            <a:ext cx="9140825" cy="65722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914400" eaLnBrk="0" hangingPunct="0">
              <a:defRPr/>
            </a:pPr>
            <a:endParaRPr lang="de-DE" sz="1600" b="1" smtClean="0">
              <a:solidFill>
                <a:srgbClr val="FFFFFF"/>
              </a:solidFill>
              <a:ea typeface="Gulim" pitchFamily="34" charset="-127"/>
            </a:endParaRPr>
          </a:p>
        </p:txBody>
      </p:sp>
      <p:sp>
        <p:nvSpPr>
          <p:cNvPr id="7" name="Line 115"/>
          <p:cNvSpPr>
            <a:spLocks noChangeShapeType="1"/>
          </p:cNvSpPr>
          <p:nvPr/>
        </p:nvSpPr>
        <p:spPr bwMode="auto">
          <a:xfrm flipH="1">
            <a:off x="0" y="998538"/>
            <a:ext cx="9144000" cy="0"/>
          </a:xfrm>
          <a:prstGeom prst="line">
            <a:avLst/>
          </a:prstGeom>
          <a:noFill/>
          <a:ln w="38100" algn="ctr">
            <a:solidFill>
              <a:srgbClr val="00005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smtClean="0">
              <a:solidFill>
                <a:srgbClr val="0E437B"/>
              </a:solidFill>
              <a:latin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850" y="4675188"/>
            <a:ext cx="4721225" cy="355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8"/>
          <p:cNvSpPr txBox="1">
            <a:spLocks noChangeArrowheads="1"/>
          </p:cNvSpPr>
          <p:nvPr userDrawn="1"/>
        </p:nvSpPr>
        <p:spPr bwMode="auto">
          <a:xfrm rot="19740000">
            <a:off x="7169150" y="5880100"/>
            <a:ext cx="1752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FEFFFD"/>
                </a:solidFill>
                <a:latin typeface="Arial Black" pitchFamily="34" charset="0"/>
                <a:cs typeface="Arial" pitchFamily="34" charset="0"/>
              </a:rPr>
              <a:t>Außer</a:t>
            </a:r>
            <a:r>
              <a:rPr lang="de-DE" altLang="de-DE" sz="1200" smtClean="0">
                <a:solidFill>
                  <a:srgbClr val="000068"/>
                </a:solidFill>
                <a:latin typeface="Arial Black" pitchFamily="34" charset="0"/>
                <a:cs typeface="Arial" pitchFamily="34" charset="0"/>
              </a:rPr>
              <a:t>gerichtliche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 userDrawn="1"/>
        </p:nvSpPr>
        <p:spPr bwMode="auto">
          <a:xfrm rot="19740000">
            <a:off x="7591425" y="5930900"/>
            <a:ext cx="13144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010066"/>
                </a:solidFill>
                <a:latin typeface="Arial Black" pitchFamily="34" charset="0"/>
                <a:cs typeface="Arial" pitchFamily="34" charset="0"/>
              </a:rPr>
              <a:t>&amp;</a:t>
            </a:r>
            <a:r>
              <a:rPr lang="de-DE" altLang="de-DE" sz="1200" smtClean="0">
                <a:solidFill>
                  <a:srgbClr val="FEFFFD"/>
                </a:solidFill>
                <a:latin typeface="Arial Black" pitchFamily="34" charset="0"/>
                <a:cs typeface="Arial" pitchFamily="34" charset="0"/>
              </a:rPr>
              <a:t>gerichtliche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 rot="19740000">
            <a:off x="7845425" y="6084888"/>
            <a:ext cx="1327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D8E0E8"/>
                </a:solidFill>
                <a:latin typeface="Arial Black" pitchFamily="34" charset="0"/>
                <a:cs typeface="Arial" pitchFamily="34" charset="0"/>
              </a:rPr>
              <a:t>Konfliktlösung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 userDrawn="1"/>
        </p:nvSpPr>
        <p:spPr bwMode="auto">
          <a:xfrm>
            <a:off x="8548688" y="6597650"/>
            <a:ext cx="4572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46800" rIns="0" bIns="0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DF6E2A8B-F233-45B0-AD01-BEB432347394}" type="slidenum">
              <a:rPr lang="de-DE" altLang="de-DE" sz="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 sz="8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\\CWS1.recht.uni-frankfurt.de\Benutzer\krey\Desktop\Grafik1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6621463"/>
            <a:ext cx="904875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1524000" indent="-269875"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15779962"/>
      </p:ext>
    </p:extLst>
  </p:cSld>
  <p:clrMapOvr>
    <a:masterClrMapping/>
  </p:clrMapOvr>
  <p:transition>
    <p:fade thruBlk="1"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Weiß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PPT_Chart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81649" y="3127567"/>
            <a:ext cx="8055831" cy="927245"/>
          </a:xfrm>
          <a:ln>
            <a:noFill/>
          </a:ln>
        </p:spPr>
        <p:txBody>
          <a:bodyPr>
            <a:normAutofit/>
          </a:bodyPr>
          <a:lstStyle>
            <a:lvl1pPr algn="r">
              <a:defRPr sz="36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Titel hinzufügen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81648" y="4098047"/>
            <a:ext cx="8055832" cy="39899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1"/>
                </a:solidFill>
                <a:latin typeface="UnitPro-Medi"/>
                <a:cs typeface="UnitPro-Med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6740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ün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PPT_Chart_gru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981" y="4097504"/>
            <a:ext cx="3945328" cy="430905"/>
          </a:xfrm>
        </p:spPr>
        <p:txBody>
          <a:bodyPr anchor="t">
            <a:normAutofit/>
          </a:bodyPr>
          <a:lstStyle>
            <a:lvl1pPr algn="r">
              <a:defRPr sz="1600" b="0" i="0" cap="none" baseline="0">
                <a:latin typeface="UnitPro-Medi"/>
                <a:cs typeface="UnitPro-Medi"/>
              </a:defRPr>
            </a:lvl1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23485" y="3339876"/>
            <a:ext cx="3935824" cy="573796"/>
          </a:xfrm>
        </p:spPr>
        <p:txBody>
          <a:bodyPr anchor="b">
            <a:noAutofit/>
          </a:bodyPr>
          <a:lstStyle>
            <a:lvl1pPr marL="0" indent="0" algn="r">
              <a:buNone/>
              <a:defRPr sz="36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Titel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0"/>
          </p:nvPr>
        </p:nvSpPr>
        <p:spPr>
          <a:xfrm>
            <a:off x="4536860" y="2149757"/>
            <a:ext cx="4119778" cy="3308528"/>
          </a:xfrm>
        </p:spPr>
        <p:txBody>
          <a:bodyPr/>
          <a:lstStyle>
            <a:lvl1pPr marL="0" indent="0" algn="r">
              <a:buNone/>
              <a:defRPr sz="1500" b="0" i="0" baseline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807981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ß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PPT_Chart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981" y="4097504"/>
            <a:ext cx="3945328" cy="430905"/>
          </a:xfrm>
        </p:spPr>
        <p:txBody>
          <a:bodyPr anchor="t">
            <a:normAutofit/>
          </a:bodyPr>
          <a:lstStyle>
            <a:lvl1pPr algn="r">
              <a:defRPr sz="1600" b="0" i="0" cap="none" baseline="0">
                <a:latin typeface="UnitPro-Medi"/>
                <a:cs typeface="UnitPro-Medi"/>
              </a:defRPr>
            </a:lvl1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23485" y="3339876"/>
            <a:ext cx="3935824" cy="573796"/>
          </a:xfrm>
        </p:spPr>
        <p:txBody>
          <a:bodyPr anchor="b">
            <a:noAutofit/>
          </a:bodyPr>
          <a:lstStyle>
            <a:lvl1pPr marL="0" indent="0" algn="r">
              <a:buNone/>
              <a:defRPr sz="36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Titel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0"/>
          </p:nvPr>
        </p:nvSpPr>
        <p:spPr>
          <a:xfrm>
            <a:off x="4536860" y="2149757"/>
            <a:ext cx="4119778" cy="3308528"/>
          </a:xfrm>
        </p:spPr>
        <p:txBody>
          <a:bodyPr/>
          <a:lstStyle>
            <a:lvl1pPr marL="0" indent="0" algn="r">
              <a:buNone/>
              <a:defRPr sz="1500" b="0" i="0" baseline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406278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549655"/>
            <a:ext cx="8200518" cy="636333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286001"/>
            <a:ext cx="8200518" cy="4175124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9475C44-E513-194A-88DC-1E3E6C44180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707043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7646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074333"/>
            <a:ext cx="8200518" cy="4386792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2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77171"/>
            <a:ext cx="1106541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8C252453-7B2E-5D4C-A174-D33E1DF51036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2998616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52550"/>
            <a:ext cx="8200518" cy="601228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087668"/>
            <a:ext cx="8200518" cy="4373457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5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1A529E64-BCA5-8E4E-A63C-47E578259545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7" name="Textfeld 1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148689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306703"/>
            <a:ext cx="4038600" cy="4154422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306703"/>
            <a:ext cx="4038600" cy="4154422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552231"/>
            <a:ext cx="8200518" cy="587943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6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08138F2-423A-1F41-8269-A6BCAA9DD889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228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049751"/>
            <a:ext cx="4038600" cy="4413138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049751"/>
            <a:ext cx="4038600" cy="4413138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7646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0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91DF2A3C-83F7-7E4F-B0FB-89DB33CCAB7D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5149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49263" y="17764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3236842"/>
            <a:ext cx="8229600" cy="2889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460139" y="6429977"/>
            <a:ext cx="3327738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100">
                <a:solidFill>
                  <a:schemeClr val="tx1"/>
                </a:solidFill>
                <a:latin typeface="UnitPro-Light"/>
                <a:cs typeface="UnitPro-Light"/>
              </a:defRPr>
            </a:lvl1pPr>
          </a:lstStyle>
          <a:p>
            <a:r>
              <a:rPr lang="de-DE" b="1" smtClean="0"/>
              <a:t>Thema: xx/Verfasser: yy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257279" y="6423186"/>
            <a:ext cx="513179" cy="365125"/>
          </a:xfrm>
          <a:prstGeom prst="rect">
            <a:avLst/>
          </a:prstGeom>
        </p:spPr>
        <p:txBody>
          <a:bodyPr anchor="b" anchorCtr="0"/>
          <a:lstStyle>
            <a:lvl1pPr>
              <a:defRPr sz="11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004706" y="6420429"/>
            <a:ext cx="1252573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100">
                <a:solidFill>
                  <a:srgbClr val="000000"/>
                </a:solidFill>
                <a:latin typeface="UnitPro-Light"/>
                <a:cs typeface="UnitPro-Light"/>
              </a:defRPr>
            </a:lvl1pPr>
          </a:lstStyle>
          <a:p>
            <a:fld id="{03611B7D-D943-C74B-9C11-02AAE84BF1B4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7263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9" r:id="rId4"/>
    <p:sldLayoutId id="2147483650" r:id="rId5"/>
    <p:sldLayoutId id="2147483661" r:id="rId6"/>
    <p:sldLayoutId id="2147483662" r:id="rId7"/>
    <p:sldLayoutId id="2147483652" r:id="rId8"/>
    <p:sldLayoutId id="2147483664" r:id="rId9"/>
    <p:sldLayoutId id="2147483663" r:id="rId10"/>
    <p:sldLayoutId id="2147483657" r:id="rId11"/>
    <p:sldLayoutId id="2147483665" r:id="rId12"/>
    <p:sldLayoutId id="2147483666" r:id="rId13"/>
    <p:sldLayoutId id="2147483668" r:id="rId14"/>
    <p:sldLayoutId id="2147483669" r:id="rId15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UnitPro-Light"/>
          <a:ea typeface="+mj-ea"/>
          <a:cs typeface="UnitPro-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Wingdings" charset="2"/>
        <a:buChar char="§"/>
        <a:defRPr sz="3200" kern="1200">
          <a:solidFill>
            <a:schemeClr val="tx1"/>
          </a:solidFill>
          <a:latin typeface="UnitPro-Light"/>
          <a:ea typeface="+mn-ea"/>
          <a:cs typeface="UnitPro-Light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charset="2"/>
        <a:buChar char="§"/>
        <a:defRPr sz="2800" kern="1200">
          <a:solidFill>
            <a:schemeClr val="tx1"/>
          </a:solidFill>
          <a:latin typeface="UnitPro-Light"/>
          <a:ea typeface="+mn-ea"/>
          <a:cs typeface="UnitPro-Light"/>
        </a:defRPr>
      </a:lvl2pPr>
      <a:lvl3pPr marL="11430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400" kern="1200">
          <a:solidFill>
            <a:schemeClr val="tx1"/>
          </a:solidFill>
          <a:latin typeface="UnitPro-Light"/>
          <a:ea typeface="+mn-ea"/>
          <a:cs typeface="UnitPro-Light"/>
        </a:defRPr>
      </a:lvl3pPr>
      <a:lvl4pPr marL="16002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UnitPro-Light"/>
          <a:ea typeface="+mn-ea"/>
          <a:cs typeface="UnitPro-Light"/>
        </a:defRPr>
      </a:lvl4pPr>
      <a:lvl5pPr marL="20574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UnitPro-Light"/>
          <a:ea typeface="+mn-ea"/>
          <a:cs typeface="UnitPro-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0213" y="150813"/>
            <a:ext cx="7345362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13" rIns="0" bIns="4571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Slide title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0213" y="1449388"/>
            <a:ext cx="82804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Body text</a:t>
            </a:r>
          </a:p>
          <a:p>
            <a:pPr lvl="1"/>
            <a:r>
              <a:rPr lang="de-DE" altLang="de-DE" smtClean="0"/>
              <a:t>First level</a:t>
            </a:r>
          </a:p>
          <a:p>
            <a:pPr lvl="2"/>
            <a:r>
              <a:rPr lang="de-DE" altLang="de-DE" smtClean="0"/>
              <a:t>Second level</a:t>
            </a:r>
          </a:p>
          <a:p>
            <a:pPr lvl="3"/>
            <a:r>
              <a:rPr lang="de-DE" altLang="de-DE" smtClean="0"/>
              <a:t>Third level</a:t>
            </a:r>
          </a:p>
          <a:p>
            <a:pPr lvl="4"/>
            <a:r>
              <a:rPr lang="de-DE" altLang="de-DE" smtClean="0"/>
              <a:t>Forth level</a:t>
            </a:r>
          </a:p>
          <a:p>
            <a:pPr lvl="4"/>
            <a:r>
              <a:rPr lang="de-DE" altLang="de-DE" smtClean="0"/>
              <a:t>Fifth level</a:t>
            </a:r>
          </a:p>
          <a:p>
            <a:pPr lvl="4"/>
            <a:r>
              <a:rPr lang="de-DE" altLang="de-DE" smtClean="0"/>
              <a:t>Sixth level</a:t>
            </a:r>
          </a:p>
          <a:p>
            <a:pPr lvl="4"/>
            <a:r>
              <a:rPr lang="de-DE" altLang="de-DE" smtClean="0"/>
              <a:t>Seventh level</a:t>
            </a:r>
          </a:p>
          <a:p>
            <a:pPr lvl="4"/>
            <a:r>
              <a:rPr lang="de-DE" altLang="de-DE" smtClean="0"/>
              <a:t>Eigth level</a:t>
            </a:r>
          </a:p>
          <a:p>
            <a:pPr lvl="4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11114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 b="1">
          <a:solidFill>
            <a:schemeClr val="tx1"/>
          </a:solidFill>
          <a:latin typeface="+mn-lt"/>
          <a:ea typeface="+mn-ea"/>
          <a:cs typeface="+mn-cs"/>
        </a:defRPr>
      </a:lvl1pPr>
      <a:lvl2pPr marL="447675" indent="-2667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2714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3pPr>
      <a:lvl4pPr marL="985838" indent="-2714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4pPr>
      <a:lvl5pPr marL="1257300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5pPr>
      <a:lvl6pPr marL="1524000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rgbClr val="000000"/>
          </a:solidFill>
          <a:latin typeface="+mn-lt"/>
          <a:cs typeface="+mn-cs"/>
        </a:defRPr>
      </a:lvl6pPr>
      <a:lvl7pPr marL="1793875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rgbClr val="000000"/>
          </a:solidFill>
          <a:latin typeface="+mn-lt"/>
          <a:cs typeface="+mn-cs"/>
        </a:defRPr>
      </a:lvl7pPr>
      <a:lvl8pPr marL="2063750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chemeClr val="tx1"/>
          </a:solidFill>
          <a:latin typeface="+mn-lt"/>
          <a:cs typeface="+mn-cs"/>
        </a:defRPr>
      </a:lvl8pPr>
      <a:lvl9pPr marL="2330450" indent="-2667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Rechtsdurchsetzung</a:t>
            </a:r>
            <a:endParaRPr lang="de-DE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Prof. Dr. Isabella Anders-Rudes, LL.M.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292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Was kann der Beklagte gegen VU tun?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Einspruch erheben (§ 338 ZPO)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 Durch Einspruchsschrift (§ 340 ZPO)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 Innerhalb von 2 Wochen nach Zustellung  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/>
              <a:t>    (§ 339 Abs. 1 ZPO)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endParaRPr lang="de-DE" altLang="de-DE" dirty="0"/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 Verfahren wird wieder </a:t>
            </a:r>
            <a:r>
              <a:rPr lang="de-DE" altLang="de-DE" dirty="0" smtClean="0"/>
              <a:t>aufgenommen (§ </a:t>
            </a:r>
            <a:r>
              <a:rPr lang="de-DE" altLang="de-DE" dirty="0"/>
              <a:t>342 ZPO)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 Kosten der Säumnis trägt </a:t>
            </a:r>
            <a:r>
              <a:rPr lang="de-DE" altLang="de-DE" dirty="0" smtClean="0"/>
              <a:t>aber Beklagter </a:t>
            </a:r>
            <a:r>
              <a:rPr lang="de-DE" altLang="de-DE" dirty="0"/>
              <a:t>(§ 344 ZPO)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721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Beklagter ist erneut säumig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§ 345 ZPO 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Ein zweiter Einspruch ist nicht statthaft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Das Urteil ist evtl. mit der Berufung angreifbar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/>
              <a:t>   (§ 514 Abs. 2 ZPO)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68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(Teilweise) Erfüllung nach Klageerhebung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Führt zu § 362 BGB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Anspruch </a:t>
            </a:r>
            <a:r>
              <a:rPr lang="de-DE" dirty="0" smtClean="0"/>
              <a:t>erlischt (evtl. teilweise)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Ursprünglicher Klageantrag nicht mehr begründet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453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Reaktionen des Klägers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Partei unternimmt nichts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Klageverzicht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Klagerücknahme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Lösung über </a:t>
            </a:r>
            <a:r>
              <a:rPr lang="de-DE" dirty="0" err="1"/>
              <a:t>Erledigterklärung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763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Erledigung </a:t>
            </a:r>
            <a:r>
              <a:rPr lang="de-DE" sz="3200" dirty="0" err="1" smtClean="0"/>
              <a:t>iSd</a:t>
            </a:r>
            <a:r>
              <a:rPr lang="de-DE" sz="3200" dirty="0" smtClean="0"/>
              <a:t> § 91a ZPO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Voraussetzungen:</a:t>
            </a:r>
            <a:endParaRPr lang="de-DE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Erledigendes Ereignis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Beidseitige </a:t>
            </a:r>
            <a:r>
              <a:rPr lang="de-DE" dirty="0" err="1" smtClean="0"/>
              <a:t>Erledigterklärung</a:t>
            </a:r>
            <a:r>
              <a:rPr lang="de-DE" dirty="0" smtClean="0"/>
              <a:t> oder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err="1" smtClean="0"/>
              <a:t>Erledigterklärung</a:t>
            </a:r>
            <a:r>
              <a:rPr lang="de-DE" dirty="0" smtClean="0"/>
              <a:t> des Klägers und kein Widerspruch des Beklagten innerhalb von 2 Wochen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Konsequenz: Beschluss</a:t>
            </a:r>
            <a:endParaRPr lang="de-DE" dirty="0"/>
          </a:p>
          <a:p>
            <a:pPr marL="457200" lvl="1" indent="0">
              <a:buNone/>
            </a:pPr>
            <a:r>
              <a:rPr lang="de-DE" dirty="0" smtClean="0"/>
              <a:t>				Kostenentscheidung des Gerichts nach 						billigem Ermessen unter Berücksichtigung 					des bisherigen Sach- und Streitstands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146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Beklagter widerspricht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91 a ZPO greift nicht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Kläger muss seinen ursprünglichen Klageantrag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/>
              <a:t>   abändern in eine Feststellungsklage, dass das 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/>
              <a:t>   Verfahren erledigt ist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004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Säumnis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dirty="0" smtClean="0"/>
              <a:t>						Klagerhebung</a:t>
            </a:r>
            <a:endParaRPr lang="de-DE" dirty="0"/>
          </a:p>
          <a:p>
            <a:pPr marL="3543300" lvl="8" indent="0">
              <a:buNone/>
            </a:pPr>
            <a:r>
              <a:rPr lang="de-DE" dirty="0" smtClean="0"/>
              <a:t>	</a:t>
            </a:r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			 Veranlassung </a:t>
            </a:r>
            <a:r>
              <a:rPr lang="de-DE" dirty="0"/>
              <a:t>272 Abs. 2 ZPO</a:t>
            </a:r>
          </a:p>
          <a:p>
            <a:pPr marL="0" indent="0">
              <a:buNone/>
            </a:pPr>
            <a:r>
              <a:rPr lang="de-DE" dirty="0" smtClean="0"/>
              <a:t>				</a:t>
            </a:r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	eines </a:t>
            </a:r>
            <a:r>
              <a:rPr lang="de-DE" dirty="0"/>
              <a:t>Termins	       eines schriftlichen Vorverfahrens</a:t>
            </a:r>
          </a:p>
          <a:p>
            <a:pPr marL="457200" lvl="1" indent="0">
              <a:buNone/>
            </a:pPr>
            <a:r>
              <a:rPr lang="de-DE" dirty="0" smtClean="0"/>
              <a:t>		</a:t>
            </a:r>
            <a:endParaRPr lang="de-DE" dirty="0"/>
          </a:p>
          <a:p>
            <a:pPr marL="0" indent="0">
              <a:buNone/>
            </a:pPr>
            <a:r>
              <a:rPr lang="de-DE" dirty="0" smtClean="0"/>
              <a:t>	Nicht </a:t>
            </a:r>
            <a:r>
              <a:rPr lang="de-DE" dirty="0"/>
              <a:t>erscheinen		</a:t>
            </a:r>
            <a:r>
              <a:rPr lang="de-DE" dirty="0" smtClean="0"/>
              <a:t>    Nichtanzeige der Verteidigungs-	</a:t>
            </a:r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Nicht </a:t>
            </a:r>
            <a:r>
              <a:rPr lang="de-DE" dirty="0"/>
              <a:t>verhandeln		</a:t>
            </a:r>
            <a:r>
              <a:rPr lang="de-DE" dirty="0" smtClean="0"/>
              <a:t>    </a:t>
            </a:r>
            <a:r>
              <a:rPr lang="de-DE" dirty="0" err="1" smtClean="0"/>
              <a:t>bereitschaft</a:t>
            </a:r>
            <a:endParaRPr lang="de-DE" dirty="0"/>
          </a:p>
          <a:p>
            <a:pPr marL="3200400" lvl="7" indent="0">
              <a:buNone/>
            </a:pPr>
            <a:r>
              <a:rPr lang="de-DE" dirty="0" smtClean="0"/>
              <a:t>			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			Antrag </a:t>
            </a:r>
            <a:r>
              <a:rPr lang="de-DE" dirty="0"/>
              <a:t>der erschienenen Partei bzw. </a:t>
            </a:r>
          </a:p>
          <a:p>
            <a:pPr marL="0" indent="0">
              <a:buNone/>
            </a:pPr>
            <a:r>
              <a:rPr lang="de-DE" dirty="0" smtClean="0"/>
              <a:t>			          		 </a:t>
            </a:r>
            <a:r>
              <a:rPr lang="de-DE" dirty="0"/>
              <a:t>Antrag in Klageschrift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7" name="Pfeil nach rechts 6"/>
          <p:cNvSpPr>
            <a:spLocks noChangeArrowheads="1"/>
          </p:cNvSpPr>
          <p:nvPr/>
        </p:nvSpPr>
        <p:spPr bwMode="auto">
          <a:xfrm rot="8088025">
            <a:off x="2052158" y="3192221"/>
            <a:ext cx="488950" cy="484187"/>
          </a:xfrm>
          <a:prstGeom prst="rightArrow">
            <a:avLst>
              <a:gd name="adj1" fmla="val 50000"/>
              <a:gd name="adj2" fmla="val 50080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  <p:sp>
        <p:nvSpPr>
          <p:cNvPr id="8" name="Pfeil nach rechts 7"/>
          <p:cNvSpPr>
            <a:spLocks noChangeArrowheads="1"/>
          </p:cNvSpPr>
          <p:nvPr/>
        </p:nvSpPr>
        <p:spPr bwMode="auto">
          <a:xfrm rot="5400000">
            <a:off x="3926182" y="2485158"/>
            <a:ext cx="504825" cy="484187"/>
          </a:xfrm>
          <a:prstGeom prst="rightArrow">
            <a:avLst>
              <a:gd name="adj1" fmla="val 50000"/>
              <a:gd name="adj2" fmla="val 50123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  <p:sp>
        <p:nvSpPr>
          <p:cNvPr id="9" name="Pfeil nach rechts 8"/>
          <p:cNvSpPr>
            <a:spLocks noChangeArrowheads="1"/>
          </p:cNvSpPr>
          <p:nvPr/>
        </p:nvSpPr>
        <p:spPr bwMode="auto">
          <a:xfrm rot="5400000">
            <a:off x="1889102" y="4018116"/>
            <a:ext cx="504825" cy="484187"/>
          </a:xfrm>
          <a:prstGeom prst="rightArrow">
            <a:avLst>
              <a:gd name="adj1" fmla="val 50000"/>
              <a:gd name="adj2" fmla="val 50123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  <p:sp>
        <p:nvSpPr>
          <p:cNvPr id="10" name="Pfeil nach rechts 9"/>
          <p:cNvSpPr>
            <a:spLocks noChangeArrowheads="1"/>
          </p:cNvSpPr>
          <p:nvPr/>
        </p:nvSpPr>
        <p:spPr bwMode="auto">
          <a:xfrm rot="5400000">
            <a:off x="4761243" y="4018115"/>
            <a:ext cx="504825" cy="484187"/>
          </a:xfrm>
          <a:prstGeom prst="rightArrow">
            <a:avLst>
              <a:gd name="adj1" fmla="val 50000"/>
              <a:gd name="adj2" fmla="val 50123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  <p:sp>
        <p:nvSpPr>
          <p:cNvPr id="11" name="Pfeil nach rechts 10"/>
          <p:cNvSpPr>
            <a:spLocks noChangeArrowheads="1"/>
          </p:cNvSpPr>
          <p:nvPr/>
        </p:nvSpPr>
        <p:spPr bwMode="auto">
          <a:xfrm rot="5400000">
            <a:off x="4782508" y="3186906"/>
            <a:ext cx="504825" cy="484187"/>
          </a:xfrm>
          <a:prstGeom prst="rightArrow">
            <a:avLst>
              <a:gd name="adj1" fmla="val 50000"/>
              <a:gd name="adj2" fmla="val 50123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  <p:sp>
        <p:nvSpPr>
          <p:cNvPr id="13" name="Pfeil nach rechts 12"/>
          <p:cNvSpPr>
            <a:spLocks noChangeArrowheads="1"/>
          </p:cNvSpPr>
          <p:nvPr/>
        </p:nvSpPr>
        <p:spPr bwMode="auto">
          <a:xfrm rot="5400000">
            <a:off x="4803774" y="5185827"/>
            <a:ext cx="504825" cy="484187"/>
          </a:xfrm>
          <a:prstGeom prst="rightArrow">
            <a:avLst>
              <a:gd name="adj1" fmla="val 50000"/>
              <a:gd name="adj2" fmla="val 50123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  <p:sp>
        <p:nvSpPr>
          <p:cNvPr id="14" name="Pfeil nach rechts 13"/>
          <p:cNvSpPr>
            <a:spLocks noChangeArrowheads="1"/>
          </p:cNvSpPr>
          <p:nvPr/>
        </p:nvSpPr>
        <p:spPr bwMode="auto">
          <a:xfrm rot="2825748">
            <a:off x="2262261" y="5196460"/>
            <a:ext cx="536575" cy="484188"/>
          </a:xfrm>
          <a:prstGeom prst="rightArrow">
            <a:avLst>
              <a:gd name="adj1" fmla="val 50000"/>
              <a:gd name="adj2" fmla="val 50136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1836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Versäumnisurteil gegen den Beklagten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Voraussetzungen: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Nichterscheinen des Beklagten/keine </a:t>
            </a:r>
            <a:r>
              <a:rPr lang="de-DE" altLang="de-DE" sz="2800" dirty="0" smtClean="0"/>
              <a:t>			  Anzeige der Verteidigungsbereitschaft</a:t>
            </a:r>
            <a:endParaRPr lang="de-DE" altLang="de-DE" sz="2800" dirty="0"/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Antrag auf Erlass eines Versäumnisurteils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Schlüssige Klage </a:t>
            </a:r>
          </a:p>
          <a:p>
            <a:pPr lvl="1" indent="0">
              <a:lnSpc>
                <a:spcPts val="3600"/>
              </a:lnSpc>
              <a:buFontTx/>
              <a:buNone/>
            </a:pPr>
            <a:endParaRPr lang="de-DE" altLang="de-DE" dirty="0"/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sz="2800" dirty="0"/>
              <a:t>           Versäumnisurteil wird erlassen</a:t>
            </a:r>
            <a:endParaRPr lang="de-DE" altLang="de-DE" sz="3200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Pfeil nach rechts 5"/>
          <p:cNvSpPr>
            <a:spLocks noChangeArrowheads="1"/>
          </p:cNvSpPr>
          <p:nvPr/>
        </p:nvSpPr>
        <p:spPr bwMode="auto">
          <a:xfrm>
            <a:off x="988321" y="5292152"/>
            <a:ext cx="865187" cy="484187"/>
          </a:xfrm>
          <a:prstGeom prst="rightArrow">
            <a:avLst>
              <a:gd name="adj1" fmla="val 50000"/>
              <a:gd name="adj2" fmla="val 50107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842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Unschlüssige Klage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Führt zur Klageabweisung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In Form eines „unechten“ </a:t>
            </a:r>
            <a:r>
              <a:rPr lang="de-DE" dirty="0" smtClean="0"/>
              <a:t>Versäumnisurteils gegen </a:t>
            </a:r>
            <a:r>
              <a:rPr lang="de-DE" dirty="0"/>
              <a:t>den Kläger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004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Kläger stellt keinen VU-Antrag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0">
              <a:lnSpc>
                <a:spcPts val="3600"/>
              </a:lnSpc>
              <a:buNone/>
            </a:pPr>
            <a:r>
              <a:rPr lang="de-DE" altLang="de-DE" sz="3200" dirty="0"/>
              <a:t>Entscheidungsmöglichkeiten des Gerichts:</a:t>
            </a:r>
          </a:p>
          <a:p>
            <a:pPr lvl="1" indent="0">
              <a:lnSpc>
                <a:spcPts val="3600"/>
              </a:lnSpc>
              <a:buFontTx/>
              <a:buNone/>
            </a:pPr>
            <a:r>
              <a:rPr lang="de-DE" altLang="de-DE" sz="2800" u="sng" dirty="0"/>
              <a:t>VERFAHRENSSTILLSTAND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Ruhen des Verfahrens (§ 251 a ZPO)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Unterbrechung (§§ 239 – 245 ZPO)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Aussetzung (§§ 246 – 250, 252 ZPO)</a:t>
            </a:r>
          </a:p>
          <a:p>
            <a:pPr lvl="1" indent="0">
              <a:lnSpc>
                <a:spcPts val="3600"/>
              </a:lnSpc>
              <a:buFontTx/>
              <a:buNone/>
            </a:pPr>
            <a:r>
              <a:rPr lang="de-DE" altLang="de-DE" sz="2800" u="sng" dirty="0"/>
              <a:t>ENTSCHEIDUNG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Entscheidung nach Lage der Akten (§ 251 a ZPO)</a:t>
            </a:r>
          </a:p>
          <a:p>
            <a:pPr lvl="1" indent="0">
              <a:lnSpc>
                <a:spcPts val="3600"/>
              </a:lnSpc>
              <a:buFontTx/>
              <a:buNone/>
            </a:pPr>
            <a:r>
              <a:rPr lang="de-DE" altLang="de-DE" sz="2800" u="sng" dirty="0"/>
              <a:t>VERTAGUNG (§ 227 ZPO)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endParaRPr lang="de-DE" altLang="de-DE" sz="2800" dirty="0"/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endParaRPr lang="de-DE" altLang="de-DE" sz="2800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288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GoetheDesign1">
  <a:themeElements>
    <a:clrScheme name="Goethe Universität">
      <a:dk1>
        <a:srgbClr val="000000"/>
      </a:dk1>
      <a:lt1>
        <a:srgbClr val="FFFFFF"/>
      </a:lt1>
      <a:dk2>
        <a:srgbClr val="AF1D1D"/>
      </a:dk2>
      <a:lt2>
        <a:srgbClr val="ECA394"/>
      </a:lt2>
      <a:accent1>
        <a:srgbClr val="00498D"/>
      </a:accent1>
      <a:accent2>
        <a:srgbClr val="7FA4C4"/>
      </a:accent2>
      <a:accent3>
        <a:srgbClr val="608955"/>
      </a:accent3>
      <a:accent4>
        <a:srgbClr val="9BBB8F"/>
      </a:accent4>
      <a:accent5>
        <a:srgbClr val="F8994A"/>
      </a:accent5>
      <a:accent6>
        <a:srgbClr val="F9D349"/>
      </a:accent6>
      <a:hlink>
        <a:srgbClr val="608955"/>
      </a:hlink>
      <a:folHlink>
        <a:srgbClr val="9BBB8F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9525" algn="ctr">
          <a:solidFill>
            <a:srgbClr val="00648C"/>
          </a:solidFill>
          <a:miter lim="800000"/>
          <a:headEnd/>
          <a:tailEnd/>
        </a:ln>
        <a:effectLst/>
      </a:spPr>
      <a:bodyPr anchor="ctr" anchorCtr="1"/>
      <a:lstStyle>
        <a:defPPr eaLnBrk="0" hangingPunct="0">
          <a:defRPr sz="1600" b="1" smtClean="0">
            <a:solidFill>
              <a:schemeClr val="bg1"/>
            </a:solidFill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lg" len="lg"/>
          <a:tailEnd type="none" w="lg" len="lg"/>
        </a:ln>
        <a:effectLst/>
      </a:spPr>
      <a:bodyPr vert="horz" wrap="none" lIns="91440" tIns="91440" rIns="91440" bIns="9144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GoetheDesign1 1">
        <a:dk1>
          <a:srgbClr val="000000"/>
        </a:dk1>
        <a:lt1>
          <a:srgbClr val="FFFFFF"/>
        </a:lt1>
        <a:dk2>
          <a:srgbClr val="AF1D1D"/>
        </a:dk2>
        <a:lt2>
          <a:srgbClr val="ECA394"/>
        </a:lt2>
        <a:accent1>
          <a:srgbClr val="00498D"/>
        </a:accent1>
        <a:accent2>
          <a:srgbClr val="7FA4C4"/>
        </a:accent2>
        <a:accent3>
          <a:srgbClr val="FFFFFF"/>
        </a:accent3>
        <a:accent4>
          <a:srgbClr val="000000"/>
        </a:accent4>
        <a:accent5>
          <a:srgbClr val="AAB1C5"/>
        </a:accent5>
        <a:accent6>
          <a:srgbClr val="7294B1"/>
        </a:accent6>
        <a:hlink>
          <a:srgbClr val="608955"/>
        </a:hlink>
        <a:folHlink>
          <a:srgbClr val="9BBB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317</Words>
  <Application>Microsoft Office PowerPoint</Application>
  <PresentationFormat>Bildschirmpräsentation (4:3)</PresentationFormat>
  <Paragraphs>91</Paragraphs>
  <Slides>11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11</vt:i4>
      </vt:variant>
    </vt:vector>
  </HeadingPairs>
  <TitlesOfParts>
    <vt:vector size="13" baseType="lpstr">
      <vt:lpstr>Office-Design</vt:lpstr>
      <vt:lpstr>GoetheDesign1</vt:lpstr>
      <vt:lpstr>Rechtsdurchsetzung</vt:lpstr>
      <vt:lpstr>(Teilweise) Erfüllung nach Klageerhebung</vt:lpstr>
      <vt:lpstr>Reaktionen des Klägers</vt:lpstr>
      <vt:lpstr>Erledigung iSd § 91a ZPO</vt:lpstr>
      <vt:lpstr>Beklagter widerspricht</vt:lpstr>
      <vt:lpstr>Säumnis</vt:lpstr>
      <vt:lpstr>Versäumnisurteil gegen den Beklagten</vt:lpstr>
      <vt:lpstr>Unschlüssige Klage</vt:lpstr>
      <vt:lpstr>Kläger stellt keinen VU-Antrag</vt:lpstr>
      <vt:lpstr>Was kann der Beklagte gegen VU tun?</vt:lpstr>
      <vt:lpstr>Beklagter ist erneut säumig</vt:lpstr>
    </vt:vector>
  </TitlesOfParts>
  <Company>Typodrom GmbH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Thomas Preussler</dc:creator>
  <cp:lastModifiedBy>Prof. Dr. Isabella Anders-Ruders</cp:lastModifiedBy>
  <cp:revision>142</cp:revision>
  <cp:lastPrinted>2018-02-28T17:32:31Z</cp:lastPrinted>
  <dcterms:created xsi:type="dcterms:W3CDTF">2014-10-22T14:54:12Z</dcterms:created>
  <dcterms:modified xsi:type="dcterms:W3CDTF">2018-03-19T13:56:37Z</dcterms:modified>
</cp:coreProperties>
</file>