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8" r:id="rId3"/>
    <p:sldId id="269" r:id="rId4"/>
    <p:sldId id="270" r:id="rId5"/>
    <p:sldId id="271" r:id="rId6"/>
    <p:sldId id="272" r:id="rId7"/>
    <p:sldId id="273" r:id="rId8"/>
    <p:sldId id="274" r:id="rId9"/>
    <p:sldId id="276" r:id="rId10"/>
    <p:sldId id="275" r:id="rId11"/>
    <p:sldId id="257" r:id="rId12"/>
    <p:sldId id="258" r:id="rId13"/>
    <p:sldId id="259" r:id="rId14"/>
    <p:sldId id="267" r:id="rId15"/>
    <p:sldId id="260" r:id="rId16"/>
    <p:sldId id="261" r:id="rId17"/>
    <p:sldId id="262" r:id="rId18"/>
    <p:sldId id="263" r:id="rId19"/>
    <p:sldId id="264" r:id="rId20"/>
    <p:sldId id="265" r:id="rId21"/>
    <p:sldId id="266" r:id="rId22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253" y="-7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7C88B-F9EB-4D4B-BEA6-0020155C76F6}" type="datetimeFigureOut">
              <a:rPr lang="de-DE" smtClean="0"/>
              <a:pPr/>
              <a:t>25.06.2019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9E3A0-5EE5-4BED-AE18-97398583AF04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955348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7C88B-F9EB-4D4B-BEA6-0020155C76F6}" type="datetimeFigureOut">
              <a:rPr lang="de-DE" smtClean="0"/>
              <a:pPr/>
              <a:t>25.06.2019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9E3A0-5EE5-4BED-AE18-97398583AF04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422426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7C88B-F9EB-4D4B-BEA6-0020155C76F6}" type="datetimeFigureOut">
              <a:rPr lang="de-DE" smtClean="0"/>
              <a:pPr/>
              <a:t>25.06.2019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9E3A0-5EE5-4BED-AE18-97398583AF04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448652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7C88B-F9EB-4D4B-BEA6-0020155C76F6}" type="datetimeFigureOut">
              <a:rPr lang="de-DE" smtClean="0"/>
              <a:pPr/>
              <a:t>25.06.2019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9E3A0-5EE5-4BED-AE18-97398583AF04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077460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7C88B-F9EB-4D4B-BEA6-0020155C76F6}" type="datetimeFigureOut">
              <a:rPr lang="de-DE" smtClean="0"/>
              <a:pPr/>
              <a:t>25.06.2019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9E3A0-5EE5-4BED-AE18-97398583AF04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127342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7C88B-F9EB-4D4B-BEA6-0020155C76F6}" type="datetimeFigureOut">
              <a:rPr lang="de-DE" smtClean="0"/>
              <a:pPr/>
              <a:t>25.06.2019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9E3A0-5EE5-4BED-AE18-97398583AF04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084319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7C88B-F9EB-4D4B-BEA6-0020155C76F6}" type="datetimeFigureOut">
              <a:rPr lang="de-DE" smtClean="0"/>
              <a:pPr/>
              <a:t>25.06.2019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9E3A0-5EE5-4BED-AE18-97398583AF04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104751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7C88B-F9EB-4D4B-BEA6-0020155C76F6}" type="datetimeFigureOut">
              <a:rPr lang="de-DE" smtClean="0"/>
              <a:pPr/>
              <a:t>25.06.2019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9E3A0-5EE5-4BED-AE18-97398583AF04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623173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7C88B-F9EB-4D4B-BEA6-0020155C76F6}" type="datetimeFigureOut">
              <a:rPr lang="de-DE" smtClean="0"/>
              <a:pPr/>
              <a:t>25.06.2019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9E3A0-5EE5-4BED-AE18-97398583AF04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733384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7C88B-F9EB-4D4B-BEA6-0020155C76F6}" type="datetimeFigureOut">
              <a:rPr lang="de-DE" smtClean="0"/>
              <a:pPr/>
              <a:t>25.06.2019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9E3A0-5EE5-4BED-AE18-97398583AF04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389231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7C88B-F9EB-4D4B-BEA6-0020155C76F6}" type="datetimeFigureOut">
              <a:rPr lang="de-DE" smtClean="0"/>
              <a:pPr/>
              <a:t>25.06.2019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9E3A0-5EE5-4BED-AE18-97398583AF04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879599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D7C88B-F9EB-4D4B-BEA6-0020155C76F6}" type="datetimeFigureOut">
              <a:rPr lang="de-DE" smtClean="0"/>
              <a:pPr/>
              <a:t>25.06.2019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19E3A0-5EE5-4BED-AE18-97398583AF04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369503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de-DE" altLang="de-DE" dirty="0" err="1" smtClean="0"/>
              <a:t>Presenting</a:t>
            </a:r>
            <a:r>
              <a:rPr lang="de-DE" altLang="de-DE" dirty="0" smtClean="0"/>
              <a:t> in English:</a:t>
            </a:r>
            <a:br>
              <a:rPr lang="de-DE" altLang="de-DE" dirty="0" smtClean="0"/>
            </a:br>
            <a:r>
              <a:rPr lang="de-DE" altLang="de-DE" dirty="0" err="1" smtClean="0"/>
              <a:t>Section</a:t>
            </a:r>
            <a:r>
              <a:rPr lang="de-DE" altLang="de-DE" dirty="0" smtClean="0"/>
              <a:t> 1</a:t>
            </a:r>
            <a:endParaRPr lang="de-DE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e-DE" dirty="0" smtClean="0"/>
              <a:t>Dr. J Slawney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615170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1.1 </a:t>
            </a:r>
            <a:r>
              <a:rPr lang="de-DE" dirty="0" err="1" smtClean="0"/>
              <a:t>Introductions</a:t>
            </a:r>
            <a:r>
              <a:rPr lang="de-DE" dirty="0" smtClean="0"/>
              <a:t> (p 10) 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dirty="0" err="1" smtClean="0"/>
              <a:t>We</a:t>
            </a:r>
            <a:r>
              <a:rPr lang="de-DE" dirty="0" smtClean="0"/>
              <a:t> will </a:t>
            </a:r>
            <a:r>
              <a:rPr lang="de-DE" dirty="0" err="1" smtClean="0"/>
              <a:t>now</a:t>
            </a:r>
            <a:r>
              <a:rPr lang="de-DE" dirty="0" smtClean="0"/>
              <a:t> </a:t>
            </a:r>
            <a:r>
              <a:rPr lang="de-DE" dirty="0" err="1" smtClean="0"/>
              <a:t>work</a:t>
            </a:r>
            <a:r>
              <a:rPr lang="de-DE" dirty="0" smtClean="0"/>
              <a:t> </a:t>
            </a:r>
            <a:r>
              <a:rPr lang="de-DE" dirty="0" err="1" smtClean="0"/>
              <a:t>through</a:t>
            </a:r>
            <a:r>
              <a:rPr lang="de-DE" dirty="0" smtClean="0"/>
              <a:t> </a:t>
            </a:r>
            <a:r>
              <a:rPr lang="de-DE" dirty="0" err="1" smtClean="0"/>
              <a:t>some</a:t>
            </a:r>
            <a:r>
              <a:rPr lang="de-DE" dirty="0" smtClean="0"/>
              <a:t> </a:t>
            </a:r>
            <a:r>
              <a:rPr lang="de-DE" dirty="0" err="1" smtClean="0"/>
              <a:t>practical</a:t>
            </a:r>
            <a:r>
              <a:rPr lang="de-DE" dirty="0" smtClean="0"/>
              <a:t> </a:t>
            </a:r>
            <a:r>
              <a:rPr lang="de-DE" dirty="0" err="1" smtClean="0"/>
              <a:t>exercises</a:t>
            </a:r>
            <a:r>
              <a:rPr lang="de-DE" dirty="0" smtClean="0"/>
              <a:t> on </a:t>
            </a:r>
            <a:r>
              <a:rPr lang="de-DE" dirty="0" err="1" smtClean="0"/>
              <a:t>presentations</a:t>
            </a:r>
            <a:r>
              <a:rPr lang="de-DE" dirty="0" smtClean="0"/>
              <a:t> .  These </a:t>
            </a:r>
            <a:r>
              <a:rPr lang="de-DE" dirty="0" err="1" smtClean="0"/>
              <a:t>are</a:t>
            </a:r>
            <a:r>
              <a:rPr lang="de-DE" dirty="0" smtClean="0"/>
              <a:t> </a:t>
            </a:r>
            <a:r>
              <a:rPr lang="de-DE" dirty="0" err="1" smtClean="0"/>
              <a:t>found</a:t>
            </a:r>
            <a:r>
              <a:rPr lang="de-DE" dirty="0" smtClean="0"/>
              <a:t> in </a:t>
            </a:r>
            <a:r>
              <a:rPr lang="de-DE" dirty="0" err="1" smtClean="0"/>
              <a:t>the</a:t>
            </a:r>
            <a:r>
              <a:rPr lang="de-DE" dirty="0" smtClean="0"/>
              <a:t> back </a:t>
            </a:r>
            <a:r>
              <a:rPr lang="de-DE" dirty="0" err="1" smtClean="0"/>
              <a:t>of</a:t>
            </a:r>
            <a:r>
              <a:rPr lang="de-DE" dirty="0" smtClean="0"/>
              <a:t> </a:t>
            </a:r>
            <a:r>
              <a:rPr lang="de-DE" dirty="0" err="1" smtClean="0"/>
              <a:t>your</a:t>
            </a:r>
            <a:r>
              <a:rPr lang="de-DE" dirty="0" smtClean="0"/>
              <a:t> </a:t>
            </a:r>
            <a:r>
              <a:rPr lang="de-DE" dirty="0" err="1" smtClean="0"/>
              <a:t>script</a:t>
            </a:r>
            <a:r>
              <a:rPr lang="de-DE" dirty="0" smtClean="0"/>
              <a:t> in </a:t>
            </a:r>
            <a:r>
              <a:rPr lang="de-DE" dirty="0" err="1" smtClean="0"/>
              <a:t>the</a:t>
            </a:r>
            <a:r>
              <a:rPr lang="de-DE" dirty="0" smtClean="0"/>
              <a:t> „</a:t>
            </a:r>
            <a:r>
              <a:rPr lang="de-DE" dirty="0" err="1" smtClean="0"/>
              <a:t>Presenting</a:t>
            </a:r>
            <a:r>
              <a:rPr lang="de-DE" dirty="0" smtClean="0"/>
              <a:t> in English“ </a:t>
            </a:r>
            <a:r>
              <a:rPr lang="de-DE" dirty="0" err="1" smtClean="0"/>
              <a:t>materials</a:t>
            </a:r>
            <a:r>
              <a:rPr lang="de-DE" dirty="0" smtClean="0"/>
              <a:t>.  </a:t>
            </a:r>
          </a:p>
          <a:p>
            <a:pPr marL="0" indent="0">
              <a:buNone/>
            </a:pPr>
            <a:r>
              <a:rPr lang="de-DE" dirty="0" err="1" smtClean="0"/>
              <a:t>We</a:t>
            </a:r>
            <a:r>
              <a:rPr lang="de-DE" dirty="0" smtClean="0"/>
              <a:t> will </a:t>
            </a:r>
            <a:r>
              <a:rPr lang="de-DE" dirty="0" err="1" smtClean="0"/>
              <a:t>start</a:t>
            </a:r>
            <a:r>
              <a:rPr lang="de-DE" dirty="0" smtClean="0"/>
              <a:t> </a:t>
            </a:r>
            <a:r>
              <a:rPr lang="de-DE" dirty="0" err="1" smtClean="0"/>
              <a:t>with</a:t>
            </a:r>
            <a:r>
              <a:rPr lang="de-DE" dirty="0" smtClean="0"/>
              <a:t> </a:t>
            </a:r>
            <a:r>
              <a:rPr lang="de-DE" dirty="0" err="1" smtClean="0"/>
              <a:t>two</a:t>
            </a:r>
            <a:r>
              <a:rPr lang="de-DE" dirty="0" smtClean="0"/>
              <a:t> (2) different </a:t>
            </a:r>
            <a:r>
              <a:rPr lang="de-DE" dirty="0" err="1" smtClean="0"/>
              <a:t>ways</a:t>
            </a:r>
            <a:r>
              <a:rPr lang="de-DE" dirty="0" smtClean="0"/>
              <a:t> </a:t>
            </a:r>
            <a:r>
              <a:rPr lang="de-DE" dirty="0" err="1" smtClean="0"/>
              <a:t>of</a:t>
            </a:r>
            <a:r>
              <a:rPr lang="de-DE" dirty="0" smtClean="0"/>
              <a:t> </a:t>
            </a:r>
            <a:r>
              <a:rPr lang="de-DE" dirty="0" err="1" smtClean="0"/>
              <a:t>making</a:t>
            </a:r>
            <a:r>
              <a:rPr lang="de-DE" dirty="0" smtClean="0"/>
              <a:t> an </a:t>
            </a:r>
            <a:r>
              <a:rPr lang="de-DE" dirty="0" err="1" smtClean="0"/>
              <a:t>introduction</a:t>
            </a:r>
            <a:r>
              <a:rPr lang="de-DE" dirty="0" smtClean="0"/>
              <a:t>, </a:t>
            </a:r>
            <a:r>
              <a:rPr lang="de-DE" dirty="0" err="1" smtClean="0"/>
              <a:t>one</a:t>
            </a:r>
            <a:r>
              <a:rPr lang="de-DE" dirty="0" smtClean="0"/>
              <a:t> formal, </a:t>
            </a:r>
            <a:r>
              <a:rPr lang="de-DE" dirty="0" err="1" smtClean="0"/>
              <a:t>another</a:t>
            </a:r>
            <a:r>
              <a:rPr lang="de-DE" dirty="0" smtClean="0"/>
              <a:t> informal.  This </a:t>
            </a:r>
            <a:r>
              <a:rPr lang="de-DE" dirty="0" err="1" smtClean="0"/>
              <a:t>is</a:t>
            </a:r>
            <a:r>
              <a:rPr lang="de-DE" dirty="0" smtClean="0"/>
              <a:t> </a:t>
            </a:r>
            <a:r>
              <a:rPr lang="de-DE" dirty="0" err="1" smtClean="0"/>
              <a:t>found</a:t>
            </a:r>
            <a:r>
              <a:rPr lang="de-DE" dirty="0" smtClean="0"/>
              <a:t> on </a:t>
            </a:r>
            <a:r>
              <a:rPr lang="de-DE" dirty="0" err="1" smtClean="0"/>
              <a:t>page</a:t>
            </a:r>
            <a:r>
              <a:rPr lang="de-DE" dirty="0" smtClean="0"/>
              <a:t> 10.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9692592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b="1" dirty="0"/>
              <a:t>1.2 Stating Your Purpose 1</a:t>
            </a:r>
            <a:r>
              <a:rPr lang="de-DE" dirty="0"/>
              <a:t/>
            </a:r>
            <a:br>
              <a:rPr lang="de-DE" dirty="0"/>
            </a:b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en-GB" b="1" dirty="0"/>
              <a:t>(1) talking</a:t>
            </a:r>
            <a:endParaRPr lang="de-DE" dirty="0"/>
          </a:p>
          <a:p>
            <a:r>
              <a:rPr lang="en-GB" b="1" dirty="0"/>
              <a:t>(1) filling</a:t>
            </a:r>
            <a:endParaRPr lang="de-DE" dirty="0"/>
          </a:p>
          <a:p>
            <a:r>
              <a:rPr lang="en-GB" b="1" dirty="0"/>
              <a:t>(1) highlight</a:t>
            </a:r>
            <a:endParaRPr lang="de-DE" dirty="0"/>
          </a:p>
          <a:p>
            <a:r>
              <a:rPr lang="en-GB" b="1" dirty="0"/>
              <a:t>(2) telling</a:t>
            </a:r>
            <a:endParaRPr lang="de-DE" dirty="0"/>
          </a:p>
          <a:p>
            <a:r>
              <a:rPr lang="en-GB" b="1" dirty="0"/>
              <a:t>(2) making</a:t>
            </a:r>
            <a:endParaRPr lang="de-DE" dirty="0"/>
          </a:p>
          <a:p>
            <a:r>
              <a:rPr lang="en-GB" b="1" dirty="0"/>
              <a:t>(2) put</a:t>
            </a:r>
            <a:endParaRPr lang="de-DE" dirty="0"/>
          </a:p>
          <a:p>
            <a:r>
              <a:rPr lang="en-GB" b="1" dirty="0"/>
              <a:t>(3) showing</a:t>
            </a:r>
            <a:endParaRPr lang="de-DE" dirty="0"/>
          </a:p>
          <a:p>
            <a:r>
              <a:rPr lang="en-GB" b="1" dirty="0"/>
              <a:t>(3) outlining</a:t>
            </a:r>
            <a:endParaRPr lang="de-DE" dirty="0"/>
          </a:p>
          <a:p>
            <a:r>
              <a:rPr lang="en-GB" b="1" dirty="0"/>
              <a:t>(3) talk</a:t>
            </a:r>
            <a:endParaRPr lang="de-DE" dirty="0"/>
          </a:p>
          <a:p>
            <a:r>
              <a:rPr lang="en-GB" b="1" dirty="0"/>
              <a:t>(4) taking</a:t>
            </a:r>
            <a:endParaRPr lang="de-DE" dirty="0"/>
          </a:p>
          <a:p>
            <a:r>
              <a:rPr lang="en-GB" b="1" dirty="0"/>
              <a:t>(4) giving</a:t>
            </a:r>
            <a:endParaRPr lang="de-DE" dirty="0"/>
          </a:p>
          <a:p>
            <a:r>
              <a:rPr lang="en-GB" b="1" dirty="0"/>
              <a:t>(4) make</a:t>
            </a:r>
            <a:endParaRPr lang="de-DE" dirty="0"/>
          </a:p>
          <a:p>
            <a:r>
              <a:rPr lang="en-GB" b="1" dirty="0"/>
              <a:t>(5) reporting</a:t>
            </a:r>
            <a:endParaRPr lang="de-DE" dirty="0"/>
          </a:p>
          <a:p>
            <a:r>
              <a:rPr lang="en-GB" b="1" dirty="0"/>
              <a:t>(5) bringing</a:t>
            </a:r>
            <a:endParaRPr lang="de-DE" dirty="0"/>
          </a:p>
          <a:p>
            <a:r>
              <a:rPr lang="en-GB" b="1" dirty="0"/>
              <a:t>(5) discuss</a:t>
            </a:r>
            <a:endParaRPr lang="de-DE" dirty="0"/>
          </a:p>
          <a:p>
            <a:pPr marL="0" indent="0">
              <a:buNone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0019522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b="1" dirty="0"/>
              <a:t>1.3 Stating Your Purpose 2</a:t>
            </a:r>
            <a:r>
              <a:rPr lang="de-DE" dirty="0"/>
              <a:t/>
            </a:r>
            <a:br>
              <a:rPr lang="de-DE" dirty="0"/>
            </a:b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GB" b="1" dirty="0"/>
              <a:t>(2) stressing</a:t>
            </a:r>
            <a:endParaRPr lang="de-DE" dirty="0"/>
          </a:p>
          <a:p>
            <a:r>
              <a:rPr lang="en-GB" b="1" dirty="0"/>
              <a:t>(3) putting forward</a:t>
            </a:r>
            <a:endParaRPr lang="de-DE" dirty="0"/>
          </a:p>
          <a:p>
            <a:r>
              <a:rPr lang="en-GB" b="1" dirty="0"/>
              <a:t>(4) dealing with</a:t>
            </a:r>
            <a:endParaRPr lang="de-DE" dirty="0"/>
          </a:p>
          <a:p>
            <a:r>
              <a:rPr lang="en-GB" b="1" dirty="0"/>
              <a:t>(5) raising</a:t>
            </a:r>
            <a:endParaRPr lang="de-DE" dirty="0"/>
          </a:p>
          <a:p>
            <a:r>
              <a:rPr lang="en-GB" b="1" dirty="0"/>
              <a:t>(6) looking at</a:t>
            </a:r>
            <a:endParaRPr lang="de-DE" dirty="0"/>
          </a:p>
          <a:p>
            <a:r>
              <a:rPr lang="en-GB" b="1" dirty="0"/>
              <a:t>(7) focus</a:t>
            </a:r>
            <a:endParaRPr lang="de-DE" dirty="0"/>
          </a:p>
          <a:p>
            <a:r>
              <a:rPr lang="en-GB" b="1" dirty="0"/>
              <a:t>(8) sets out</a:t>
            </a:r>
            <a:endParaRPr lang="de-DE" dirty="0"/>
          </a:p>
          <a:p>
            <a:r>
              <a:rPr lang="en-GB" b="1" dirty="0"/>
              <a:t>(9) suggesting</a:t>
            </a:r>
            <a:endParaRPr lang="de-DE" dirty="0"/>
          </a:p>
          <a:p>
            <a:r>
              <a:rPr lang="en-GB" b="1" dirty="0"/>
              <a:t>(10) turn</a:t>
            </a:r>
            <a:endParaRPr lang="de-DE" dirty="0"/>
          </a:p>
          <a:p>
            <a:r>
              <a:rPr lang="en-GB" b="1" dirty="0"/>
              <a:t>(11) spell out</a:t>
            </a:r>
            <a:endParaRPr lang="de-DE" dirty="0"/>
          </a:p>
          <a:p>
            <a:r>
              <a:rPr lang="en-GB" b="1" dirty="0"/>
              <a:t>(12) address</a:t>
            </a:r>
            <a:endParaRPr lang="de-DE" dirty="0"/>
          </a:p>
          <a:p>
            <a:r>
              <a:rPr lang="en-GB" b="1" dirty="0"/>
              <a:t>(13) get across</a:t>
            </a:r>
            <a:endParaRPr lang="de-DE" dirty="0"/>
          </a:p>
          <a:p>
            <a:r>
              <a:rPr lang="en-GB" b="1" dirty="0"/>
              <a:t>(14) underline</a:t>
            </a:r>
            <a:endParaRPr lang="de-DE" dirty="0"/>
          </a:p>
          <a:p>
            <a:r>
              <a:rPr lang="en-GB" b="1" dirty="0"/>
              <a:t>(15) come to</a:t>
            </a:r>
            <a:endParaRPr lang="de-DE" dirty="0"/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1899754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b="1" dirty="0"/>
              <a:t>1.4 Effective Openings</a:t>
            </a:r>
            <a:r>
              <a:rPr lang="de-DE" dirty="0"/>
              <a:t/>
            </a:r>
            <a:br>
              <a:rPr lang="de-DE" dirty="0"/>
            </a:b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GB" b="1" dirty="0" smtClean="0"/>
          </a:p>
          <a:p>
            <a:pPr marL="0" indent="0">
              <a:buNone/>
            </a:pPr>
            <a:r>
              <a:rPr lang="en-GB" b="1" dirty="0" smtClean="0"/>
              <a:t>Problems</a:t>
            </a:r>
            <a:r>
              <a:rPr lang="en-GB" b="1" dirty="0"/>
              <a:t>: 2, 6, </a:t>
            </a:r>
            <a:r>
              <a:rPr lang="en-GB" b="1" dirty="0" smtClean="0"/>
              <a:t>8</a:t>
            </a:r>
          </a:p>
          <a:p>
            <a:endParaRPr lang="de-DE" dirty="0"/>
          </a:p>
          <a:p>
            <a:pPr marL="0" indent="0">
              <a:buNone/>
            </a:pPr>
            <a:r>
              <a:rPr lang="en-GB" b="1" dirty="0"/>
              <a:t>Amazing facts 1, 3, 5, </a:t>
            </a:r>
            <a:r>
              <a:rPr lang="en-GB" b="1" dirty="0" smtClean="0"/>
              <a:t>7</a:t>
            </a:r>
          </a:p>
          <a:p>
            <a:endParaRPr lang="de-DE" dirty="0"/>
          </a:p>
          <a:p>
            <a:pPr marL="0" indent="0">
              <a:buNone/>
            </a:pPr>
            <a:r>
              <a:rPr lang="en-GB" b="1" dirty="0"/>
              <a:t>Stories: 4, 9</a:t>
            </a:r>
            <a:endParaRPr lang="de-DE" dirty="0"/>
          </a:p>
          <a:p>
            <a:pPr marL="0" indent="0">
              <a:buNone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9617865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1.4 </a:t>
            </a:r>
            <a:r>
              <a:rPr lang="de-DE" dirty="0" err="1" smtClean="0"/>
              <a:t>Effective</a:t>
            </a:r>
            <a:r>
              <a:rPr lang="de-DE" dirty="0" smtClean="0"/>
              <a:t> </a:t>
            </a:r>
            <a:r>
              <a:rPr lang="de-DE" dirty="0" err="1" smtClean="0"/>
              <a:t>Openings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de-DE" dirty="0" err="1" smtClean="0"/>
              <a:t>Use</a:t>
            </a:r>
            <a:r>
              <a:rPr lang="de-DE" dirty="0" smtClean="0"/>
              <a:t> </a:t>
            </a:r>
            <a:r>
              <a:rPr lang="de-DE" dirty="0" err="1" smtClean="0"/>
              <a:t>the</a:t>
            </a:r>
            <a:r>
              <a:rPr lang="de-DE" dirty="0" smtClean="0"/>
              <a:t> </a:t>
            </a:r>
            <a:r>
              <a:rPr lang="de-DE" dirty="0" err="1" smtClean="0"/>
              <a:t>frames</a:t>
            </a:r>
            <a:r>
              <a:rPr lang="de-DE" dirty="0" smtClean="0"/>
              <a:t> </a:t>
            </a:r>
            <a:r>
              <a:rPr lang="de-DE" dirty="0" err="1" smtClean="0"/>
              <a:t>for</a:t>
            </a:r>
            <a:r>
              <a:rPr lang="de-DE" dirty="0" smtClean="0"/>
              <a:t> </a:t>
            </a:r>
            <a:r>
              <a:rPr lang="de-DE" dirty="0" err="1" smtClean="0"/>
              <a:t>the</a:t>
            </a:r>
            <a:r>
              <a:rPr lang="de-DE" dirty="0" smtClean="0"/>
              <a:t> </a:t>
            </a:r>
            <a:r>
              <a:rPr lang="de-DE" dirty="0" err="1" smtClean="0"/>
              <a:t>three</a:t>
            </a:r>
            <a:r>
              <a:rPr lang="de-DE" dirty="0" smtClean="0"/>
              <a:t> different </a:t>
            </a:r>
            <a:r>
              <a:rPr lang="de-DE" dirty="0" err="1" smtClean="0"/>
              <a:t>effective</a:t>
            </a:r>
            <a:r>
              <a:rPr lang="de-DE" dirty="0" smtClean="0"/>
              <a:t> </a:t>
            </a:r>
            <a:r>
              <a:rPr lang="de-DE" dirty="0" err="1" smtClean="0"/>
              <a:t>openings</a:t>
            </a:r>
            <a:r>
              <a:rPr lang="de-DE" dirty="0" smtClean="0"/>
              <a:t> </a:t>
            </a:r>
            <a:r>
              <a:rPr lang="de-DE" dirty="0" err="1" smtClean="0"/>
              <a:t>techniques</a:t>
            </a:r>
            <a:r>
              <a:rPr lang="de-DE" dirty="0" smtClean="0"/>
              <a:t> on p. 15 </a:t>
            </a:r>
            <a:r>
              <a:rPr lang="de-DE" dirty="0" err="1" smtClean="0"/>
              <a:t>to</a:t>
            </a:r>
            <a:r>
              <a:rPr lang="de-DE" dirty="0" smtClean="0"/>
              <a:t> </a:t>
            </a:r>
            <a:r>
              <a:rPr lang="de-DE" dirty="0" err="1" smtClean="0"/>
              <a:t>prepare</a:t>
            </a:r>
            <a:r>
              <a:rPr lang="de-DE" dirty="0" smtClean="0"/>
              <a:t> an </a:t>
            </a:r>
            <a:r>
              <a:rPr lang="de-DE" dirty="0" err="1" smtClean="0"/>
              <a:t>opening</a:t>
            </a:r>
            <a:r>
              <a:rPr lang="de-DE" dirty="0" smtClean="0"/>
              <a:t> </a:t>
            </a:r>
            <a:r>
              <a:rPr lang="de-DE" dirty="0" err="1" smtClean="0"/>
              <a:t>with</a:t>
            </a:r>
            <a:r>
              <a:rPr lang="de-DE" dirty="0" smtClean="0"/>
              <a:t> </a:t>
            </a:r>
            <a:r>
              <a:rPr lang="de-DE" dirty="0" err="1" smtClean="0"/>
              <a:t>one</a:t>
            </a:r>
            <a:r>
              <a:rPr lang="de-DE" dirty="0" smtClean="0"/>
              <a:t> (1) </a:t>
            </a:r>
            <a:r>
              <a:rPr lang="de-DE" dirty="0" err="1" smtClean="0"/>
              <a:t>of</a:t>
            </a:r>
            <a:r>
              <a:rPr lang="de-DE" dirty="0" smtClean="0"/>
              <a:t> </a:t>
            </a:r>
            <a:r>
              <a:rPr lang="de-DE" dirty="0" err="1" smtClean="0"/>
              <a:t>the</a:t>
            </a:r>
            <a:r>
              <a:rPr lang="de-DE" dirty="0" smtClean="0"/>
              <a:t> </a:t>
            </a:r>
            <a:r>
              <a:rPr lang="de-DE" dirty="0" err="1" smtClean="0"/>
              <a:t>three</a:t>
            </a:r>
            <a:r>
              <a:rPr lang="de-DE" dirty="0" smtClean="0"/>
              <a:t> </a:t>
            </a:r>
            <a:r>
              <a:rPr lang="de-DE" dirty="0" err="1" smtClean="0"/>
              <a:t>main</a:t>
            </a:r>
            <a:r>
              <a:rPr lang="de-DE" dirty="0" smtClean="0"/>
              <a:t> </a:t>
            </a:r>
            <a:r>
              <a:rPr lang="de-DE" dirty="0" err="1" smtClean="0"/>
              <a:t>techniques</a:t>
            </a:r>
            <a:r>
              <a:rPr lang="de-DE" dirty="0" smtClean="0"/>
              <a:t>.</a:t>
            </a:r>
          </a:p>
          <a:p>
            <a:pPr marL="0" indent="0">
              <a:buNone/>
            </a:pPr>
            <a:r>
              <a:rPr lang="de-DE" dirty="0" err="1" smtClean="0"/>
              <a:t>Whatever</a:t>
            </a:r>
            <a:r>
              <a:rPr lang="de-DE" dirty="0" smtClean="0"/>
              <a:t> </a:t>
            </a:r>
            <a:r>
              <a:rPr lang="de-DE" dirty="0" err="1" smtClean="0"/>
              <a:t>technique</a:t>
            </a:r>
            <a:r>
              <a:rPr lang="de-DE" dirty="0" smtClean="0"/>
              <a:t> </a:t>
            </a:r>
            <a:r>
              <a:rPr lang="de-DE" dirty="0" err="1" smtClean="0"/>
              <a:t>you</a:t>
            </a:r>
            <a:r>
              <a:rPr lang="de-DE" dirty="0" smtClean="0"/>
              <a:t> </a:t>
            </a:r>
            <a:r>
              <a:rPr lang="de-DE" dirty="0" err="1" smtClean="0"/>
              <a:t>choose</a:t>
            </a:r>
            <a:r>
              <a:rPr lang="de-DE" dirty="0" smtClean="0"/>
              <a:t>, </a:t>
            </a:r>
            <a:r>
              <a:rPr lang="de-DE" dirty="0" err="1" smtClean="0"/>
              <a:t>prepare</a:t>
            </a:r>
            <a:r>
              <a:rPr lang="de-DE" dirty="0" smtClean="0"/>
              <a:t> </a:t>
            </a:r>
            <a:r>
              <a:rPr lang="de-DE" dirty="0" err="1" smtClean="0"/>
              <a:t>your</a:t>
            </a:r>
            <a:r>
              <a:rPr lang="de-DE" dirty="0" smtClean="0"/>
              <a:t> </a:t>
            </a:r>
            <a:r>
              <a:rPr lang="de-DE" dirty="0" err="1" smtClean="0"/>
              <a:t>opening</a:t>
            </a:r>
            <a:r>
              <a:rPr lang="de-DE" dirty="0" smtClean="0"/>
              <a:t> </a:t>
            </a:r>
            <a:r>
              <a:rPr lang="de-DE" dirty="0" err="1" smtClean="0"/>
              <a:t>carefully</a:t>
            </a:r>
            <a:r>
              <a:rPr lang="de-DE" dirty="0" smtClean="0"/>
              <a:t> </a:t>
            </a:r>
            <a:r>
              <a:rPr lang="de-DE" dirty="0" err="1" smtClean="0"/>
              <a:t>for</a:t>
            </a:r>
            <a:r>
              <a:rPr lang="de-DE" dirty="0" smtClean="0"/>
              <a:t> oral </a:t>
            </a:r>
            <a:r>
              <a:rPr lang="de-DE" dirty="0" err="1" smtClean="0"/>
              <a:t>presentation</a:t>
            </a:r>
            <a:r>
              <a:rPr lang="de-DE" dirty="0" smtClean="0"/>
              <a:t> </a:t>
            </a:r>
            <a:r>
              <a:rPr lang="de-DE" dirty="0" err="1" smtClean="0"/>
              <a:t>to</a:t>
            </a:r>
            <a:r>
              <a:rPr lang="de-DE" dirty="0" smtClean="0"/>
              <a:t> </a:t>
            </a:r>
            <a:r>
              <a:rPr lang="de-DE" dirty="0" err="1" smtClean="0"/>
              <a:t>the</a:t>
            </a:r>
            <a:r>
              <a:rPr lang="de-DE" dirty="0" smtClean="0"/>
              <a:t> </a:t>
            </a:r>
            <a:r>
              <a:rPr lang="de-DE" dirty="0" err="1" smtClean="0"/>
              <a:t>class</a:t>
            </a:r>
            <a:r>
              <a:rPr lang="de-DE" dirty="0" smtClean="0"/>
              <a:t> </a:t>
            </a:r>
            <a:r>
              <a:rPr lang="de-DE" dirty="0" err="1" smtClean="0"/>
              <a:t>later</a:t>
            </a:r>
            <a:r>
              <a:rPr lang="de-DE" dirty="0" smtClean="0"/>
              <a:t>.</a:t>
            </a:r>
          </a:p>
          <a:p>
            <a:pPr marL="0" indent="0">
              <a:buNone/>
            </a:pPr>
            <a:r>
              <a:rPr lang="de-DE" dirty="0" err="1" smtClean="0"/>
              <a:t>You</a:t>
            </a:r>
            <a:r>
              <a:rPr lang="de-DE" dirty="0" smtClean="0"/>
              <a:t> </a:t>
            </a:r>
            <a:r>
              <a:rPr lang="de-DE" dirty="0" err="1" smtClean="0"/>
              <a:t>should</a:t>
            </a:r>
            <a:r>
              <a:rPr lang="de-DE" dirty="0" smtClean="0"/>
              <a:t> </a:t>
            </a:r>
            <a:r>
              <a:rPr lang="de-DE" dirty="0" err="1" smtClean="0"/>
              <a:t>always</a:t>
            </a:r>
            <a:r>
              <a:rPr lang="de-DE" dirty="0" smtClean="0"/>
              <a:t> </a:t>
            </a:r>
            <a:r>
              <a:rPr lang="de-DE" dirty="0" err="1" smtClean="0"/>
              <a:t>know</a:t>
            </a:r>
            <a:r>
              <a:rPr lang="de-DE" dirty="0" smtClean="0"/>
              <a:t> </a:t>
            </a:r>
            <a:r>
              <a:rPr lang="de-DE" dirty="0" err="1" smtClean="0"/>
              <a:t>exactly</a:t>
            </a:r>
            <a:r>
              <a:rPr lang="de-DE" dirty="0" smtClean="0"/>
              <a:t> </a:t>
            </a:r>
            <a:r>
              <a:rPr lang="de-DE" dirty="0" err="1" smtClean="0"/>
              <a:t>how</a:t>
            </a:r>
            <a:r>
              <a:rPr lang="de-DE" dirty="0" smtClean="0"/>
              <a:t> </a:t>
            </a:r>
            <a:r>
              <a:rPr lang="de-DE" dirty="0" err="1" smtClean="0"/>
              <a:t>you</a:t>
            </a:r>
            <a:r>
              <a:rPr lang="de-DE" dirty="0" smtClean="0"/>
              <a:t> </a:t>
            </a:r>
            <a:r>
              <a:rPr lang="de-DE" dirty="0" err="1" smtClean="0"/>
              <a:t>are</a:t>
            </a:r>
            <a:r>
              <a:rPr lang="de-DE" dirty="0" smtClean="0"/>
              <a:t> </a:t>
            </a:r>
            <a:r>
              <a:rPr lang="de-DE" dirty="0" err="1" smtClean="0"/>
              <a:t>going</a:t>
            </a:r>
            <a:r>
              <a:rPr lang="de-DE" dirty="0" smtClean="0"/>
              <a:t> </a:t>
            </a:r>
            <a:r>
              <a:rPr lang="de-DE" dirty="0" err="1" smtClean="0"/>
              <a:t>to</a:t>
            </a:r>
            <a:r>
              <a:rPr lang="de-DE" dirty="0" smtClean="0"/>
              <a:t> </a:t>
            </a:r>
            <a:r>
              <a:rPr lang="de-DE" dirty="0" err="1" smtClean="0"/>
              <a:t>start</a:t>
            </a:r>
            <a:r>
              <a:rPr lang="de-DE" dirty="0" smtClean="0"/>
              <a:t>.  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4862115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b="1" dirty="0"/>
              <a:t>1.5 </a:t>
            </a:r>
            <a:r>
              <a:rPr lang="en-GB" b="1" dirty="0" smtClean="0"/>
              <a:t>Signposting Task 1</a:t>
            </a:r>
            <a:r>
              <a:rPr lang="de-DE" dirty="0"/>
              <a:t/>
            </a:r>
            <a:br>
              <a:rPr lang="de-DE" dirty="0"/>
            </a:b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GB" b="1" dirty="0"/>
              <a:t>Task 1</a:t>
            </a:r>
            <a:endParaRPr lang="de-DE" dirty="0"/>
          </a:p>
          <a:p>
            <a:pPr marL="514350" lvl="0" indent="-514350">
              <a:buAutoNum type="arabicParenR"/>
            </a:pPr>
            <a:r>
              <a:rPr lang="en-GB" b="1" dirty="0" smtClean="0"/>
              <a:t>to </a:t>
            </a:r>
            <a:r>
              <a:rPr lang="en-GB" b="1" dirty="0"/>
              <a:t>move on (to your next </a:t>
            </a:r>
            <a:r>
              <a:rPr lang="en-GB" b="1" dirty="0" smtClean="0"/>
              <a:t>point)</a:t>
            </a:r>
            <a:endParaRPr lang="de-DE" dirty="0" smtClean="0"/>
          </a:p>
          <a:p>
            <a:pPr marL="514350" lvl="0" indent="-514350">
              <a:buAutoNum type="arabicParenR"/>
            </a:pPr>
            <a:r>
              <a:rPr lang="en-GB" b="1" dirty="0" smtClean="0"/>
              <a:t>to </a:t>
            </a:r>
            <a:r>
              <a:rPr lang="en-GB" b="1" dirty="0"/>
              <a:t>turn to (last year’s </a:t>
            </a:r>
            <a:r>
              <a:rPr lang="en-GB" b="1" dirty="0" smtClean="0"/>
              <a:t>figures)</a:t>
            </a:r>
            <a:endParaRPr lang="de-DE" dirty="0" smtClean="0"/>
          </a:p>
          <a:p>
            <a:pPr marL="514350" lvl="0" indent="-514350">
              <a:buAutoNum type="arabicParenR"/>
            </a:pPr>
            <a:r>
              <a:rPr lang="en-GB" b="1" dirty="0" smtClean="0"/>
              <a:t>to </a:t>
            </a:r>
            <a:r>
              <a:rPr lang="en-GB" b="1" dirty="0"/>
              <a:t>go back (to what I said </a:t>
            </a:r>
            <a:r>
              <a:rPr lang="en-GB" b="1" dirty="0" smtClean="0"/>
              <a:t>earlier)</a:t>
            </a:r>
            <a:endParaRPr lang="de-DE" dirty="0" smtClean="0"/>
          </a:p>
          <a:p>
            <a:pPr marL="514350" lvl="0" indent="-514350">
              <a:buAutoNum type="arabicParenR"/>
            </a:pPr>
            <a:r>
              <a:rPr lang="en-GB" b="1" dirty="0" smtClean="0"/>
              <a:t>to </a:t>
            </a:r>
            <a:r>
              <a:rPr lang="en-GB" b="1" dirty="0"/>
              <a:t>recap (on the main features of the SR </a:t>
            </a:r>
            <a:r>
              <a:rPr lang="en-GB" b="1" dirty="0" smtClean="0"/>
              <a:t>125)</a:t>
            </a:r>
            <a:endParaRPr lang="de-DE" dirty="0" smtClean="0"/>
          </a:p>
          <a:p>
            <a:pPr marL="514350" lvl="0" indent="-514350">
              <a:buAutoNum type="arabicParenR"/>
            </a:pPr>
            <a:r>
              <a:rPr lang="en-GB" b="1" dirty="0" smtClean="0"/>
              <a:t>to </a:t>
            </a:r>
            <a:r>
              <a:rPr lang="en-GB" b="1" dirty="0"/>
              <a:t>expand on (this a bit </a:t>
            </a:r>
            <a:r>
              <a:rPr lang="en-GB" b="1" dirty="0" smtClean="0"/>
              <a:t>more)</a:t>
            </a:r>
            <a:endParaRPr lang="de-DE" dirty="0" smtClean="0"/>
          </a:p>
          <a:p>
            <a:pPr marL="514350" lvl="0" indent="-514350">
              <a:buAutoNum type="arabicParenR"/>
            </a:pPr>
            <a:r>
              <a:rPr lang="en-GB" b="1" dirty="0" smtClean="0"/>
              <a:t>to </a:t>
            </a:r>
            <a:r>
              <a:rPr lang="en-GB" b="1" dirty="0"/>
              <a:t>elaborate on (this particular </a:t>
            </a:r>
            <a:r>
              <a:rPr lang="en-GB" b="1" dirty="0" smtClean="0"/>
              <a:t>feature)</a:t>
            </a:r>
            <a:endParaRPr lang="de-DE" dirty="0" smtClean="0"/>
          </a:p>
          <a:p>
            <a:pPr marL="514350" lvl="0" indent="-514350">
              <a:buAutoNum type="arabicParenR"/>
            </a:pPr>
            <a:r>
              <a:rPr lang="en-GB" b="1" dirty="0" smtClean="0"/>
              <a:t>to </a:t>
            </a:r>
            <a:r>
              <a:rPr lang="en-GB" b="1" dirty="0"/>
              <a:t>summarize (the salient </a:t>
            </a:r>
            <a:r>
              <a:rPr lang="en-GB" b="1" dirty="0" smtClean="0"/>
              <a:t>points)</a:t>
            </a:r>
            <a:endParaRPr lang="de-DE" dirty="0" smtClean="0"/>
          </a:p>
          <a:p>
            <a:pPr marL="514350" lvl="0" indent="-514350">
              <a:buAutoNum type="arabicParenR"/>
            </a:pPr>
            <a:r>
              <a:rPr lang="en-GB" b="1" dirty="0" smtClean="0"/>
              <a:t>to </a:t>
            </a:r>
            <a:r>
              <a:rPr lang="en-GB" b="1" dirty="0"/>
              <a:t>digress (just for a </a:t>
            </a:r>
            <a:r>
              <a:rPr lang="en-GB" b="1" dirty="0" smtClean="0"/>
              <a:t>moment)</a:t>
            </a:r>
            <a:endParaRPr lang="de-DE" dirty="0" smtClean="0"/>
          </a:p>
          <a:p>
            <a:pPr marL="514350" lvl="0" indent="-514350">
              <a:buAutoNum type="arabicParenR"/>
            </a:pPr>
            <a:r>
              <a:rPr lang="en-GB" b="1" dirty="0" smtClean="0"/>
              <a:t>to </a:t>
            </a:r>
            <a:r>
              <a:rPr lang="en-GB" b="1" dirty="0"/>
              <a:t>conclude</a:t>
            </a:r>
            <a:endParaRPr lang="de-DE" dirty="0"/>
          </a:p>
          <a:p>
            <a:pPr marL="0" indent="0">
              <a:buNone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7282110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1.5 </a:t>
            </a:r>
            <a:r>
              <a:rPr lang="de-DE" dirty="0" err="1" smtClean="0"/>
              <a:t>Signposting</a:t>
            </a:r>
            <a:r>
              <a:rPr lang="de-DE" dirty="0" smtClean="0"/>
              <a:t> Task 2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endParaRPr lang="de-DE" dirty="0"/>
          </a:p>
          <a:p>
            <a:pPr marL="514350" lvl="0" indent="-514350">
              <a:buAutoNum type="arabicParenR"/>
            </a:pPr>
            <a:r>
              <a:rPr lang="en-GB" b="1" dirty="0" smtClean="0"/>
              <a:t>to summarize</a:t>
            </a:r>
            <a:endParaRPr lang="de-DE" dirty="0" smtClean="0"/>
          </a:p>
          <a:p>
            <a:pPr marL="514350" lvl="0" indent="-514350">
              <a:buAutoNum type="arabicParenR"/>
            </a:pPr>
            <a:r>
              <a:rPr lang="en-GB" b="1" dirty="0" smtClean="0"/>
              <a:t>to conclude</a:t>
            </a:r>
            <a:endParaRPr lang="de-DE" dirty="0" smtClean="0"/>
          </a:p>
          <a:p>
            <a:pPr marL="514350" lvl="0" indent="-514350">
              <a:buAutoNum type="arabicParenR"/>
            </a:pPr>
            <a:r>
              <a:rPr lang="en-GB" b="1" dirty="0" smtClean="0"/>
              <a:t>to </a:t>
            </a:r>
            <a:r>
              <a:rPr lang="en-GB" b="1" dirty="0"/>
              <a:t>elaborate (</a:t>
            </a:r>
            <a:r>
              <a:rPr lang="en-GB" b="1" dirty="0" smtClean="0"/>
              <a:t>on)</a:t>
            </a:r>
            <a:endParaRPr lang="de-DE" dirty="0" smtClean="0"/>
          </a:p>
          <a:p>
            <a:pPr marL="514350" lvl="0" indent="-514350">
              <a:buAutoNum type="arabicParenR"/>
            </a:pPr>
            <a:r>
              <a:rPr lang="en-GB" b="1" dirty="0" smtClean="0"/>
              <a:t>to </a:t>
            </a:r>
            <a:r>
              <a:rPr lang="en-GB" b="1" dirty="0"/>
              <a:t>expand (</a:t>
            </a:r>
            <a:r>
              <a:rPr lang="en-GB" b="1" dirty="0" smtClean="0"/>
              <a:t>on)</a:t>
            </a:r>
            <a:endParaRPr lang="de-DE" dirty="0" smtClean="0"/>
          </a:p>
          <a:p>
            <a:pPr marL="514350" lvl="0" indent="-514350">
              <a:buAutoNum type="arabicParenR"/>
            </a:pPr>
            <a:r>
              <a:rPr lang="en-GB" b="1" dirty="0" smtClean="0"/>
              <a:t>to </a:t>
            </a:r>
            <a:r>
              <a:rPr lang="en-GB" b="1" dirty="0"/>
              <a:t>recap (</a:t>
            </a:r>
            <a:r>
              <a:rPr lang="en-GB" b="1" dirty="0" smtClean="0"/>
              <a:t>on)</a:t>
            </a:r>
            <a:endParaRPr lang="de-DE" dirty="0" smtClean="0"/>
          </a:p>
          <a:p>
            <a:pPr marL="514350" lvl="0" indent="-514350">
              <a:buAutoNum type="arabicParenR"/>
            </a:pPr>
            <a:r>
              <a:rPr lang="en-GB" b="1" dirty="0" smtClean="0"/>
              <a:t>to </a:t>
            </a:r>
            <a:r>
              <a:rPr lang="en-GB" b="1" dirty="0"/>
              <a:t>go back (</a:t>
            </a:r>
            <a:r>
              <a:rPr lang="en-GB" b="1" dirty="0" smtClean="0"/>
              <a:t>to)</a:t>
            </a:r>
            <a:endParaRPr lang="de-DE" dirty="0" smtClean="0"/>
          </a:p>
          <a:p>
            <a:pPr marL="514350" lvl="0" indent="-514350">
              <a:buAutoNum type="arabicParenR"/>
            </a:pPr>
            <a:r>
              <a:rPr lang="en-GB" b="1" dirty="0" smtClean="0"/>
              <a:t>to </a:t>
            </a:r>
            <a:r>
              <a:rPr lang="en-GB" b="1" dirty="0"/>
              <a:t>move </a:t>
            </a:r>
            <a:r>
              <a:rPr lang="en-GB" b="1" dirty="0" smtClean="0"/>
              <a:t>on</a:t>
            </a:r>
            <a:endParaRPr lang="de-DE" dirty="0" smtClean="0"/>
          </a:p>
          <a:p>
            <a:pPr marL="514350" lvl="0" indent="-514350">
              <a:buAutoNum type="arabicParenR"/>
            </a:pPr>
            <a:r>
              <a:rPr lang="en-GB" b="1" dirty="0" smtClean="0"/>
              <a:t>to digress</a:t>
            </a:r>
            <a:endParaRPr lang="de-DE" dirty="0" smtClean="0"/>
          </a:p>
          <a:p>
            <a:pPr marL="514350" lvl="0" indent="-514350">
              <a:buAutoNum type="arabicParenR"/>
            </a:pPr>
            <a:r>
              <a:rPr lang="en-GB" b="1" dirty="0" smtClean="0"/>
              <a:t>to </a:t>
            </a:r>
            <a:r>
              <a:rPr lang="en-GB" b="1" dirty="0"/>
              <a:t>turn to</a:t>
            </a:r>
            <a:endParaRPr lang="de-DE" dirty="0"/>
          </a:p>
          <a:p>
            <a:pPr marL="0" indent="0">
              <a:buNone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95916757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b="1" dirty="0" smtClean="0"/>
              <a:t>1.5 Signposting Task 3</a:t>
            </a:r>
            <a:r>
              <a:rPr lang="de-DE" dirty="0" smtClean="0"/>
              <a:t/>
            </a:r>
            <a:br>
              <a:rPr lang="de-DE" dirty="0" smtClean="0"/>
            </a:b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lvl="0" indent="0">
              <a:buNone/>
            </a:pPr>
            <a:r>
              <a:rPr lang="en-GB" b="1" dirty="0" smtClean="0"/>
              <a:t>2) To </a:t>
            </a:r>
            <a:r>
              <a:rPr lang="en-GB" b="1" dirty="0"/>
              <a:t>expand on the figures for last </a:t>
            </a:r>
            <a:r>
              <a:rPr lang="en-GB" b="1" dirty="0" smtClean="0"/>
              <a:t>year</a:t>
            </a:r>
            <a:endParaRPr lang="de-DE" dirty="0"/>
          </a:p>
          <a:p>
            <a:pPr marL="0" lvl="0" indent="0">
              <a:buNone/>
            </a:pPr>
            <a:r>
              <a:rPr lang="de-DE" b="1" dirty="0" smtClean="0"/>
              <a:t>3) </a:t>
            </a:r>
            <a:r>
              <a:rPr lang="en-GB" b="1" dirty="0" smtClean="0"/>
              <a:t>I’d </a:t>
            </a:r>
            <a:r>
              <a:rPr lang="en-GB" b="1" dirty="0"/>
              <a:t>like to recap on the main </a:t>
            </a:r>
            <a:r>
              <a:rPr lang="en-GB" b="1" dirty="0" smtClean="0"/>
              <a:t>points</a:t>
            </a:r>
            <a:endParaRPr lang="de-DE" dirty="0" smtClean="0"/>
          </a:p>
          <a:p>
            <a:pPr marL="0" lvl="0" indent="0">
              <a:buNone/>
            </a:pPr>
            <a:r>
              <a:rPr lang="en-GB" b="1" dirty="0" smtClean="0"/>
              <a:t>4) Let’s </a:t>
            </a:r>
            <a:r>
              <a:rPr lang="en-GB" b="1" dirty="0"/>
              <a:t>go back to the question of clinical research </a:t>
            </a:r>
            <a:r>
              <a:rPr lang="en-GB" b="1" dirty="0" smtClean="0"/>
              <a:t>methods</a:t>
            </a:r>
            <a:endParaRPr lang="de-DE" dirty="0" smtClean="0"/>
          </a:p>
          <a:p>
            <a:pPr marL="0" lvl="0" indent="0">
              <a:buNone/>
            </a:pPr>
            <a:r>
              <a:rPr lang="en-GB" b="1" dirty="0" smtClean="0"/>
              <a:t>5) To </a:t>
            </a:r>
            <a:r>
              <a:rPr lang="en-GB" b="1" dirty="0"/>
              <a:t>digress for a moment, let’s consider the </a:t>
            </a:r>
            <a:r>
              <a:rPr lang="en-GB" b="1" dirty="0" smtClean="0"/>
              <a:t>alternatives</a:t>
            </a:r>
            <a:endParaRPr lang="de-DE" dirty="0" smtClean="0"/>
          </a:p>
          <a:p>
            <a:pPr marL="0" lvl="0" indent="0">
              <a:buNone/>
            </a:pPr>
            <a:r>
              <a:rPr lang="en-GB" b="1" dirty="0" smtClean="0"/>
              <a:t>6) Going </a:t>
            </a:r>
            <a:r>
              <a:rPr lang="en-GB" b="1" dirty="0"/>
              <a:t>back for a moment to the situation last </a:t>
            </a:r>
            <a:r>
              <a:rPr lang="en-GB" b="1" dirty="0" smtClean="0"/>
              <a:t>year</a:t>
            </a:r>
            <a:endParaRPr lang="de-DE" dirty="0" smtClean="0"/>
          </a:p>
          <a:p>
            <a:pPr marL="0" lvl="0" indent="0">
              <a:buNone/>
            </a:pPr>
            <a:r>
              <a:rPr lang="en-GB" b="1" dirty="0" smtClean="0"/>
              <a:t>7) Let’s </a:t>
            </a:r>
            <a:r>
              <a:rPr lang="en-GB" b="1" dirty="0"/>
              <a:t>turn now to our targets for the next five </a:t>
            </a:r>
            <a:r>
              <a:rPr lang="en-GB" b="1" dirty="0" smtClean="0"/>
              <a:t>years</a:t>
            </a:r>
            <a:endParaRPr lang="de-DE" dirty="0" smtClean="0"/>
          </a:p>
          <a:p>
            <a:pPr marL="0" lvl="0" indent="0">
              <a:buNone/>
            </a:pPr>
            <a:r>
              <a:rPr lang="en-GB" b="1" dirty="0" smtClean="0"/>
              <a:t>8) I’d </a:t>
            </a:r>
            <a:r>
              <a:rPr lang="en-GB" b="1" dirty="0"/>
              <a:t>like to turn now to our projections to the year </a:t>
            </a:r>
            <a:r>
              <a:rPr lang="en-GB" b="1" dirty="0" smtClean="0"/>
              <a:t>2005</a:t>
            </a:r>
            <a:endParaRPr lang="de-DE" dirty="0" smtClean="0"/>
          </a:p>
          <a:p>
            <a:pPr marL="0" lvl="0" indent="0">
              <a:buNone/>
            </a:pPr>
            <a:r>
              <a:rPr lang="en-GB" b="1" dirty="0" smtClean="0"/>
              <a:t>9) To </a:t>
            </a:r>
            <a:r>
              <a:rPr lang="en-GB" b="1" dirty="0"/>
              <a:t>go back to the main reason for our collaboration with the Germans</a:t>
            </a:r>
            <a:endParaRPr lang="de-DE" dirty="0"/>
          </a:p>
          <a:p>
            <a:pPr marL="0" indent="0">
              <a:buNone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55265402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/>
              <a:t>1.5 Signposting Task 3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lvl="0" indent="0">
              <a:buNone/>
            </a:pPr>
            <a:r>
              <a:rPr lang="en-GB" b="1" dirty="0" smtClean="0"/>
              <a:t>10) I’d </a:t>
            </a:r>
            <a:r>
              <a:rPr lang="en-GB" b="1" dirty="0"/>
              <a:t>like to expand on that a little before we move </a:t>
            </a:r>
            <a:r>
              <a:rPr lang="en-GB" b="1" dirty="0" smtClean="0"/>
              <a:t>on.</a:t>
            </a:r>
            <a:endParaRPr lang="de-DE" dirty="0" smtClean="0"/>
          </a:p>
          <a:p>
            <a:pPr marL="0" lvl="0" indent="0">
              <a:buNone/>
            </a:pPr>
            <a:r>
              <a:rPr lang="de-DE" b="1" dirty="0" smtClean="0"/>
              <a:t>11) </a:t>
            </a:r>
            <a:r>
              <a:rPr lang="en-GB" b="1" dirty="0" smtClean="0"/>
              <a:t>Let’s </a:t>
            </a:r>
            <a:r>
              <a:rPr lang="en-GB" b="1" dirty="0"/>
              <a:t>go back for a moment to what we were discussing earlier</a:t>
            </a:r>
            <a:endParaRPr lang="de-DE" dirty="0"/>
          </a:p>
          <a:p>
            <a:pPr marL="0" lvl="0" indent="0">
              <a:buNone/>
            </a:pPr>
            <a:r>
              <a:rPr lang="en-GB" b="1" dirty="0" smtClean="0"/>
              <a:t>12) Let </a:t>
            </a:r>
            <a:r>
              <a:rPr lang="en-GB" b="1" dirty="0"/>
              <a:t>me expand on some of the main points in our proposal</a:t>
            </a:r>
            <a:endParaRPr lang="de-DE" dirty="0"/>
          </a:p>
          <a:p>
            <a:pPr marL="0" lvl="0" indent="0">
              <a:buNone/>
            </a:pPr>
            <a:r>
              <a:rPr lang="en-GB" b="1" dirty="0" smtClean="0"/>
              <a:t>13) To </a:t>
            </a:r>
            <a:r>
              <a:rPr lang="en-GB" b="1" dirty="0"/>
              <a:t>elaborate on that a little for those of you who aren’t familiar with Russian business practices.</a:t>
            </a:r>
            <a:endParaRPr lang="de-DE" dirty="0"/>
          </a:p>
          <a:p>
            <a:pPr marL="0" lvl="0" indent="0">
              <a:buNone/>
            </a:pPr>
            <a:r>
              <a:rPr lang="en-GB" b="1" dirty="0" smtClean="0"/>
              <a:t>14) If </a:t>
            </a:r>
            <a:r>
              <a:rPr lang="en-GB" b="1" dirty="0"/>
              <a:t>I could just move on to some of the problems we face in Central and Latin America</a:t>
            </a:r>
            <a:endParaRPr lang="de-DE" dirty="0"/>
          </a:p>
          <a:p>
            <a:pPr marL="0" lvl="0" indent="0">
              <a:buNone/>
            </a:pPr>
            <a:r>
              <a:rPr lang="en-GB" b="1" dirty="0" smtClean="0"/>
              <a:t>15) I’d </a:t>
            </a:r>
            <a:r>
              <a:rPr lang="en-GB" b="1" dirty="0"/>
              <a:t>like to conclude, if I may, by repeating what I said at the beginning of this presentation.</a:t>
            </a:r>
            <a:endParaRPr lang="de-DE" dirty="0"/>
          </a:p>
          <a:p>
            <a:pPr marL="0" indent="0">
              <a:buNone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64534582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1.6 </a:t>
            </a:r>
            <a:r>
              <a:rPr lang="de-DE" dirty="0" err="1" smtClean="0"/>
              <a:t>Survival</a:t>
            </a:r>
            <a:r>
              <a:rPr lang="de-DE" dirty="0" smtClean="0"/>
              <a:t> </a:t>
            </a:r>
            <a:r>
              <a:rPr lang="de-DE" dirty="0" err="1" smtClean="0"/>
              <a:t>Tactics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GB" b="1" dirty="0"/>
              <a:t>Task 1</a:t>
            </a:r>
            <a:endParaRPr lang="de-DE" dirty="0"/>
          </a:p>
          <a:p>
            <a:pPr marL="514350" lvl="0" indent="-514350">
              <a:buAutoNum type="arabicParenR"/>
            </a:pPr>
            <a:r>
              <a:rPr lang="en-GB" b="1" dirty="0" smtClean="0"/>
              <a:t>C</a:t>
            </a:r>
            <a:endParaRPr lang="de-DE" dirty="0" smtClean="0"/>
          </a:p>
          <a:p>
            <a:pPr marL="514350" lvl="0" indent="-514350">
              <a:buAutoNum type="arabicParenR"/>
            </a:pPr>
            <a:r>
              <a:rPr lang="en-GB" b="1" dirty="0" smtClean="0"/>
              <a:t>A</a:t>
            </a:r>
            <a:endParaRPr lang="de-DE" dirty="0" smtClean="0"/>
          </a:p>
          <a:p>
            <a:pPr marL="514350" lvl="0" indent="-514350">
              <a:buAutoNum type="arabicParenR"/>
            </a:pPr>
            <a:r>
              <a:rPr lang="en-GB" b="1" dirty="0" smtClean="0"/>
              <a:t>D</a:t>
            </a:r>
            <a:endParaRPr lang="de-DE" dirty="0" smtClean="0"/>
          </a:p>
          <a:p>
            <a:pPr marL="514350" lvl="0" indent="-514350">
              <a:buAutoNum type="arabicParenR"/>
            </a:pPr>
            <a:r>
              <a:rPr lang="en-GB" b="1" dirty="0" smtClean="0"/>
              <a:t>B</a:t>
            </a:r>
            <a:endParaRPr lang="de-DE" dirty="0" smtClean="0"/>
          </a:p>
          <a:p>
            <a:pPr marL="514350" lvl="0" indent="-514350">
              <a:buAutoNum type="arabicParenR"/>
            </a:pPr>
            <a:r>
              <a:rPr lang="en-GB" b="1" dirty="0" smtClean="0"/>
              <a:t>H</a:t>
            </a:r>
            <a:endParaRPr lang="de-DE" dirty="0" smtClean="0"/>
          </a:p>
          <a:p>
            <a:pPr marL="514350" lvl="0" indent="-514350">
              <a:buAutoNum type="arabicParenR"/>
            </a:pPr>
            <a:r>
              <a:rPr lang="en-GB" b="1" dirty="0" smtClean="0"/>
              <a:t>G</a:t>
            </a:r>
            <a:endParaRPr lang="de-DE" dirty="0" smtClean="0"/>
          </a:p>
          <a:p>
            <a:pPr marL="514350" lvl="0" indent="-514350">
              <a:buAutoNum type="arabicParenR"/>
            </a:pPr>
            <a:r>
              <a:rPr lang="en-GB" b="1" dirty="0" smtClean="0"/>
              <a:t>F</a:t>
            </a:r>
            <a:endParaRPr lang="de-DE" dirty="0" smtClean="0"/>
          </a:p>
          <a:p>
            <a:pPr marL="514350" lvl="0" indent="-514350">
              <a:buAutoNum type="arabicParenR"/>
            </a:pPr>
            <a:r>
              <a:rPr lang="en-GB" b="1" dirty="0" smtClean="0"/>
              <a:t>e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7670514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dirty="0" smtClean="0"/>
              <a:t>General Information </a:t>
            </a:r>
            <a:r>
              <a:rPr lang="de-DE" dirty="0" err="1" smtClean="0"/>
              <a:t>about</a:t>
            </a:r>
            <a:r>
              <a:rPr lang="de-DE" dirty="0" smtClean="0"/>
              <a:t> </a:t>
            </a:r>
            <a:r>
              <a:rPr lang="de-DE" dirty="0" err="1" smtClean="0"/>
              <a:t>Presentations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dirty="0" smtClean="0"/>
              <a:t>Presentations are mostly practiced by students and professionals, and they are a great way to convey ideas as well as educate and convince people. </a:t>
            </a:r>
          </a:p>
          <a:p>
            <a:pPr marL="0" indent="0">
              <a:buNone/>
            </a:pPr>
            <a:r>
              <a:rPr lang="en-US" dirty="0" smtClean="0"/>
              <a:t>Giving a presentation is not an easy task; it requires substantial research, organization, public speaking skills, and self-confidence. </a:t>
            </a:r>
          </a:p>
          <a:p>
            <a:pPr marL="0" indent="0">
              <a:buNone/>
            </a:pPr>
            <a:r>
              <a:rPr lang="en-US" dirty="0" smtClean="0"/>
              <a:t>A good presenter has the ability to engage his or her listeners from beginning to end and compel them to take action. </a:t>
            </a:r>
          </a:p>
          <a:p>
            <a:pPr marL="0" indent="0">
              <a:buNone/>
            </a:pPr>
            <a:r>
              <a:rPr lang="en-US" dirty="0" smtClean="0"/>
              <a:t>Those who wish to learn presentation skills can get training from expert presenters through classes or courses, or they can follow presentation tips that are available on the Internet. 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5508450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1.6 </a:t>
            </a:r>
            <a:r>
              <a:rPr lang="de-DE" dirty="0" err="1" smtClean="0"/>
              <a:t>Survival</a:t>
            </a:r>
            <a:r>
              <a:rPr lang="de-DE" dirty="0" smtClean="0"/>
              <a:t> </a:t>
            </a:r>
            <a:r>
              <a:rPr lang="de-DE" dirty="0" err="1" smtClean="0"/>
              <a:t>Tactics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de-DE" b="1" dirty="0" smtClean="0"/>
              <a:t>Task 2</a:t>
            </a:r>
            <a:r>
              <a:rPr lang="en-GB" b="1" dirty="0"/>
              <a:t> </a:t>
            </a:r>
            <a:endParaRPr lang="de-DE" dirty="0"/>
          </a:p>
          <a:p>
            <a:pPr marL="0" lvl="0" indent="0">
              <a:buNone/>
            </a:pPr>
            <a:r>
              <a:rPr lang="en-GB" b="1" dirty="0" smtClean="0"/>
              <a:t>1) Sorry</a:t>
            </a:r>
            <a:r>
              <a:rPr lang="en-GB" b="1" dirty="0"/>
              <a:t>, what I meant is this.</a:t>
            </a:r>
            <a:endParaRPr lang="de-DE" dirty="0"/>
          </a:p>
          <a:p>
            <a:pPr marL="0" lvl="0" indent="0">
              <a:buNone/>
            </a:pPr>
            <a:r>
              <a:rPr lang="en-GB" b="1" dirty="0" smtClean="0"/>
              <a:t>2) So</a:t>
            </a:r>
            <a:r>
              <a:rPr lang="en-GB" b="1" dirty="0"/>
              <a:t>, let’s just recap on that.</a:t>
            </a:r>
            <a:endParaRPr lang="de-DE" dirty="0"/>
          </a:p>
          <a:p>
            <a:pPr marL="0" lvl="0" indent="0">
              <a:buNone/>
            </a:pPr>
            <a:r>
              <a:rPr lang="en-GB" b="1" dirty="0" smtClean="0"/>
              <a:t>3) Sorry</a:t>
            </a:r>
            <a:r>
              <a:rPr lang="en-GB" b="1" dirty="0"/>
              <a:t>, I should just mention one thing.</a:t>
            </a:r>
            <a:endParaRPr lang="de-DE" dirty="0"/>
          </a:p>
          <a:p>
            <a:pPr marL="0" lvl="0" indent="0">
              <a:buNone/>
            </a:pPr>
            <a:r>
              <a:rPr lang="en-GB" b="1" dirty="0" smtClean="0"/>
              <a:t>4) So</a:t>
            </a:r>
            <a:r>
              <a:rPr lang="en-GB" b="1" dirty="0"/>
              <a:t>, basically what I’m saying is this.</a:t>
            </a:r>
            <a:endParaRPr lang="de-DE" dirty="0"/>
          </a:p>
          <a:p>
            <a:pPr marL="0" lvl="0" indent="0">
              <a:buNone/>
            </a:pPr>
            <a:r>
              <a:rPr lang="en-GB" b="1" dirty="0" smtClean="0"/>
              <a:t>5) Sorry</a:t>
            </a:r>
            <a:r>
              <a:rPr lang="en-GB" b="1" dirty="0"/>
              <a:t>, perhaps I didn’t make that quite clear.</a:t>
            </a:r>
            <a:endParaRPr lang="de-DE" dirty="0"/>
          </a:p>
          <a:p>
            <a:pPr marL="0" lvl="0" indent="0">
              <a:buNone/>
            </a:pPr>
            <a:r>
              <a:rPr lang="en-GB" b="1" dirty="0" smtClean="0"/>
              <a:t>6) Sorry</a:t>
            </a:r>
            <a:r>
              <a:rPr lang="en-GB" b="1" dirty="0"/>
              <a:t>, what’s the word I’m looking for?</a:t>
            </a:r>
            <a:endParaRPr lang="de-DE" dirty="0"/>
          </a:p>
          <a:p>
            <a:pPr marL="0" lvl="0" indent="0">
              <a:buNone/>
            </a:pPr>
            <a:r>
              <a:rPr lang="en-GB" b="1" dirty="0" smtClean="0"/>
              <a:t>7) Sorry</a:t>
            </a:r>
            <a:r>
              <a:rPr lang="en-GB" b="1" dirty="0"/>
              <a:t>, let me rephrase that. </a:t>
            </a:r>
            <a:endParaRPr lang="de-DE" dirty="0"/>
          </a:p>
          <a:p>
            <a:pPr marL="0" lvl="0" indent="0">
              <a:buNone/>
            </a:pPr>
            <a:r>
              <a:rPr lang="en-GB" b="1" dirty="0" smtClean="0"/>
              <a:t>8) So</a:t>
            </a:r>
            <a:r>
              <a:rPr lang="en-GB" b="1" dirty="0"/>
              <a:t>, just to give you the main points here.</a:t>
            </a:r>
            <a:endParaRPr lang="de-DE" dirty="0"/>
          </a:p>
          <a:p>
            <a:pPr marL="0" indent="0">
              <a:buNone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5749578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952992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 smtClean="0"/>
              <a:t>Tips</a:t>
            </a:r>
            <a:r>
              <a:rPr lang="de-DE" dirty="0" smtClean="0"/>
              <a:t>: </a:t>
            </a:r>
            <a:r>
              <a:rPr lang="de-DE" dirty="0" err="1" smtClean="0"/>
              <a:t>Organizing</a:t>
            </a:r>
            <a:r>
              <a:rPr lang="de-DE" dirty="0" smtClean="0"/>
              <a:t> </a:t>
            </a:r>
            <a:r>
              <a:rPr lang="de-DE" dirty="0" err="1" smtClean="0"/>
              <a:t>Your</a:t>
            </a:r>
            <a:r>
              <a:rPr lang="de-DE" dirty="0" smtClean="0"/>
              <a:t> </a:t>
            </a:r>
            <a:r>
              <a:rPr lang="de-DE" dirty="0" err="1" smtClean="0"/>
              <a:t>Presentation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endParaRPr lang="en-US" dirty="0" smtClean="0"/>
          </a:p>
          <a:p>
            <a:r>
              <a:rPr lang="en-US" dirty="0" smtClean="0"/>
              <a:t>Choose an appropriate presentation structure: topical, chronological, classification by categories, problem and solution, or cause and effect.</a:t>
            </a:r>
          </a:p>
          <a:p>
            <a:r>
              <a:rPr lang="en-US" dirty="0" smtClean="0"/>
              <a:t>Divide the body of your presentation into three to five main points.</a:t>
            </a:r>
          </a:p>
          <a:p>
            <a:r>
              <a:rPr lang="en-US" dirty="0" smtClean="0"/>
              <a:t>The conclusion should include a summary of the main points of the presentation and leave the audience with something that is worth remembering and pondering.</a:t>
            </a:r>
          </a:p>
          <a:p>
            <a:r>
              <a:rPr lang="en-US" dirty="0" smtClean="0"/>
              <a:t>Include questions in your presentation, which should be asked to engage the audience.</a:t>
            </a:r>
          </a:p>
          <a:p>
            <a:r>
              <a:rPr lang="en-US" dirty="0" smtClean="0"/>
              <a:t>The final slide should contain a message thanking the audience, your contact details, and information about the availability of speaker notes, materials, and feedback tools.</a:t>
            </a:r>
          </a:p>
          <a:p>
            <a:pPr marL="0" indent="0">
              <a:buNone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1918129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 smtClean="0"/>
              <a:t>Tips</a:t>
            </a:r>
            <a:r>
              <a:rPr lang="de-DE" dirty="0" smtClean="0"/>
              <a:t>: Public </a:t>
            </a:r>
            <a:r>
              <a:rPr lang="de-DE" dirty="0" err="1" smtClean="0"/>
              <a:t>Speaking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endParaRPr lang="en-US" dirty="0" smtClean="0"/>
          </a:p>
          <a:p>
            <a:r>
              <a:rPr lang="en-US" dirty="0" smtClean="0"/>
              <a:t>Avoid slang and jargon.</a:t>
            </a:r>
          </a:p>
          <a:p>
            <a:r>
              <a:rPr lang="en-US" dirty="0" smtClean="0"/>
              <a:t>Use anecdotes and practical examples to make complicated concepts more comprehensible.</a:t>
            </a:r>
          </a:p>
          <a:p>
            <a:r>
              <a:rPr lang="en-US" dirty="0" smtClean="0"/>
              <a:t>Speak in varying tones and pitches to give emphasis to certain words and ideas.</a:t>
            </a:r>
          </a:p>
          <a:p>
            <a:r>
              <a:rPr lang="en-US" dirty="0" smtClean="0"/>
              <a:t>Deliver your speech slowly and clearly.</a:t>
            </a:r>
          </a:p>
          <a:p>
            <a:r>
              <a:rPr lang="en-US" dirty="0" smtClean="0"/>
              <a:t>Make sure that the people sitting at the back can hear you clearly, but do not speak so loud that it appears as if you are shouting.</a:t>
            </a:r>
          </a:p>
          <a:p>
            <a:r>
              <a:rPr lang="en-US" dirty="0" smtClean="0"/>
              <a:t>Maintain an upright but relaxed posture while you are speaking, and do not lean forward or backward.</a:t>
            </a:r>
          </a:p>
          <a:p>
            <a:r>
              <a:rPr lang="en-US" dirty="0" smtClean="0"/>
              <a:t>Leave your arms on the podium or by your sides when you are not using them to make gestures.</a:t>
            </a:r>
          </a:p>
          <a:p>
            <a:r>
              <a:rPr lang="en-US" dirty="0" smtClean="0"/>
              <a:t>When gesturing, make sure that it is natural and spontaneous.</a:t>
            </a:r>
          </a:p>
          <a:p>
            <a:r>
              <a:rPr lang="en-US" dirty="0" smtClean="0"/>
              <a:t>Maintain eye contact with the audience.</a:t>
            </a:r>
          </a:p>
          <a:p>
            <a:r>
              <a:rPr lang="en-US" dirty="0" smtClean="0"/>
              <a:t>Wear clothes with simple cuts and neutral tones, and make sure that they are comfortable.</a:t>
            </a:r>
          </a:p>
          <a:p>
            <a:pPr marL="0" indent="0">
              <a:buNone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938236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 smtClean="0"/>
              <a:t>Tips</a:t>
            </a:r>
            <a:r>
              <a:rPr lang="de-DE" dirty="0" smtClean="0"/>
              <a:t>: </a:t>
            </a:r>
            <a:r>
              <a:rPr lang="de-DE" dirty="0" err="1" smtClean="0"/>
              <a:t>Presentation</a:t>
            </a:r>
            <a:r>
              <a:rPr lang="de-DE" dirty="0" smtClean="0"/>
              <a:t> Design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endParaRPr lang="en-US" dirty="0" smtClean="0"/>
          </a:p>
          <a:p>
            <a:r>
              <a:rPr lang="en-US" dirty="0" smtClean="0"/>
              <a:t>Do not overload slides with a lot of text.</a:t>
            </a:r>
          </a:p>
          <a:p>
            <a:r>
              <a:rPr lang="en-US" dirty="0" smtClean="0"/>
              <a:t>Use the PowerPoint Notes to remind yourself what to say when a certain slide is being shown.</a:t>
            </a:r>
          </a:p>
          <a:p>
            <a:r>
              <a:rPr lang="en-US" dirty="0" smtClean="0"/>
              <a:t>Prepare a Table of Contents slide with the “Summary Slide” feature.</a:t>
            </a:r>
          </a:p>
          <a:p>
            <a:r>
              <a:rPr lang="en-US" dirty="0" smtClean="0"/>
              <a:t>Arrange slides according to topics.</a:t>
            </a:r>
          </a:p>
          <a:p>
            <a:r>
              <a:rPr lang="en-US" dirty="0" smtClean="0"/>
              <a:t>Try to make the length of text lines similar throughout the slide.</a:t>
            </a:r>
          </a:p>
          <a:p>
            <a:r>
              <a:rPr lang="en-US" dirty="0" smtClean="0"/>
              <a:t>Recommended font for slide title is San Serif, and font size should be 44.</a:t>
            </a:r>
          </a:p>
          <a:p>
            <a:r>
              <a:rPr lang="en-US" dirty="0" smtClean="0"/>
              <a:t>Font size for subtitles should be 28 to 34, with bold font.</a:t>
            </a:r>
          </a:p>
          <a:p>
            <a:r>
              <a:rPr lang="en-US" dirty="0" smtClean="0"/>
              <a:t>Use dark font over light background and light font over dark background to enhance clarity.</a:t>
            </a:r>
          </a:p>
          <a:p>
            <a:r>
              <a:rPr lang="en-US" dirty="0" smtClean="0"/>
              <a:t>Use graphics only when appropriate.</a:t>
            </a:r>
          </a:p>
          <a:p>
            <a:r>
              <a:rPr lang="en-US" dirty="0" smtClean="0"/>
              <a:t>You can press “W” or “B” to clear the screen temporarily during your presentation, and resume the presentation by pressing “Enter”.</a:t>
            </a:r>
          </a:p>
          <a:p>
            <a:pPr marL="0" indent="0">
              <a:buNone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0076567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 smtClean="0"/>
              <a:t>Tips</a:t>
            </a:r>
            <a:r>
              <a:rPr lang="de-DE" dirty="0" smtClean="0"/>
              <a:t>: Charts, Facts, </a:t>
            </a:r>
            <a:r>
              <a:rPr lang="de-DE" dirty="0" err="1" smtClean="0"/>
              <a:t>Statistics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Use as few numbers as possible during your presentation, preferably, no more than 12 numbers, because they can cause confusion.</a:t>
            </a:r>
          </a:p>
          <a:p>
            <a:r>
              <a:rPr lang="en-US" dirty="0" smtClean="0"/>
              <a:t>Try not to use more than one number in a sentence.</a:t>
            </a:r>
          </a:p>
          <a:p>
            <a:r>
              <a:rPr lang="en-US" dirty="0" smtClean="0"/>
              <a:t>Round numbers up to the nearest whole number.</a:t>
            </a:r>
          </a:p>
          <a:p>
            <a:r>
              <a:rPr lang="en-US" dirty="0" smtClean="0"/>
              <a:t>Use a smaller font to cite sources for statistics.</a:t>
            </a:r>
          </a:p>
          <a:p>
            <a:r>
              <a:rPr lang="en-US" dirty="0" smtClean="0"/>
              <a:t>Label all your charts clearly.</a:t>
            </a:r>
          </a:p>
          <a:p>
            <a:r>
              <a:rPr lang="en-US" dirty="0" smtClean="0"/>
              <a:t>Numbers in charts can be difficult to view and understand.  Avoid this problem through design and commenting on the visual.</a:t>
            </a:r>
          </a:p>
          <a:p>
            <a:r>
              <a:rPr lang="en-US" dirty="0" smtClean="0"/>
              <a:t>Try to find ways other than columns and rows to present your data.</a:t>
            </a:r>
          </a:p>
          <a:p>
            <a:pPr marL="0" indent="0">
              <a:buNone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1066506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6 Bad </a:t>
            </a:r>
            <a:r>
              <a:rPr lang="de-DE" dirty="0" err="1" smtClean="0"/>
              <a:t>Examples</a:t>
            </a:r>
            <a:r>
              <a:rPr lang="de-DE" dirty="0" smtClean="0"/>
              <a:t> </a:t>
            </a:r>
            <a:r>
              <a:rPr lang="de-DE" dirty="0" err="1" smtClean="0"/>
              <a:t>of</a:t>
            </a:r>
            <a:r>
              <a:rPr lang="de-DE" dirty="0" smtClean="0"/>
              <a:t> Public </a:t>
            </a:r>
            <a:r>
              <a:rPr lang="de-DE" dirty="0" err="1" smtClean="0"/>
              <a:t>Speaking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dirty="0" err="1" smtClean="0"/>
              <a:t>We</a:t>
            </a:r>
            <a:r>
              <a:rPr lang="de-DE" dirty="0" smtClean="0"/>
              <a:t> will </a:t>
            </a:r>
            <a:r>
              <a:rPr lang="de-DE" dirty="0" err="1" smtClean="0"/>
              <a:t>now</a:t>
            </a:r>
            <a:r>
              <a:rPr lang="de-DE" dirty="0" smtClean="0"/>
              <a:t> </a:t>
            </a:r>
            <a:r>
              <a:rPr lang="de-DE" dirty="0" err="1" smtClean="0"/>
              <a:t>watch</a:t>
            </a:r>
            <a:r>
              <a:rPr lang="de-DE" dirty="0" smtClean="0"/>
              <a:t> 6 different </a:t>
            </a:r>
            <a:r>
              <a:rPr lang="de-DE" dirty="0" err="1" smtClean="0"/>
              <a:t>bad</a:t>
            </a:r>
            <a:r>
              <a:rPr lang="de-DE" dirty="0" smtClean="0"/>
              <a:t> </a:t>
            </a:r>
            <a:r>
              <a:rPr lang="de-DE" dirty="0" err="1" smtClean="0"/>
              <a:t>examples</a:t>
            </a:r>
            <a:r>
              <a:rPr lang="de-DE" dirty="0" smtClean="0"/>
              <a:t> </a:t>
            </a:r>
            <a:r>
              <a:rPr lang="de-DE" dirty="0" err="1" smtClean="0"/>
              <a:t>of</a:t>
            </a:r>
            <a:r>
              <a:rPr lang="de-DE" dirty="0" smtClean="0"/>
              <a:t> </a:t>
            </a:r>
            <a:r>
              <a:rPr lang="de-DE" dirty="0" err="1" smtClean="0"/>
              <a:t>public</a:t>
            </a:r>
            <a:r>
              <a:rPr lang="de-DE" dirty="0" smtClean="0"/>
              <a:t> </a:t>
            </a:r>
            <a:r>
              <a:rPr lang="de-DE" dirty="0" err="1" smtClean="0"/>
              <a:t>speaking</a:t>
            </a:r>
            <a:r>
              <a:rPr lang="de-DE" dirty="0" smtClean="0"/>
              <a:t>.</a:t>
            </a:r>
          </a:p>
          <a:p>
            <a:pPr marL="0" indent="0">
              <a:buNone/>
            </a:pPr>
            <a:r>
              <a:rPr lang="de-DE" dirty="0" smtClean="0"/>
              <a:t>Watch </a:t>
            </a:r>
            <a:r>
              <a:rPr lang="de-DE" dirty="0" err="1" smtClean="0"/>
              <a:t>and</a:t>
            </a:r>
            <a:r>
              <a:rPr lang="de-DE" dirty="0" smtClean="0"/>
              <a:t> </a:t>
            </a:r>
            <a:r>
              <a:rPr lang="de-DE" dirty="0" err="1" smtClean="0"/>
              <a:t>list</a:t>
            </a:r>
            <a:r>
              <a:rPr lang="de-DE" dirty="0" smtClean="0"/>
              <a:t> </a:t>
            </a:r>
            <a:r>
              <a:rPr lang="de-DE" dirty="0" err="1" smtClean="0"/>
              <a:t>the</a:t>
            </a:r>
            <a:r>
              <a:rPr lang="de-DE" dirty="0" smtClean="0"/>
              <a:t> </a:t>
            </a:r>
            <a:r>
              <a:rPr lang="de-DE" dirty="0" err="1" smtClean="0"/>
              <a:t>things</a:t>
            </a:r>
            <a:r>
              <a:rPr lang="de-DE" dirty="0" smtClean="0"/>
              <a:t> </a:t>
            </a:r>
            <a:r>
              <a:rPr lang="de-DE" dirty="0" err="1" smtClean="0"/>
              <a:t>that</a:t>
            </a:r>
            <a:r>
              <a:rPr lang="de-DE" dirty="0" smtClean="0"/>
              <a:t> </a:t>
            </a:r>
            <a:r>
              <a:rPr lang="de-DE" dirty="0" err="1" smtClean="0"/>
              <a:t>make</a:t>
            </a:r>
            <a:r>
              <a:rPr lang="de-DE" dirty="0" smtClean="0"/>
              <a:t> </a:t>
            </a:r>
            <a:r>
              <a:rPr lang="de-DE" dirty="0" err="1" smtClean="0"/>
              <a:t>the</a:t>
            </a:r>
            <a:r>
              <a:rPr lang="de-DE" dirty="0" smtClean="0"/>
              <a:t> </a:t>
            </a:r>
            <a:r>
              <a:rPr lang="de-DE" dirty="0" err="1" smtClean="0"/>
              <a:t>presentation</a:t>
            </a:r>
            <a:r>
              <a:rPr lang="de-DE" dirty="0" smtClean="0"/>
              <a:t> </a:t>
            </a:r>
            <a:r>
              <a:rPr lang="de-DE" dirty="0" err="1" smtClean="0"/>
              <a:t>bad</a:t>
            </a:r>
            <a:r>
              <a:rPr lang="de-DE" dirty="0" smtClean="0"/>
              <a:t>.</a:t>
            </a:r>
          </a:p>
          <a:p>
            <a:pPr marL="0" indent="0">
              <a:buNone/>
            </a:pPr>
            <a:r>
              <a:rPr lang="de-DE" dirty="0" err="1" smtClean="0"/>
              <a:t>We</a:t>
            </a:r>
            <a:r>
              <a:rPr lang="de-DE" dirty="0" smtClean="0"/>
              <a:t> will </a:t>
            </a:r>
            <a:r>
              <a:rPr lang="de-DE" dirty="0" err="1" smtClean="0"/>
              <a:t>discuss</a:t>
            </a:r>
            <a:r>
              <a:rPr lang="de-DE" dirty="0" smtClean="0"/>
              <a:t> </a:t>
            </a:r>
            <a:r>
              <a:rPr lang="de-DE" dirty="0" err="1" smtClean="0"/>
              <a:t>each</a:t>
            </a:r>
            <a:r>
              <a:rPr lang="de-DE" dirty="0" smtClean="0"/>
              <a:t> </a:t>
            </a:r>
            <a:r>
              <a:rPr lang="de-DE" dirty="0" err="1" smtClean="0"/>
              <a:t>example</a:t>
            </a:r>
            <a:r>
              <a:rPr lang="de-DE" dirty="0" smtClean="0"/>
              <a:t> </a:t>
            </a:r>
            <a:r>
              <a:rPr lang="de-DE" dirty="0" err="1" smtClean="0"/>
              <a:t>at</a:t>
            </a:r>
            <a:r>
              <a:rPr lang="de-DE" dirty="0" smtClean="0"/>
              <a:t> </a:t>
            </a:r>
            <a:r>
              <a:rPr lang="de-DE" dirty="0" err="1" smtClean="0"/>
              <a:t>the</a:t>
            </a:r>
            <a:r>
              <a:rPr lang="de-DE" dirty="0" smtClean="0"/>
              <a:t> end </a:t>
            </a:r>
            <a:r>
              <a:rPr lang="de-DE" dirty="0" err="1" smtClean="0"/>
              <a:t>of</a:t>
            </a:r>
            <a:r>
              <a:rPr lang="de-DE" dirty="0" smtClean="0"/>
              <a:t> </a:t>
            </a:r>
            <a:r>
              <a:rPr lang="de-DE" dirty="0" err="1" smtClean="0"/>
              <a:t>its</a:t>
            </a:r>
            <a:r>
              <a:rPr lang="de-DE" dirty="0" smtClean="0"/>
              <a:t> </a:t>
            </a:r>
            <a:r>
              <a:rPr lang="de-DE" dirty="0" err="1" smtClean="0"/>
              <a:t>video</a:t>
            </a:r>
            <a:r>
              <a:rPr lang="de-DE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1051287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1 </a:t>
            </a:r>
            <a:r>
              <a:rPr lang="de-DE" dirty="0" err="1" smtClean="0"/>
              <a:t>Good</a:t>
            </a:r>
            <a:r>
              <a:rPr lang="de-DE" dirty="0" smtClean="0"/>
              <a:t> </a:t>
            </a:r>
            <a:r>
              <a:rPr lang="de-DE" dirty="0" err="1" smtClean="0"/>
              <a:t>Example</a:t>
            </a:r>
            <a:r>
              <a:rPr lang="de-DE" dirty="0" smtClean="0"/>
              <a:t> </a:t>
            </a:r>
            <a:r>
              <a:rPr lang="de-DE" dirty="0" err="1" smtClean="0"/>
              <a:t>of</a:t>
            </a:r>
            <a:r>
              <a:rPr lang="de-DE" dirty="0" smtClean="0"/>
              <a:t> Public </a:t>
            </a:r>
            <a:r>
              <a:rPr lang="de-DE" dirty="0" err="1" smtClean="0"/>
              <a:t>Speaking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dirty="0" err="1" smtClean="0"/>
              <a:t>We</a:t>
            </a:r>
            <a:r>
              <a:rPr lang="de-DE" dirty="0" smtClean="0"/>
              <a:t> will </a:t>
            </a:r>
            <a:r>
              <a:rPr lang="de-DE" dirty="0" err="1" smtClean="0"/>
              <a:t>now</a:t>
            </a:r>
            <a:r>
              <a:rPr lang="de-DE" dirty="0" smtClean="0"/>
              <a:t> </a:t>
            </a:r>
            <a:r>
              <a:rPr lang="de-DE" dirty="0" err="1" smtClean="0"/>
              <a:t>watch</a:t>
            </a:r>
            <a:r>
              <a:rPr lang="de-DE" dirty="0" smtClean="0"/>
              <a:t> </a:t>
            </a:r>
            <a:r>
              <a:rPr lang="de-DE" dirty="0" err="1" smtClean="0"/>
              <a:t>one</a:t>
            </a:r>
            <a:r>
              <a:rPr lang="de-DE" dirty="0" smtClean="0"/>
              <a:t> </a:t>
            </a:r>
            <a:r>
              <a:rPr lang="de-DE" dirty="0" err="1" smtClean="0"/>
              <a:t>of</a:t>
            </a:r>
            <a:r>
              <a:rPr lang="de-DE" dirty="0" smtClean="0"/>
              <a:t> </a:t>
            </a:r>
            <a:r>
              <a:rPr lang="de-DE" dirty="0" err="1" smtClean="0"/>
              <a:t>the</a:t>
            </a:r>
            <a:r>
              <a:rPr lang="de-DE" dirty="0" smtClean="0"/>
              <a:t> </a:t>
            </a:r>
            <a:r>
              <a:rPr lang="de-DE" dirty="0" err="1" smtClean="0"/>
              <a:t>most</a:t>
            </a:r>
            <a:r>
              <a:rPr lang="de-DE" dirty="0" smtClean="0"/>
              <a:t> </a:t>
            </a:r>
            <a:r>
              <a:rPr lang="de-DE" dirty="0" err="1" smtClean="0"/>
              <a:t>famous</a:t>
            </a:r>
            <a:r>
              <a:rPr lang="de-DE" dirty="0" smtClean="0"/>
              <a:t> </a:t>
            </a:r>
            <a:r>
              <a:rPr lang="de-DE" dirty="0" err="1" smtClean="0"/>
              <a:t>examples</a:t>
            </a:r>
            <a:r>
              <a:rPr lang="de-DE" dirty="0" smtClean="0"/>
              <a:t> </a:t>
            </a:r>
            <a:r>
              <a:rPr lang="de-DE" dirty="0" err="1" smtClean="0"/>
              <a:t>of</a:t>
            </a:r>
            <a:r>
              <a:rPr lang="de-DE" dirty="0" smtClean="0"/>
              <a:t> </a:t>
            </a:r>
            <a:r>
              <a:rPr lang="de-DE" dirty="0" err="1" smtClean="0"/>
              <a:t>good</a:t>
            </a:r>
            <a:r>
              <a:rPr lang="de-DE" dirty="0" smtClean="0"/>
              <a:t> </a:t>
            </a:r>
            <a:r>
              <a:rPr lang="de-DE" dirty="0" err="1" smtClean="0"/>
              <a:t>public</a:t>
            </a:r>
            <a:r>
              <a:rPr lang="de-DE" dirty="0" smtClean="0"/>
              <a:t> </a:t>
            </a:r>
            <a:r>
              <a:rPr lang="de-DE" dirty="0" err="1" smtClean="0"/>
              <a:t>speaking</a:t>
            </a:r>
            <a:r>
              <a:rPr lang="de-DE" dirty="0" smtClean="0"/>
              <a:t>: Steve Jobs‘ </a:t>
            </a:r>
            <a:r>
              <a:rPr lang="de-DE" dirty="0" err="1" smtClean="0"/>
              <a:t>presentation</a:t>
            </a:r>
            <a:r>
              <a:rPr lang="de-DE" dirty="0" smtClean="0"/>
              <a:t> </a:t>
            </a:r>
            <a:r>
              <a:rPr lang="de-DE" dirty="0" err="1" smtClean="0"/>
              <a:t>of</a:t>
            </a:r>
            <a:r>
              <a:rPr lang="de-DE" dirty="0" smtClean="0"/>
              <a:t> </a:t>
            </a:r>
            <a:r>
              <a:rPr lang="de-DE" dirty="0" err="1" smtClean="0"/>
              <a:t>the</a:t>
            </a:r>
            <a:r>
              <a:rPr lang="de-DE" dirty="0" smtClean="0"/>
              <a:t> </a:t>
            </a:r>
            <a:r>
              <a:rPr lang="de-DE" dirty="0" err="1" smtClean="0"/>
              <a:t>first</a:t>
            </a:r>
            <a:r>
              <a:rPr lang="de-DE" dirty="0" smtClean="0"/>
              <a:t> </a:t>
            </a:r>
            <a:r>
              <a:rPr lang="de-DE" dirty="0" err="1" smtClean="0"/>
              <a:t>iPhone</a:t>
            </a:r>
            <a:r>
              <a:rPr lang="de-DE" dirty="0" smtClean="0"/>
              <a:t> </a:t>
            </a:r>
            <a:r>
              <a:rPr lang="de-DE" dirty="0" err="1" smtClean="0"/>
              <a:t>to</a:t>
            </a:r>
            <a:r>
              <a:rPr lang="de-DE" dirty="0" smtClean="0"/>
              <a:t> </a:t>
            </a:r>
            <a:r>
              <a:rPr lang="de-DE" dirty="0" err="1" smtClean="0"/>
              <a:t>MacWorld</a:t>
            </a:r>
            <a:r>
              <a:rPr lang="de-DE" dirty="0" smtClean="0"/>
              <a:t> 2007.</a:t>
            </a:r>
          </a:p>
          <a:p>
            <a:pPr marL="0" indent="0">
              <a:buNone/>
            </a:pPr>
            <a:r>
              <a:rPr lang="de-DE" dirty="0" err="1" smtClean="0"/>
              <a:t>What</a:t>
            </a:r>
            <a:r>
              <a:rPr lang="de-DE" dirty="0" smtClean="0"/>
              <a:t> </a:t>
            </a:r>
            <a:r>
              <a:rPr lang="de-DE" dirty="0" err="1" smtClean="0"/>
              <a:t>makes</a:t>
            </a:r>
            <a:r>
              <a:rPr lang="de-DE" dirty="0" smtClean="0"/>
              <a:t> </a:t>
            </a:r>
            <a:r>
              <a:rPr lang="de-DE" dirty="0" err="1" smtClean="0"/>
              <a:t>this</a:t>
            </a:r>
            <a:r>
              <a:rPr lang="de-DE" dirty="0" smtClean="0"/>
              <a:t> </a:t>
            </a:r>
            <a:r>
              <a:rPr lang="de-DE" dirty="0" err="1" smtClean="0"/>
              <a:t>presentation</a:t>
            </a:r>
            <a:r>
              <a:rPr lang="de-DE" dirty="0" smtClean="0"/>
              <a:t> </a:t>
            </a:r>
            <a:r>
              <a:rPr lang="de-DE" dirty="0" err="1" smtClean="0"/>
              <a:t>good</a:t>
            </a:r>
            <a:r>
              <a:rPr lang="de-DE" dirty="0" smtClean="0"/>
              <a:t>?  </a:t>
            </a:r>
          </a:p>
          <a:p>
            <a:pPr marL="0" indent="0">
              <a:buNone/>
            </a:pPr>
            <a:r>
              <a:rPr lang="de-DE" dirty="0" smtClean="0"/>
              <a:t>SJ </a:t>
            </a:r>
            <a:r>
              <a:rPr lang="de-DE" dirty="0" err="1" smtClean="0"/>
              <a:t>is</a:t>
            </a:r>
            <a:r>
              <a:rPr lang="de-DE" dirty="0" smtClean="0"/>
              <a:t> </a:t>
            </a:r>
            <a:r>
              <a:rPr lang="de-DE" dirty="0" err="1" smtClean="0"/>
              <a:t>often</a:t>
            </a:r>
            <a:r>
              <a:rPr lang="de-DE" dirty="0" smtClean="0"/>
              <a:t> </a:t>
            </a:r>
            <a:r>
              <a:rPr lang="de-DE" dirty="0" err="1" smtClean="0"/>
              <a:t>used</a:t>
            </a:r>
            <a:r>
              <a:rPr lang="de-DE" dirty="0" smtClean="0"/>
              <a:t> </a:t>
            </a:r>
            <a:r>
              <a:rPr lang="de-DE" dirty="0" err="1" smtClean="0"/>
              <a:t>as</a:t>
            </a:r>
            <a:r>
              <a:rPr lang="de-DE" dirty="0" smtClean="0"/>
              <a:t> a </a:t>
            </a:r>
            <a:r>
              <a:rPr lang="de-DE" dirty="0" err="1" smtClean="0"/>
              <a:t>good</a:t>
            </a:r>
            <a:r>
              <a:rPr lang="de-DE" dirty="0" smtClean="0"/>
              <a:t> </a:t>
            </a:r>
            <a:r>
              <a:rPr lang="de-DE" dirty="0" err="1" smtClean="0"/>
              <a:t>example</a:t>
            </a:r>
            <a:r>
              <a:rPr lang="de-DE" dirty="0" smtClean="0"/>
              <a:t> </a:t>
            </a:r>
            <a:r>
              <a:rPr lang="de-DE" dirty="0" err="1" smtClean="0"/>
              <a:t>of</a:t>
            </a:r>
            <a:r>
              <a:rPr lang="de-DE" dirty="0" smtClean="0"/>
              <a:t> </a:t>
            </a:r>
            <a:r>
              <a:rPr lang="de-DE" dirty="0" err="1" smtClean="0"/>
              <a:t>public</a:t>
            </a:r>
            <a:r>
              <a:rPr lang="de-DE" dirty="0" smtClean="0"/>
              <a:t> </a:t>
            </a:r>
            <a:r>
              <a:rPr lang="de-DE" dirty="0" err="1" smtClean="0"/>
              <a:t>speaking</a:t>
            </a:r>
            <a:r>
              <a:rPr lang="de-DE" dirty="0" smtClean="0"/>
              <a:t>, </a:t>
            </a:r>
            <a:r>
              <a:rPr lang="de-DE" dirty="0" err="1" smtClean="0"/>
              <a:t>why</a:t>
            </a:r>
            <a:r>
              <a:rPr lang="de-DE" dirty="0" smtClean="0"/>
              <a:t> </a:t>
            </a:r>
            <a:r>
              <a:rPr lang="de-DE" dirty="0" err="1" smtClean="0"/>
              <a:t>is</a:t>
            </a:r>
            <a:r>
              <a:rPr lang="de-DE" dirty="0" smtClean="0"/>
              <a:t> </a:t>
            </a:r>
            <a:r>
              <a:rPr lang="de-DE" dirty="0" err="1" smtClean="0"/>
              <a:t>that</a:t>
            </a:r>
            <a:r>
              <a:rPr lang="de-DE" dirty="0" smtClean="0"/>
              <a:t>?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6837147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Sample </a:t>
            </a:r>
            <a:r>
              <a:rPr lang="de-DE" dirty="0" err="1" smtClean="0"/>
              <a:t>Presentations</a:t>
            </a:r>
            <a:r>
              <a:rPr lang="de-DE" dirty="0" smtClean="0"/>
              <a:t> in </a:t>
            </a:r>
            <a:r>
              <a:rPr lang="de-DE" dirty="0" err="1" smtClean="0"/>
              <a:t>Finance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de-DE" dirty="0" err="1" smtClean="0"/>
              <a:t>We</a:t>
            </a:r>
            <a:r>
              <a:rPr lang="de-DE" dirty="0" smtClean="0"/>
              <a:t> will </a:t>
            </a:r>
            <a:r>
              <a:rPr lang="de-DE" dirty="0" err="1" smtClean="0"/>
              <a:t>watch</a:t>
            </a:r>
            <a:r>
              <a:rPr lang="de-DE" dirty="0" smtClean="0"/>
              <a:t> </a:t>
            </a:r>
            <a:r>
              <a:rPr lang="de-DE" dirty="0" err="1" smtClean="0"/>
              <a:t>four</a:t>
            </a:r>
            <a:r>
              <a:rPr lang="de-DE" dirty="0" smtClean="0"/>
              <a:t> (4) sample </a:t>
            </a:r>
            <a:r>
              <a:rPr lang="de-DE" dirty="0" err="1" smtClean="0"/>
              <a:t>presentations</a:t>
            </a:r>
            <a:r>
              <a:rPr lang="de-DE" dirty="0" smtClean="0"/>
              <a:t> </a:t>
            </a:r>
            <a:r>
              <a:rPr lang="de-DE" dirty="0" err="1" smtClean="0"/>
              <a:t>from</a:t>
            </a:r>
            <a:r>
              <a:rPr lang="de-DE" dirty="0" smtClean="0"/>
              <a:t> </a:t>
            </a:r>
            <a:r>
              <a:rPr lang="de-DE" dirty="0" err="1" smtClean="0"/>
              <a:t>four</a:t>
            </a:r>
            <a:r>
              <a:rPr lang="de-DE" dirty="0" smtClean="0"/>
              <a:t> different </a:t>
            </a:r>
            <a:r>
              <a:rPr lang="de-DE" dirty="0" err="1" smtClean="0"/>
              <a:t>celebrities</a:t>
            </a:r>
            <a:r>
              <a:rPr lang="de-DE" dirty="0" smtClean="0"/>
              <a:t> in </a:t>
            </a:r>
            <a:r>
              <a:rPr lang="de-DE" dirty="0" err="1" smtClean="0"/>
              <a:t>the</a:t>
            </a:r>
            <a:r>
              <a:rPr lang="de-DE" dirty="0" smtClean="0"/>
              <a:t> </a:t>
            </a:r>
            <a:r>
              <a:rPr lang="de-DE" dirty="0" err="1" smtClean="0"/>
              <a:t>investment</a:t>
            </a:r>
            <a:r>
              <a:rPr lang="de-DE" dirty="0" smtClean="0"/>
              <a:t> </a:t>
            </a:r>
            <a:r>
              <a:rPr lang="de-DE" dirty="0" err="1" smtClean="0"/>
              <a:t>and</a:t>
            </a:r>
            <a:r>
              <a:rPr lang="de-DE" dirty="0" smtClean="0"/>
              <a:t> </a:t>
            </a:r>
            <a:r>
              <a:rPr lang="de-DE" dirty="0" err="1" smtClean="0"/>
              <a:t>finance</a:t>
            </a:r>
            <a:r>
              <a:rPr lang="de-DE" dirty="0" smtClean="0"/>
              <a:t> </a:t>
            </a:r>
            <a:r>
              <a:rPr lang="de-DE" dirty="0" err="1" smtClean="0"/>
              <a:t>community</a:t>
            </a:r>
            <a:r>
              <a:rPr lang="de-DE" dirty="0" smtClean="0"/>
              <a:t>: </a:t>
            </a:r>
            <a:r>
              <a:rPr lang="de-DE" dirty="0" err="1" smtClean="0"/>
              <a:t>Chamath</a:t>
            </a:r>
            <a:r>
              <a:rPr lang="de-DE" dirty="0" smtClean="0"/>
              <a:t> </a:t>
            </a:r>
            <a:r>
              <a:rPr lang="de-DE" dirty="0" err="1" smtClean="0"/>
              <a:t>Palihapitiya</a:t>
            </a:r>
            <a:r>
              <a:rPr lang="de-DE" dirty="0" smtClean="0"/>
              <a:t>, Bill </a:t>
            </a:r>
            <a:r>
              <a:rPr lang="de-DE" dirty="0" err="1" smtClean="0"/>
              <a:t>Ackmann</a:t>
            </a:r>
            <a:r>
              <a:rPr lang="de-DE" dirty="0" smtClean="0"/>
              <a:t>, Larry Robbins, </a:t>
            </a:r>
            <a:r>
              <a:rPr lang="de-DE" dirty="0" err="1" smtClean="0"/>
              <a:t>and</a:t>
            </a:r>
            <a:r>
              <a:rPr lang="de-DE" dirty="0" smtClean="0"/>
              <a:t> Kyle Bass.  The </a:t>
            </a:r>
            <a:r>
              <a:rPr lang="de-DE" dirty="0" err="1" smtClean="0"/>
              <a:t>first</a:t>
            </a:r>
            <a:r>
              <a:rPr lang="de-DE" dirty="0" smtClean="0"/>
              <a:t> </a:t>
            </a:r>
            <a:r>
              <a:rPr lang="de-DE" dirty="0" err="1" smtClean="0"/>
              <a:t>three</a:t>
            </a:r>
            <a:r>
              <a:rPr lang="de-DE" dirty="0" smtClean="0"/>
              <a:t> </a:t>
            </a:r>
            <a:r>
              <a:rPr lang="de-DE" dirty="0" err="1" smtClean="0"/>
              <a:t>presentations</a:t>
            </a:r>
            <a:r>
              <a:rPr lang="de-DE" dirty="0" smtClean="0"/>
              <a:t> </a:t>
            </a:r>
            <a:r>
              <a:rPr lang="de-DE" dirty="0" err="1" smtClean="0"/>
              <a:t>are</a:t>
            </a:r>
            <a:r>
              <a:rPr lang="de-DE" dirty="0" smtClean="0"/>
              <a:t> </a:t>
            </a:r>
            <a:r>
              <a:rPr lang="de-DE" dirty="0" err="1" smtClean="0"/>
              <a:t>from</a:t>
            </a:r>
            <a:r>
              <a:rPr lang="de-DE" dirty="0" smtClean="0"/>
              <a:t> </a:t>
            </a:r>
            <a:r>
              <a:rPr lang="de-DE" dirty="0" err="1" smtClean="0"/>
              <a:t>recent</a:t>
            </a:r>
            <a:r>
              <a:rPr lang="de-DE" dirty="0" smtClean="0"/>
              <a:t> Ira Sohn </a:t>
            </a:r>
            <a:r>
              <a:rPr lang="de-DE" dirty="0" err="1" smtClean="0"/>
              <a:t>conferences</a:t>
            </a:r>
            <a:r>
              <a:rPr lang="de-DE" dirty="0" smtClean="0"/>
              <a:t>, </a:t>
            </a:r>
            <a:r>
              <a:rPr lang="de-DE" dirty="0" err="1" smtClean="0"/>
              <a:t>where</a:t>
            </a:r>
            <a:r>
              <a:rPr lang="de-DE" dirty="0" smtClean="0"/>
              <a:t> </a:t>
            </a:r>
            <a:r>
              <a:rPr lang="de-DE" dirty="0" err="1" smtClean="0"/>
              <a:t>investors</a:t>
            </a:r>
            <a:r>
              <a:rPr lang="de-DE" dirty="0" smtClean="0"/>
              <a:t> </a:t>
            </a:r>
            <a:r>
              <a:rPr lang="de-DE" dirty="0" err="1" smtClean="0"/>
              <a:t>present</a:t>
            </a:r>
            <a:r>
              <a:rPr lang="de-DE" dirty="0" smtClean="0"/>
              <a:t> </a:t>
            </a:r>
            <a:r>
              <a:rPr lang="de-DE" dirty="0" err="1" smtClean="0"/>
              <a:t>their</a:t>
            </a:r>
            <a:r>
              <a:rPr lang="de-DE" dirty="0" smtClean="0"/>
              <a:t> </a:t>
            </a:r>
            <a:r>
              <a:rPr lang="de-DE" dirty="0" err="1" smtClean="0"/>
              <a:t>best</a:t>
            </a:r>
            <a:r>
              <a:rPr lang="de-DE" dirty="0" smtClean="0"/>
              <a:t> </a:t>
            </a:r>
            <a:r>
              <a:rPr lang="de-DE" dirty="0" err="1" smtClean="0"/>
              <a:t>investment</a:t>
            </a:r>
            <a:r>
              <a:rPr lang="de-DE" dirty="0" smtClean="0"/>
              <a:t> </a:t>
            </a:r>
            <a:r>
              <a:rPr lang="de-DE" dirty="0" err="1" smtClean="0"/>
              <a:t>ideas</a:t>
            </a:r>
            <a:r>
              <a:rPr lang="de-DE" dirty="0" smtClean="0"/>
              <a:t>.  The </a:t>
            </a:r>
            <a:r>
              <a:rPr lang="de-DE" dirty="0" err="1" smtClean="0"/>
              <a:t>topics</a:t>
            </a:r>
            <a:r>
              <a:rPr lang="de-DE" dirty="0" smtClean="0"/>
              <a:t> </a:t>
            </a:r>
            <a:r>
              <a:rPr lang="de-DE" dirty="0" err="1" smtClean="0"/>
              <a:t>are</a:t>
            </a:r>
            <a:r>
              <a:rPr lang="de-DE" dirty="0" smtClean="0"/>
              <a:t>:</a:t>
            </a:r>
          </a:p>
          <a:p>
            <a:pPr marL="0" indent="0">
              <a:buNone/>
            </a:pPr>
            <a:r>
              <a:rPr lang="de-DE" b="1" dirty="0" err="1"/>
              <a:t>Chamath</a:t>
            </a:r>
            <a:r>
              <a:rPr lang="de-DE" b="1" dirty="0"/>
              <a:t> </a:t>
            </a:r>
            <a:r>
              <a:rPr lang="de-DE" b="1" dirty="0" err="1" smtClean="0"/>
              <a:t>Palihapitiya</a:t>
            </a:r>
            <a:r>
              <a:rPr lang="de-DE" b="1" dirty="0" smtClean="0"/>
              <a:t>: </a:t>
            </a:r>
            <a:r>
              <a:rPr lang="de-DE" b="1" dirty="0" err="1" smtClean="0"/>
              <a:t>Artificial</a:t>
            </a:r>
            <a:r>
              <a:rPr lang="de-DE" b="1" dirty="0" smtClean="0"/>
              <a:t> </a:t>
            </a:r>
            <a:r>
              <a:rPr lang="de-DE" b="1" dirty="0" err="1" smtClean="0"/>
              <a:t>Intelligence</a:t>
            </a:r>
            <a:endParaRPr lang="de-DE" b="1" dirty="0" smtClean="0"/>
          </a:p>
          <a:p>
            <a:pPr marL="0" indent="0">
              <a:buNone/>
            </a:pPr>
            <a:r>
              <a:rPr lang="de-DE" b="1" dirty="0" smtClean="0"/>
              <a:t>Bill </a:t>
            </a:r>
            <a:r>
              <a:rPr lang="de-DE" b="1" dirty="0" err="1" smtClean="0"/>
              <a:t>Ackmann</a:t>
            </a:r>
            <a:r>
              <a:rPr lang="de-DE" b="1" dirty="0" smtClean="0"/>
              <a:t>: Real Estate Development</a:t>
            </a:r>
          </a:p>
          <a:p>
            <a:pPr marL="0" indent="0">
              <a:buNone/>
            </a:pPr>
            <a:r>
              <a:rPr lang="de-DE" b="1" dirty="0" smtClean="0"/>
              <a:t>Larry Robbins: </a:t>
            </a:r>
            <a:r>
              <a:rPr lang="de-DE" b="1" dirty="0" err="1" smtClean="0"/>
              <a:t>Health</a:t>
            </a:r>
            <a:r>
              <a:rPr lang="de-DE" b="1" dirty="0" smtClean="0"/>
              <a:t> Care Companies </a:t>
            </a:r>
            <a:r>
              <a:rPr lang="de-DE" b="1" dirty="0" err="1" smtClean="0"/>
              <a:t>and</a:t>
            </a:r>
            <a:r>
              <a:rPr lang="de-DE" b="1" dirty="0" smtClean="0"/>
              <a:t> </a:t>
            </a:r>
            <a:r>
              <a:rPr lang="de-DE" b="1" dirty="0" err="1" smtClean="0"/>
              <a:t>Pharmaceutics</a:t>
            </a:r>
            <a:r>
              <a:rPr lang="de-DE" b="1" dirty="0" smtClean="0"/>
              <a:t> </a:t>
            </a:r>
            <a:r>
              <a:rPr lang="de-DE" b="1" dirty="0" err="1" smtClean="0"/>
              <a:t>Industry</a:t>
            </a:r>
            <a:endParaRPr lang="de-DE" b="1" dirty="0" smtClean="0"/>
          </a:p>
          <a:p>
            <a:pPr marL="0" indent="0">
              <a:buNone/>
            </a:pPr>
            <a:r>
              <a:rPr lang="de-DE" b="1" dirty="0" smtClean="0"/>
              <a:t> Kyle Bass: Global </a:t>
            </a:r>
            <a:r>
              <a:rPr lang="de-DE" b="1" dirty="0" err="1" smtClean="0"/>
              <a:t>Sovereign</a:t>
            </a:r>
            <a:r>
              <a:rPr lang="de-DE" b="1" dirty="0" smtClean="0"/>
              <a:t> </a:t>
            </a:r>
            <a:r>
              <a:rPr lang="de-DE" b="1" dirty="0" err="1" smtClean="0"/>
              <a:t>Debt</a:t>
            </a:r>
            <a:r>
              <a:rPr lang="de-DE" b="1" dirty="0" smtClean="0"/>
              <a:t> </a:t>
            </a:r>
            <a:r>
              <a:rPr lang="de-DE" b="1" dirty="0" err="1" smtClean="0"/>
              <a:t>Crisis</a:t>
            </a:r>
            <a:r>
              <a:rPr lang="de-DE" b="1" dirty="0" smtClean="0"/>
              <a:t>.</a:t>
            </a:r>
          </a:p>
          <a:p>
            <a:pPr marL="0" indent="0">
              <a:buNone/>
            </a:pPr>
            <a:r>
              <a:rPr lang="de-DE" dirty="0" err="1" smtClean="0"/>
              <a:t>While</a:t>
            </a:r>
            <a:r>
              <a:rPr lang="de-DE" dirty="0" smtClean="0"/>
              <a:t> </a:t>
            </a:r>
            <a:r>
              <a:rPr lang="de-DE" dirty="0" err="1" smtClean="0"/>
              <a:t>watching</a:t>
            </a:r>
            <a:r>
              <a:rPr lang="de-DE" dirty="0" smtClean="0"/>
              <a:t>, </a:t>
            </a:r>
            <a:r>
              <a:rPr lang="de-DE" dirty="0" err="1" smtClean="0"/>
              <a:t>please</a:t>
            </a:r>
            <a:r>
              <a:rPr lang="de-DE" dirty="0" smtClean="0"/>
              <a:t> </a:t>
            </a:r>
            <a:r>
              <a:rPr lang="de-DE" dirty="0" err="1" smtClean="0"/>
              <a:t>take</a:t>
            </a:r>
            <a:r>
              <a:rPr lang="de-DE" dirty="0" smtClean="0"/>
              <a:t> </a:t>
            </a:r>
            <a:r>
              <a:rPr lang="de-DE" dirty="0" err="1" smtClean="0"/>
              <a:t>notes</a:t>
            </a:r>
            <a:r>
              <a:rPr lang="de-DE" dirty="0" smtClean="0"/>
              <a:t> on </a:t>
            </a:r>
            <a:r>
              <a:rPr lang="de-DE" dirty="0" err="1" smtClean="0"/>
              <a:t>the</a:t>
            </a:r>
            <a:r>
              <a:rPr lang="de-DE" dirty="0" smtClean="0"/>
              <a:t> </a:t>
            </a:r>
            <a:r>
              <a:rPr lang="de-DE" dirty="0" err="1" smtClean="0"/>
              <a:t>questions</a:t>
            </a:r>
            <a:r>
              <a:rPr lang="de-DE" dirty="0" smtClean="0"/>
              <a:t> </a:t>
            </a:r>
            <a:r>
              <a:rPr lang="de-DE" dirty="0" err="1" smtClean="0"/>
              <a:t>listed</a:t>
            </a:r>
            <a:r>
              <a:rPr lang="de-DE" dirty="0" smtClean="0"/>
              <a:t> at </a:t>
            </a:r>
            <a:r>
              <a:rPr lang="de-DE" dirty="0" err="1" smtClean="0"/>
              <a:t>the</a:t>
            </a:r>
            <a:r>
              <a:rPr lang="de-DE" dirty="0" smtClean="0"/>
              <a:t> </a:t>
            </a:r>
            <a:r>
              <a:rPr lang="de-DE" dirty="0" err="1" smtClean="0"/>
              <a:t>bottom</a:t>
            </a:r>
            <a:r>
              <a:rPr lang="de-DE" dirty="0" smtClean="0"/>
              <a:t> </a:t>
            </a:r>
            <a:r>
              <a:rPr lang="de-DE" dirty="0" err="1" smtClean="0"/>
              <a:t>of</a:t>
            </a:r>
            <a:r>
              <a:rPr lang="de-DE" dirty="0" smtClean="0"/>
              <a:t> </a:t>
            </a:r>
            <a:r>
              <a:rPr lang="de-DE" dirty="0" err="1" smtClean="0"/>
              <a:t>the</a:t>
            </a:r>
            <a:r>
              <a:rPr lang="de-DE" dirty="0" smtClean="0"/>
              <a:t> </a:t>
            </a:r>
            <a:r>
              <a:rPr lang="de-DE" dirty="0" err="1" smtClean="0"/>
              <a:t>viewing</a:t>
            </a:r>
            <a:r>
              <a:rPr lang="de-DE" dirty="0" smtClean="0"/>
              <a:t> </a:t>
            </a:r>
            <a:r>
              <a:rPr lang="de-DE" dirty="0" err="1" smtClean="0"/>
              <a:t>worksheet</a:t>
            </a:r>
            <a:r>
              <a:rPr lang="de-DE" dirty="0" smtClean="0"/>
              <a:t>.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924867498"/>
      </p:ext>
    </p:extLst>
  </p:cSld>
  <p:clrMapOvr>
    <a:masterClrMapping/>
  </p:clrMapOvr>
</p:sld>
</file>

<file path=ppt/theme/theme1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1453</Words>
  <Application>Microsoft Office PowerPoint</Application>
  <PresentationFormat>Bildschirmpräsentation (4:3)</PresentationFormat>
  <Paragraphs>164</Paragraphs>
  <Slides>21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21</vt:i4>
      </vt:variant>
    </vt:vector>
  </HeadingPairs>
  <TitlesOfParts>
    <vt:vector size="22" baseType="lpstr">
      <vt:lpstr>Larissa</vt:lpstr>
      <vt:lpstr>Presenting in English: Section 1</vt:lpstr>
      <vt:lpstr>General Information about Presentations</vt:lpstr>
      <vt:lpstr>Tips: Organizing Your Presentation</vt:lpstr>
      <vt:lpstr>Tips: Public Speaking</vt:lpstr>
      <vt:lpstr>Tips: Presentation Design</vt:lpstr>
      <vt:lpstr>Tips: Charts, Facts, Statistics</vt:lpstr>
      <vt:lpstr>6 Bad Examples of Public Speaking</vt:lpstr>
      <vt:lpstr>1 Good Example of Public Speaking</vt:lpstr>
      <vt:lpstr>Sample Presentations in Finance</vt:lpstr>
      <vt:lpstr>1.1 Introductions (p 10) </vt:lpstr>
      <vt:lpstr>1.2 Stating Your Purpose 1 </vt:lpstr>
      <vt:lpstr>1.3 Stating Your Purpose 2 </vt:lpstr>
      <vt:lpstr>1.4 Effective Openings </vt:lpstr>
      <vt:lpstr>1.4 Effective Openings</vt:lpstr>
      <vt:lpstr>1.5 Signposting Task 1 </vt:lpstr>
      <vt:lpstr>1.5 Signposting Task 2</vt:lpstr>
      <vt:lpstr>1.5 Signposting Task 3 </vt:lpstr>
      <vt:lpstr>1.5 Signposting Task 3</vt:lpstr>
      <vt:lpstr>1.6 Survival Tactics</vt:lpstr>
      <vt:lpstr>1.6 Survival Tactics</vt:lpstr>
      <vt:lpstr>PowerPoint-Präsentation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Presenting in English: Section 1</dc:title>
  <dc:creator>Slawney, James</dc:creator>
  <cp:lastModifiedBy>Slawney, James</cp:lastModifiedBy>
  <cp:revision>7</cp:revision>
  <dcterms:created xsi:type="dcterms:W3CDTF">2013-11-13T11:57:17Z</dcterms:created>
  <dcterms:modified xsi:type="dcterms:W3CDTF">2019-06-25T11:00:29Z</dcterms:modified>
</cp:coreProperties>
</file>