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82" r:id="rId4"/>
    <p:sldId id="283" r:id="rId5"/>
    <p:sldId id="258" r:id="rId6"/>
    <p:sldId id="284" r:id="rId7"/>
    <p:sldId id="289" r:id="rId8"/>
    <p:sldId id="259" r:id="rId9"/>
    <p:sldId id="285" r:id="rId10"/>
    <p:sldId id="287" r:id="rId11"/>
    <p:sldId id="288" r:id="rId12"/>
    <p:sldId id="296" r:id="rId13"/>
    <p:sldId id="277" r:id="rId14"/>
    <p:sldId id="280" r:id="rId15"/>
    <p:sldId id="291" r:id="rId16"/>
    <p:sldId id="260" r:id="rId17"/>
    <p:sldId id="261" r:id="rId18"/>
    <p:sldId id="263" r:id="rId19"/>
    <p:sldId id="262" r:id="rId20"/>
    <p:sldId id="264" r:id="rId21"/>
    <p:sldId id="265" r:id="rId22"/>
    <p:sldId id="266" r:id="rId23"/>
    <p:sldId id="279" r:id="rId24"/>
    <p:sldId id="295" r:id="rId2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2850951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492270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67141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792247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2969859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642005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1975151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590532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2842455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167715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DFDF0936-7834-4B8D-A664-3E3F6F90F875}" type="datetimeFigureOut">
              <a:rPr lang="de-DE" smtClean="0"/>
              <a:pPr/>
              <a:t>17.10.2022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BE78702-B1C4-4A86-80E1-01E5E1A020A3}" type="slidenum">
              <a:rPr lang="de-DE" smtClean="0"/>
              <a:pPr/>
              <a:t>‹Nr.›</a:t>
            </a:fld>
            <a:endParaRPr lang="de-DE"/>
          </a:p>
        </p:txBody>
      </p:sp>
    </p:spTree>
    <p:extLst>
      <p:ext uri="{BB962C8B-B14F-4D97-AF65-F5344CB8AC3E}">
        <p14:creationId xmlns:p14="http://schemas.microsoft.com/office/powerpoint/2010/main" val="1660179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DF0936-7834-4B8D-A664-3E3F6F90F875}" type="datetimeFigureOut">
              <a:rPr lang="de-DE" smtClean="0"/>
              <a:pPr/>
              <a:t>17.10.2022</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78702-B1C4-4A86-80E1-01E5E1A020A3}" type="slidenum">
              <a:rPr lang="de-DE" smtClean="0"/>
              <a:pPr/>
              <a:t>‹Nr.›</a:t>
            </a:fld>
            <a:endParaRPr lang="de-DE"/>
          </a:p>
        </p:txBody>
      </p:sp>
    </p:spTree>
    <p:extLst>
      <p:ext uri="{BB962C8B-B14F-4D97-AF65-F5344CB8AC3E}">
        <p14:creationId xmlns:p14="http://schemas.microsoft.com/office/powerpoint/2010/main" val="866538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a:t>Module: Academic Skills (5 ECTS)</a:t>
            </a:r>
            <a:br>
              <a:rPr lang="de-DE" dirty="0"/>
            </a:br>
            <a:r>
              <a:rPr lang="de-DE" dirty="0"/>
              <a:t>Studiengang: EIT</a:t>
            </a:r>
            <a:br>
              <a:rPr lang="de-DE" dirty="0"/>
            </a:br>
            <a:br>
              <a:rPr lang="de-DE" dirty="0"/>
            </a:br>
            <a:br>
              <a:rPr lang="de-DE" dirty="0"/>
            </a:br>
            <a:r>
              <a:rPr lang="de-DE" dirty="0" err="1"/>
              <a:t>Slides</a:t>
            </a:r>
            <a:r>
              <a:rPr lang="de-DE" dirty="0"/>
              <a:t> </a:t>
            </a:r>
            <a:r>
              <a:rPr lang="de-DE" dirty="0" err="1"/>
              <a:t>for</a:t>
            </a:r>
            <a:r>
              <a:rPr lang="de-DE" dirty="0"/>
              <a:t> Kick-Off</a:t>
            </a:r>
          </a:p>
        </p:txBody>
      </p:sp>
      <p:sp>
        <p:nvSpPr>
          <p:cNvPr id="3" name="Untertitel 2"/>
          <p:cNvSpPr>
            <a:spLocks noGrp="1"/>
          </p:cNvSpPr>
          <p:nvPr>
            <p:ph type="subTitle" idx="1"/>
          </p:nvPr>
        </p:nvSpPr>
        <p:spPr/>
        <p:txBody>
          <a:bodyPr/>
          <a:lstStyle/>
          <a:p>
            <a:endParaRPr lang="de-DE" dirty="0"/>
          </a:p>
          <a:p>
            <a:r>
              <a:rPr lang="de-DE" dirty="0"/>
              <a:t>(English Version)</a:t>
            </a:r>
          </a:p>
          <a:p>
            <a:r>
              <a:rPr lang="de-DE" dirty="0"/>
              <a:t>Dr. Slawney</a:t>
            </a:r>
          </a:p>
        </p:txBody>
      </p:sp>
    </p:spTree>
    <p:extLst>
      <p:ext uri="{BB962C8B-B14F-4D97-AF65-F5344CB8AC3E}">
        <p14:creationId xmlns:p14="http://schemas.microsoft.com/office/powerpoint/2010/main" val="4033678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Language </a:t>
            </a:r>
            <a:r>
              <a:rPr lang="de-DE" dirty="0" err="1"/>
              <a:t>of</a:t>
            </a:r>
            <a:r>
              <a:rPr lang="de-DE" dirty="0"/>
              <a:t> </a:t>
            </a:r>
            <a:r>
              <a:rPr lang="de-DE" dirty="0" err="1"/>
              <a:t>the</a:t>
            </a:r>
            <a:r>
              <a:rPr lang="de-DE" dirty="0"/>
              <a:t> Unit</a:t>
            </a:r>
          </a:p>
        </p:txBody>
      </p:sp>
      <p:sp>
        <p:nvSpPr>
          <p:cNvPr id="3" name="Inhaltsplatzhalter 2"/>
          <p:cNvSpPr>
            <a:spLocks noGrp="1"/>
          </p:cNvSpPr>
          <p:nvPr>
            <p:ph idx="1"/>
          </p:nvPr>
        </p:nvSpPr>
        <p:spPr/>
        <p:txBody>
          <a:bodyPr/>
          <a:lstStyle/>
          <a:p>
            <a:pPr marL="0" indent="0">
              <a:buNone/>
            </a:pPr>
            <a:r>
              <a:rPr lang="de-DE" dirty="0"/>
              <a:t>English</a:t>
            </a:r>
          </a:p>
        </p:txBody>
      </p:sp>
    </p:spTree>
    <p:extLst>
      <p:ext uri="{BB962C8B-B14F-4D97-AF65-F5344CB8AC3E}">
        <p14:creationId xmlns:p14="http://schemas.microsoft.com/office/powerpoint/2010/main" val="2982945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Teaching Form</a:t>
            </a:r>
          </a:p>
        </p:txBody>
      </p:sp>
      <p:sp>
        <p:nvSpPr>
          <p:cNvPr id="3" name="Inhaltsplatzhalter 2"/>
          <p:cNvSpPr>
            <a:spLocks noGrp="1"/>
          </p:cNvSpPr>
          <p:nvPr>
            <p:ph idx="1"/>
          </p:nvPr>
        </p:nvSpPr>
        <p:spPr/>
        <p:txBody>
          <a:bodyPr/>
          <a:lstStyle/>
          <a:p>
            <a:pPr marL="0" indent="0">
              <a:buNone/>
            </a:pPr>
            <a:r>
              <a:rPr lang="de-DE" dirty="0"/>
              <a:t>„</a:t>
            </a:r>
            <a:r>
              <a:rPr lang="de-DE" dirty="0" err="1"/>
              <a:t>Seminaristic</a:t>
            </a:r>
            <a:r>
              <a:rPr lang="de-DE" dirty="0"/>
              <a:t> </a:t>
            </a:r>
            <a:r>
              <a:rPr lang="de-DE" dirty="0" err="1"/>
              <a:t>teaching</a:t>
            </a:r>
            <a:r>
              <a:rPr lang="de-DE" dirty="0"/>
              <a:t>“</a:t>
            </a:r>
          </a:p>
          <a:p>
            <a:pPr marL="0" indent="0">
              <a:buNone/>
            </a:pPr>
            <a:endParaRPr lang="de-DE" dirty="0"/>
          </a:p>
          <a:p>
            <a:pPr marL="0" indent="0">
              <a:buNone/>
            </a:pPr>
            <a:r>
              <a:rPr lang="de-DE" dirty="0" err="1"/>
              <a:t>Exercises</a:t>
            </a:r>
            <a:r>
              <a:rPr lang="de-DE" dirty="0"/>
              <a:t> in </a:t>
            </a:r>
            <a:r>
              <a:rPr lang="de-DE" dirty="0" err="1"/>
              <a:t>four</a:t>
            </a:r>
            <a:r>
              <a:rPr lang="de-DE" dirty="0"/>
              <a:t> different </a:t>
            </a:r>
            <a:r>
              <a:rPr lang="de-DE" dirty="0" err="1"/>
              <a:t>language</a:t>
            </a:r>
            <a:r>
              <a:rPr lang="de-DE" dirty="0"/>
              <a:t> </a:t>
            </a:r>
            <a:r>
              <a:rPr lang="de-DE" dirty="0" err="1"/>
              <a:t>skills</a:t>
            </a:r>
            <a:r>
              <a:rPr lang="de-DE" dirty="0"/>
              <a:t> (</a:t>
            </a:r>
            <a:r>
              <a:rPr lang="de-DE" dirty="0" err="1"/>
              <a:t>reading</a:t>
            </a:r>
            <a:r>
              <a:rPr lang="de-DE" dirty="0"/>
              <a:t>, </a:t>
            </a:r>
            <a:r>
              <a:rPr lang="de-DE" dirty="0" err="1"/>
              <a:t>writing</a:t>
            </a:r>
            <a:r>
              <a:rPr lang="de-DE" dirty="0"/>
              <a:t>, </a:t>
            </a:r>
            <a:r>
              <a:rPr lang="de-DE" dirty="0" err="1"/>
              <a:t>listening</a:t>
            </a:r>
            <a:r>
              <a:rPr lang="de-DE" dirty="0"/>
              <a:t>, </a:t>
            </a:r>
            <a:r>
              <a:rPr lang="de-DE" dirty="0" err="1"/>
              <a:t>speaking</a:t>
            </a:r>
            <a:r>
              <a:rPr lang="de-DE" dirty="0"/>
              <a:t>).</a:t>
            </a:r>
          </a:p>
          <a:p>
            <a:pPr marL="0" indent="0">
              <a:buNone/>
            </a:pPr>
            <a:r>
              <a:rPr lang="de-DE" dirty="0"/>
              <a:t>Multi-media </a:t>
            </a:r>
            <a:r>
              <a:rPr lang="de-DE" dirty="0" err="1"/>
              <a:t>based</a:t>
            </a:r>
            <a:r>
              <a:rPr lang="de-DE" dirty="0"/>
              <a:t> </a:t>
            </a:r>
            <a:r>
              <a:rPr lang="de-DE" dirty="0" err="1"/>
              <a:t>input</a:t>
            </a:r>
            <a:r>
              <a:rPr lang="de-DE" dirty="0"/>
              <a:t> (</a:t>
            </a:r>
            <a:r>
              <a:rPr lang="de-DE" dirty="0" err="1"/>
              <a:t>You</a:t>
            </a:r>
            <a:r>
              <a:rPr lang="de-DE" dirty="0"/>
              <a:t> Tube </a:t>
            </a:r>
            <a:r>
              <a:rPr lang="de-DE" dirty="0" err="1"/>
              <a:t>videos</a:t>
            </a:r>
            <a:r>
              <a:rPr lang="de-DE" dirty="0"/>
              <a:t>, </a:t>
            </a:r>
            <a:r>
              <a:rPr lang="de-DE" dirty="0" err="1"/>
              <a:t>audio</a:t>
            </a:r>
            <a:r>
              <a:rPr lang="de-DE" dirty="0"/>
              <a:t> </a:t>
            </a:r>
            <a:r>
              <a:rPr lang="de-DE" dirty="0" err="1"/>
              <a:t>recordings</a:t>
            </a:r>
            <a:r>
              <a:rPr lang="de-DE" dirty="0"/>
              <a:t>).</a:t>
            </a:r>
          </a:p>
        </p:txBody>
      </p:sp>
    </p:spTree>
    <p:extLst>
      <p:ext uri="{BB962C8B-B14F-4D97-AF65-F5344CB8AC3E}">
        <p14:creationId xmlns:p14="http://schemas.microsoft.com/office/powerpoint/2010/main" val="425133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07D0D7-8F14-44A0-A281-64ED07B5E627}"/>
              </a:ext>
            </a:extLst>
          </p:cNvPr>
          <p:cNvSpPr>
            <a:spLocks noGrp="1"/>
          </p:cNvSpPr>
          <p:nvPr>
            <p:ph type="title"/>
          </p:nvPr>
        </p:nvSpPr>
        <p:spPr/>
        <p:txBody>
          <a:bodyPr/>
          <a:lstStyle/>
          <a:p>
            <a:r>
              <a:rPr lang="de-DE" dirty="0"/>
              <a:t>Study </a:t>
            </a:r>
            <a:r>
              <a:rPr lang="de-DE" dirty="0" err="1"/>
              <a:t>Tips</a:t>
            </a:r>
            <a:endParaRPr lang="de-DE" dirty="0"/>
          </a:p>
        </p:txBody>
      </p:sp>
      <p:sp>
        <p:nvSpPr>
          <p:cNvPr id="3" name="Inhaltsplatzhalter 2">
            <a:extLst>
              <a:ext uri="{FF2B5EF4-FFF2-40B4-BE49-F238E27FC236}">
                <a16:creationId xmlns:a16="http://schemas.microsoft.com/office/drawing/2014/main" id="{B9E62A08-8E62-45A7-A82B-2F47F99FEC08}"/>
              </a:ext>
            </a:extLst>
          </p:cNvPr>
          <p:cNvSpPr>
            <a:spLocks noGrp="1"/>
          </p:cNvSpPr>
          <p:nvPr>
            <p:ph idx="1"/>
          </p:nvPr>
        </p:nvSpPr>
        <p:spPr/>
        <p:txBody>
          <a:bodyPr>
            <a:normAutofit fontScale="92500" lnSpcReduction="20000"/>
          </a:bodyPr>
          <a:lstStyle/>
          <a:p>
            <a:r>
              <a:rPr lang="de-DE" dirty="0"/>
              <a:t>Do not </a:t>
            </a:r>
            <a:r>
              <a:rPr lang="de-DE" dirty="0" err="1"/>
              <a:t>simply</a:t>
            </a:r>
            <a:r>
              <a:rPr lang="de-DE" dirty="0"/>
              <a:t> </a:t>
            </a:r>
            <a:r>
              <a:rPr lang="de-DE" dirty="0" err="1"/>
              <a:t>read</a:t>
            </a:r>
            <a:r>
              <a:rPr lang="de-DE" dirty="0"/>
              <a:t> </a:t>
            </a:r>
            <a:r>
              <a:rPr lang="de-DE" dirty="0" err="1"/>
              <a:t>through</a:t>
            </a:r>
            <a:r>
              <a:rPr lang="de-DE" dirty="0"/>
              <a:t> </a:t>
            </a:r>
            <a:r>
              <a:rPr lang="de-DE" dirty="0" err="1"/>
              <a:t>the</a:t>
            </a:r>
            <a:r>
              <a:rPr lang="de-DE" dirty="0"/>
              <a:t> </a:t>
            </a:r>
            <a:r>
              <a:rPr lang="de-DE" dirty="0" err="1"/>
              <a:t>script</a:t>
            </a:r>
            <a:r>
              <a:rPr lang="de-DE" dirty="0"/>
              <a:t>.  </a:t>
            </a:r>
            <a:r>
              <a:rPr lang="de-DE" dirty="0" err="1"/>
              <a:t>Instead</a:t>
            </a:r>
            <a:r>
              <a:rPr lang="de-DE" dirty="0"/>
              <a:t> </a:t>
            </a:r>
            <a:r>
              <a:rPr lang="de-DE" dirty="0" err="1"/>
              <a:t>you</a:t>
            </a:r>
            <a:r>
              <a:rPr lang="de-DE" dirty="0"/>
              <a:t> </a:t>
            </a:r>
            <a:r>
              <a:rPr lang="de-DE" dirty="0" err="1"/>
              <a:t>should</a:t>
            </a:r>
            <a:r>
              <a:rPr lang="de-DE" dirty="0"/>
              <a:t> </a:t>
            </a:r>
            <a:r>
              <a:rPr lang="de-DE" b="1" dirty="0" err="1"/>
              <a:t>actively</a:t>
            </a:r>
            <a:r>
              <a:rPr lang="de-DE" b="1" dirty="0"/>
              <a:t> do </a:t>
            </a:r>
            <a:r>
              <a:rPr lang="de-DE" dirty="0" err="1"/>
              <a:t>the</a:t>
            </a:r>
            <a:r>
              <a:rPr lang="de-DE" dirty="0"/>
              <a:t> </a:t>
            </a:r>
            <a:r>
              <a:rPr lang="de-DE" dirty="0" err="1"/>
              <a:t>exercises</a:t>
            </a:r>
            <a:r>
              <a:rPr lang="de-DE" dirty="0"/>
              <a:t> </a:t>
            </a:r>
            <a:r>
              <a:rPr lang="de-DE" dirty="0" err="1"/>
              <a:t>every</a:t>
            </a:r>
            <a:r>
              <a:rPr lang="de-DE" dirty="0"/>
              <a:t> </a:t>
            </a:r>
            <a:r>
              <a:rPr lang="de-DE" dirty="0" err="1"/>
              <a:t>week</a:t>
            </a:r>
            <a:r>
              <a:rPr lang="de-DE" dirty="0"/>
              <a:t> and </a:t>
            </a:r>
            <a:r>
              <a:rPr lang="de-DE" dirty="0" err="1"/>
              <a:t>then</a:t>
            </a:r>
            <a:r>
              <a:rPr lang="de-DE" dirty="0"/>
              <a:t> check </a:t>
            </a:r>
            <a:r>
              <a:rPr lang="de-DE" dirty="0" err="1"/>
              <a:t>your</a:t>
            </a:r>
            <a:r>
              <a:rPr lang="de-DE" dirty="0"/>
              <a:t> </a:t>
            </a:r>
            <a:r>
              <a:rPr lang="de-DE" dirty="0" err="1"/>
              <a:t>answers</a:t>
            </a:r>
            <a:r>
              <a:rPr lang="de-DE" dirty="0"/>
              <a:t> </a:t>
            </a:r>
            <a:r>
              <a:rPr lang="de-DE" dirty="0" err="1"/>
              <a:t>step-by-step</a:t>
            </a:r>
            <a:r>
              <a:rPr lang="de-DE" dirty="0"/>
              <a:t> </a:t>
            </a:r>
            <a:r>
              <a:rPr lang="de-DE" dirty="0" err="1"/>
              <a:t>the</a:t>
            </a:r>
            <a:r>
              <a:rPr lang="de-DE" dirty="0"/>
              <a:t> </a:t>
            </a:r>
            <a:r>
              <a:rPr lang="de-DE" dirty="0" err="1"/>
              <a:t>next</a:t>
            </a:r>
            <a:r>
              <a:rPr lang="de-DE" dirty="0"/>
              <a:t> </a:t>
            </a:r>
            <a:r>
              <a:rPr lang="de-DE" dirty="0" err="1"/>
              <a:t>week</a:t>
            </a:r>
            <a:r>
              <a:rPr lang="de-DE" dirty="0"/>
              <a:t> </a:t>
            </a:r>
            <a:r>
              <a:rPr lang="de-DE" dirty="0" err="1"/>
              <a:t>to</a:t>
            </a:r>
            <a:r>
              <a:rPr lang="de-DE" dirty="0"/>
              <a:t> </a:t>
            </a:r>
            <a:r>
              <a:rPr lang="de-DE" dirty="0" err="1"/>
              <a:t>see</a:t>
            </a:r>
            <a:r>
              <a:rPr lang="de-DE" dirty="0"/>
              <a:t> </a:t>
            </a:r>
            <a:r>
              <a:rPr lang="de-DE" dirty="0" err="1"/>
              <a:t>what</a:t>
            </a:r>
            <a:r>
              <a:rPr lang="de-DE" dirty="0"/>
              <a:t> </a:t>
            </a:r>
            <a:r>
              <a:rPr lang="de-DE" dirty="0" err="1"/>
              <a:t>you</a:t>
            </a:r>
            <a:r>
              <a:rPr lang="de-DE" dirty="0"/>
              <a:t> </a:t>
            </a:r>
            <a:r>
              <a:rPr lang="de-DE" dirty="0" err="1"/>
              <a:t>got</a:t>
            </a:r>
            <a:r>
              <a:rPr lang="de-DE" dirty="0"/>
              <a:t> </a:t>
            </a:r>
            <a:r>
              <a:rPr lang="de-DE" dirty="0" err="1"/>
              <a:t>correct</a:t>
            </a:r>
            <a:r>
              <a:rPr lang="de-DE" dirty="0"/>
              <a:t> and </a:t>
            </a:r>
            <a:r>
              <a:rPr lang="de-DE" dirty="0" err="1"/>
              <a:t>what</a:t>
            </a:r>
            <a:r>
              <a:rPr lang="de-DE" dirty="0"/>
              <a:t> </a:t>
            </a:r>
            <a:r>
              <a:rPr lang="de-DE" dirty="0" err="1"/>
              <a:t>you</a:t>
            </a:r>
            <a:r>
              <a:rPr lang="de-DE" dirty="0"/>
              <a:t> </a:t>
            </a:r>
            <a:r>
              <a:rPr lang="de-DE" dirty="0" err="1"/>
              <a:t>got</a:t>
            </a:r>
            <a:r>
              <a:rPr lang="de-DE" dirty="0"/>
              <a:t> </a:t>
            </a:r>
            <a:r>
              <a:rPr lang="de-DE" dirty="0" err="1"/>
              <a:t>wrong</a:t>
            </a:r>
            <a:r>
              <a:rPr lang="de-DE" dirty="0"/>
              <a:t>.</a:t>
            </a:r>
          </a:p>
          <a:p>
            <a:r>
              <a:rPr lang="de-DE" dirty="0"/>
              <a:t>Set </a:t>
            </a:r>
            <a:r>
              <a:rPr lang="de-DE" dirty="0" err="1"/>
              <a:t>aside</a:t>
            </a:r>
            <a:r>
              <a:rPr lang="de-DE" dirty="0"/>
              <a:t> a </a:t>
            </a:r>
            <a:r>
              <a:rPr lang="de-DE" b="1" dirty="0" err="1"/>
              <a:t>regular</a:t>
            </a:r>
            <a:r>
              <a:rPr lang="de-DE" b="1" dirty="0"/>
              <a:t> time </a:t>
            </a:r>
            <a:r>
              <a:rPr lang="de-DE" dirty="0" err="1"/>
              <a:t>of</a:t>
            </a:r>
            <a:r>
              <a:rPr lang="de-DE" dirty="0"/>
              <a:t> </a:t>
            </a:r>
            <a:r>
              <a:rPr lang="de-DE" dirty="0" err="1"/>
              <a:t>the</a:t>
            </a:r>
            <a:r>
              <a:rPr lang="de-DE" dirty="0"/>
              <a:t> </a:t>
            </a:r>
            <a:r>
              <a:rPr lang="de-DE" dirty="0" err="1"/>
              <a:t>week</a:t>
            </a:r>
            <a:r>
              <a:rPr lang="de-DE" dirty="0"/>
              <a:t> </a:t>
            </a:r>
            <a:r>
              <a:rPr lang="de-DE" dirty="0" err="1"/>
              <a:t>to</a:t>
            </a:r>
            <a:r>
              <a:rPr lang="de-DE" dirty="0"/>
              <a:t> do </a:t>
            </a:r>
            <a:r>
              <a:rPr lang="de-DE" dirty="0" err="1"/>
              <a:t>your</a:t>
            </a:r>
            <a:r>
              <a:rPr lang="de-DE" dirty="0"/>
              <a:t> </a:t>
            </a:r>
            <a:r>
              <a:rPr lang="de-DE" dirty="0" err="1"/>
              <a:t>asynchronous</a:t>
            </a:r>
            <a:r>
              <a:rPr lang="de-DE" dirty="0"/>
              <a:t> English </a:t>
            </a:r>
            <a:r>
              <a:rPr lang="de-DE" dirty="0" err="1"/>
              <a:t>homework</a:t>
            </a:r>
            <a:r>
              <a:rPr lang="de-DE" dirty="0"/>
              <a:t>.</a:t>
            </a:r>
          </a:p>
          <a:p>
            <a:r>
              <a:rPr lang="de-DE" dirty="0" err="1"/>
              <a:t>Record</a:t>
            </a:r>
            <a:r>
              <a:rPr lang="de-DE" dirty="0"/>
              <a:t> </a:t>
            </a:r>
            <a:r>
              <a:rPr lang="de-DE" dirty="0" err="1"/>
              <a:t>new</a:t>
            </a:r>
            <a:r>
              <a:rPr lang="de-DE" dirty="0"/>
              <a:t> </a:t>
            </a:r>
            <a:r>
              <a:rPr lang="de-DE" dirty="0" err="1"/>
              <a:t>words</a:t>
            </a:r>
            <a:r>
              <a:rPr lang="de-DE" dirty="0"/>
              <a:t>, </a:t>
            </a:r>
            <a:r>
              <a:rPr lang="de-DE" dirty="0" err="1"/>
              <a:t>new</a:t>
            </a:r>
            <a:r>
              <a:rPr lang="de-DE" dirty="0"/>
              <a:t> </a:t>
            </a:r>
            <a:r>
              <a:rPr lang="de-DE" dirty="0" err="1"/>
              <a:t>rules</a:t>
            </a:r>
            <a:r>
              <a:rPr lang="de-DE" dirty="0"/>
              <a:t>, etc. in a </a:t>
            </a:r>
            <a:r>
              <a:rPr lang="de-DE" b="1" dirty="0" err="1"/>
              <a:t>notebook</a:t>
            </a:r>
            <a:r>
              <a:rPr lang="de-DE" b="1" dirty="0"/>
              <a:t> </a:t>
            </a:r>
            <a:r>
              <a:rPr lang="de-DE" b="1" dirty="0" err="1"/>
              <a:t>or</a:t>
            </a:r>
            <a:r>
              <a:rPr lang="de-DE" b="1" dirty="0"/>
              <a:t> separate </a:t>
            </a:r>
            <a:r>
              <a:rPr lang="de-DE" b="1" dirty="0" err="1"/>
              <a:t>computer</a:t>
            </a:r>
            <a:r>
              <a:rPr lang="de-DE" b="1" dirty="0"/>
              <a:t> </a:t>
            </a:r>
            <a:r>
              <a:rPr lang="de-DE" b="1" dirty="0" err="1"/>
              <a:t>file</a:t>
            </a:r>
            <a:r>
              <a:rPr lang="de-DE" dirty="0"/>
              <a:t> </a:t>
            </a:r>
            <a:r>
              <a:rPr lang="de-DE" dirty="0" err="1"/>
              <a:t>called</a:t>
            </a:r>
            <a:r>
              <a:rPr lang="de-DE" dirty="0"/>
              <a:t> „Academic Skills“ </a:t>
            </a:r>
            <a:r>
              <a:rPr lang="de-DE" dirty="0" err="1"/>
              <a:t>to</a:t>
            </a:r>
            <a:r>
              <a:rPr lang="de-DE" dirty="0"/>
              <a:t> </a:t>
            </a:r>
            <a:r>
              <a:rPr lang="de-DE" dirty="0" err="1"/>
              <a:t>document</a:t>
            </a:r>
            <a:r>
              <a:rPr lang="de-DE" dirty="0"/>
              <a:t> </a:t>
            </a:r>
            <a:r>
              <a:rPr lang="de-DE" dirty="0" err="1"/>
              <a:t>your</a:t>
            </a:r>
            <a:r>
              <a:rPr lang="de-DE" dirty="0"/>
              <a:t> </a:t>
            </a:r>
            <a:r>
              <a:rPr lang="de-DE" dirty="0" err="1"/>
              <a:t>work</a:t>
            </a:r>
            <a:r>
              <a:rPr lang="de-DE" dirty="0"/>
              <a:t> and </a:t>
            </a:r>
            <a:r>
              <a:rPr lang="de-DE" dirty="0" err="1"/>
              <a:t>look</a:t>
            </a:r>
            <a:r>
              <a:rPr lang="de-DE" dirty="0"/>
              <a:t> back at </a:t>
            </a:r>
            <a:r>
              <a:rPr lang="de-DE" dirty="0" err="1"/>
              <a:t>when</a:t>
            </a:r>
            <a:r>
              <a:rPr lang="de-DE" dirty="0"/>
              <a:t> </a:t>
            </a:r>
            <a:r>
              <a:rPr lang="de-DE" dirty="0" err="1"/>
              <a:t>studying</a:t>
            </a:r>
            <a:r>
              <a:rPr lang="de-DE" dirty="0"/>
              <a:t> </a:t>
            </a:r>
            <a:r>
              <a:rPr lang="de-DE" dirty="0" err="1"/>
              <a:t>for</a:t>
            </a:r>
            <a:r>
              <a:rPr lang="de-DE" dirty="0"/>
              <a:t> </a:t>
            </a:r>
            <a:r>
              <a:rPr lang="de-DE" dirty="0" err="1"/>
              <a:t>the</a:t>
            </a:r>
            <a:r>
              <a:rPr lang="de-DE" dirty="0"/>
              <a:t> final </a:t>
            </a:r>
            <a:r>
              <a:rPr lang="de-DE" dirty="0" err="1"/>
              <a:t>exam</a:t>
            </a:r>
            <a:r>
              <a:rPr lang="de-DE" dirty="0"/>
              <a:t>.</a:t>
            </a:r>
          </a:p>
        </p:txBody>
      </p:sp>
    </p:spTree>
    <p:extLst>
      <p:ext uri="{BB962C8B-B14F-4D97-AF65-F5344CB8AC3E}">
        <p14:creationId xmlns:p14="http://schemas.microsoft.com/office/powerpoint/2010/main" val="2160753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pPr eaLnBrk="1" hangingPunct="1"/>
            <a:r>
              <a:rPr lang="de-DE" altLang="de-DE" sz="4000" dirty="0" err="1"/>
              <a:t>Campuas</a:t>
            </a:r>
            <a:r>
              <a:rPr lang="de-DE" altLang="de-DE" sz="4000" dirty="0"/>
              <a:t> Online Course </a:t>
            </a:r>
            <a:r>
              <a:rPr lang="de-DE" altLang="de-DE" sz="4000" dirty="0" err="1"/>
              <a:t>for</a:t>
            </a:r>
            <a:r>
              <a:rPr lang="de-DE" altLang="de-DE" sz="4000" dirty="0"/>
              <a:t> Academic Skills </a:t>
            </a:r>
            <a:r>
              <a:rPr lang="de-DE" altLang="de-DE" sz="4000" dirty="0" err="1"/>
              <a:t>Program</a:t>
            </a:r>
            <a:r>
              <a:rPr lang="de-DE" altLang="de-DE" sz="4000" dirty="0"/>
              <a:t> in EIT</a:t>
            </a:r>
          </a:p>
        </p:txBody>
      </p:sp>
      <p:sp>
        <p:nvSpPr>
          <p:cNvPr id="27651" name="Rectangle 3"/>
          <p:cNvSpPr>
            <a:spLocks noGrp="1" noChangeArrowheads="1"/>
          </p:cNvSpPr>
          <p:nvPr>
            <p:ph type="body" idx="1"/>
          </p:nvPr>
        </p:nvSpPr>
        <p:spPr/>
        <p:txBody>
          <a:bodyPr/>
          <a:lstStyle/>
          <a:p>
            <a:pPr eaLnBrk="1" hangingPunct="1"/>
            <a:r>
              <a:rPr lang="de-DE" altLang="de-DE" dirty="0"/>
              <a:t>Slawney: Academic Skills EIT</a:t>
            </a:r>
          </a:p>
          <a:p>
            <a:pPr eaLnBrk="1" hangingPunct="1"/>
            <a:r>
              <a:rPr lang="de-DE" altLang="de-DE" dirty="0"/>
              <a:t>Password: </a:t>
            </a:r>
            <a:r>
              <a:rPr lang="de-DE" altLang="de-DE" dirty="0" err="1"/>
              <a:t>Slawney_Skills</a:t>
            </a:r>
            <a:endParaRPr lang="de-DE" altLang="de-DE" dirty="0"/>
          </a:p>
        </p:txBody>
      </p:sp>
    </p:spTree>
    <p:extLst>
      <p:ext uri="{BB962C8B-B14F-4D97-AF65-F5344CB8AC3E}">
        <p14:creationId xmlns:p14="http://schemas.microsoft.com/office/powerpoint/2010/main" val="4267357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Campuas</a:t>
            </a:r>
            <a:r>
              <a:rPr lang="de-DE" dirty="0"/>
              <a:t> Course</a:t>
            </a:r>
          </a:p>
        </p:txBody>
      </p:sp>
      <p:sp>
        <p:nvSpPr>
          <p:cNvPr id="3" name="Inhaltsplatzhalter 2"/>
          <p:cNvSpPr>
            <a:spLocks noGrp="1"/>
          </p:cNvSpPr>
          <p:nvPr>
            <p:ph idx="1"/>
          </p:nvPr>
        </p:nvSpPr>
        <p:spPr/>
        <p:txBody>
          <a:bodyPr>
            <a:normAutofit fontScale="85000" lnSpcReduction="20000"/>
          </a:bodyPr>
          <a:lstStyle/>
          <a:p>
            <a:pPr marL="0" indent="0">
              <a:buNone/>
            </a:pPr>
            <a:r>
              <a:rPr lang="de-DE" dirty="0" err="1"/>
              <a:t>What</a:t>
            </a:r>
            <a:r>
              <a:rPr lang="de-DE" dirty="0"/>
              <a:t> </a:t>
            </a:r>
            <a:r>
              <a:rPr lang="de-DE" dirty="0" err="1"/>
              <a:t>is</a:t>
            </a:r>
            <a:r>
              <a:rPr lang="de-DE" dirty="0"/>
              <a:t> on </a:t>
            </a:r>
            <a:r>
              <a:rPr lang="de-DE" dirty="0" err="1"/>
              <a:t>the</a:t>
            </a:r>
            <a:r>
              <a:rPr lang="de-DE" dirty="0"/>
              <a:t> </a:t>
            </a:r>
            <a:r>
              <a:rPr lang="de-DE" dirty="0" err="1"/>
              <a:t>Campuas</a:t>
            </a:r>
            <a:r>
              <a:rPr lang="de-DE" dirty="0"/>
              <a:t> Course?</a:t>
            </a:r>
          </a:p>
          <a:p>
            <a:pPr>
              <a:buFont typeface="Arial" charset="0"/>
              <a:buChar char="•"/>
            </a:pPr>
            <a:r>
              <a:rPr lang="de-DE" dirty="0" err="1"/>
              <a:t>Instructor</a:t>
            </a:r>
            <a:r>
              <a:rPr lang="de-DE" dirty="0"/>
              <a:t> </a:t>
            </a:r>
            <a:r>
              <a:rPr lang="de-DE" dirty="0" err="1"/>
              <a:t>Announcements</a:t>
            </a:r>
            <a:endParaRPr lang="de-DE" dirty="0"/>
          </a:p>
          <a:p>
            <a:pPr>
              <a:buFont typeface="Arial" charset="0"/>
              <a:buChar char="•"/>
            </a:pPr>
            <a:r>
              <a:rPr lang="de-DE" dirty="0"/>
              <a:t>„Sprachtest“ (</a:t>
            </a:r>
            <a:r>
              <a:rPr lang="de-DE" dirty="0" err="1"/>
              <a:t>Entrance</a:t>
            </a:r>
            <a:r>
              <a:rPr lang="de-DE" dirty="0"/>
              <a:t> </a:t>
            </a:r>
            <a:r>
              <a:rPr lang="de-DE" dirty="0" err="1"/>
              <a:t>Exam</a:t>
            </a:r>
            <a:r>
              <a:rPr lang="de-DE" dirty="0"/>
              <a:t>)</a:t>
            </a:r>
          </a:p>
          <a:p>
            <a:pPr>
              <a:buFont typeface="Arial" charset="0"/>
              <a:buChar char="•"/>
            </a:pPr>
            <a:r>
              <a:rPr lang="de-DE" dirty="0"/>
              <a:t>Power Point </a:t>
            </a:r>
            <a:r>
              <a:rPr lang="de-DE" dirty="0" err="1"/>
              <a:t>Slides</a:t>
            </a:r>
            <a:r>
              <a:rPr lang="de-DE" dirty="0"/>
              <a:t> </a:t>
            </a:r>
            <a:r>
              <a:rPr lang="de-DE" dirty="0" err="1"/>
              <a:t>for</a:t>
            </a:r>
            <a:r>
              <a:rPr lang="de-DE" dirty="0"/>
              <a:t> </a:t>
            </a:r>
            <a:r>
              <a:rPr lang="de-DE" dirty="0" err="1"/>
              <a:t>Lessons</a:t>
            </a:r>
            <a:endParaRPr lang="de-DE" dirty="0"/>
          </a:p>
          <a:p>
            <a:pPr>
              <a:buFont typeface="Arial" charset="0"/>
              <a:buChar char="•"/>
            </a:pPr>
            <a:r>
              <a:rPr lang="de-DE" dirty="0" err="1"/>
              <a:t>Presentation</a:t>
            </a:r>
            <a:r>
              <a:rPr lang="de-DE" dirty="0"/>
              <a:t> </a:t>
            </a:r>
            <a:r>
              <a:rPr lang="de-DE" dirty="0" err="1"/>
              <a:t>Sign-Up</a:t>
            </a:r>
            <a:r>
              <a:rPr lang="de-DE" dirty="0"/>
              <a:t> Portal</a:t>
            </a:r>
          </a:p>
          <a:p>
            <a:pPr>
              <a:buFont typeface="Arial" charset="0"/>
              <a:buChar char="•"/>
            </a:pPr>
            <a:r>
              <a:rPr lang="de-DE" dirty="0"/>
              <a:t>Report Upload Portal</a:t>
            </a:r>
          </a:p>
          <a:p>
            <a:pPr>
              <a:buFont typeface="Arial" charset="0"/>
              <a:buChar char="•"/>
            </a:pPr>
            <a:r>
              <a:rPr lang="de-DE" dirty="0" err="1"/>
              <a:t>Assignment</a:t>
            </a:r>
            <a:r>
              <a:rPr lang="de-DE" dirty="0"/>
              <a:t> </a:t>
            </a:r>
            <a:r>
              <a:rPr lang="de-DE" dirty="0" err="1"/>
              <a:t>Descriptions</a:t>
            </a:r>
            <a:endParaRPr lang="de-DE" dirty="0"/>
          </a:p>
          <a:p>
            <a:pPr>
              <a:buFont typeface="Arial" charset="0"/>
              <a:buChar char="•"/>
            </a:pPr>
            <a:r>
              <a:rPr lang="de-DE" dirty="0"/>
              <a:t>Learning Materials</a:t>
            </a:r>
          </a:p>
          <a:p>
            <a:pPr>
              <a:buFont typeface="Arial" charset="0"/>
              <a:buChar char="•"/>
            </a:pPr>
            <a:r>
              <a:rPr lang="de-DE" dirty="0"/>
              <a:t>Access </a:t>
            </a:r>
            <a:r>
              <a:rPr lang="de-DE" dirty="0" err="1"/>
              <a:t>to</a:t>
            </a:r>
            <a:r>
              <a:rPr lang="de-DE" dirty="0"/>
              <a:t> SPEEX Online Self-</a:t>
            </a:r>
            <a:r>
              <a:rPr lang="de-DE" dirty="0" err="1"/>
              <a:t>Learn</a:t>
            </a:r>
            <a:r>
              <a:rPr lang="de-DE" dirty="0"/>
              <a:t> Software</a:t>
            </a:r>
          </a:p>
          <a:p>
            <a:pPr>
              <a:buFont typeface="Arial" charset="0"/>
              <a:buChar char="•"/>
            </a:pPr>
            <a:r>
              <a:rPr lang="de-DE" dirty="0"/>
              <a:t>Zoom Meeting </a:t>
            </a:r>
            <a:r>
              <a:rPr lang="de-DE" dirty="0" err="1"/>
              <a:t>Invitations</a:t>
            </a:r>
            <a:r>
              <a:rPr lang="de-DE" dirty="0"/>
              <a:t> (</a:t>
            </a:r>
            <a:r>
              <a:rPr lang="de-DE" dirty="0" err="1"/>
              <a:t>if</a:t>
            </a:r>
            <a:r>
              <a:rPr lang="de-DE" dirty="0"/>
              <a:t> </a:t>
            </a:r>
            <a:r>
              <a:rPr lang="de-DE" dirty="0" err="1"/>
              <a:t>necessary</a:t>
            </a:r>
            <a:r>
              <a:rPr lang="de-DE" dirty="0"/>
              <a:t>)</a:t>
            </a:r>
          </a:p>
          <a:p>
            <a:pPr marL="0" indent="0">
              <a:buNone/>
            </a:pPr>
            <a:endParaRPr lang="de-DE" dirty="0"/>
          </a:p>
        </p:txBody>
      </p:sp>
    </p:spTree>
    <p:extLst>
      <p:ext uri="{BB962C8B-B14F-4D97-AF65-F5344CB8AC3E}">
        <p14:creationId xmlns:p14="http://schemas.microsoft.com/office/powerpoint/2010/main" val="3449925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Online Placement Test</a:t>
            </a:r>
          </a:p>
        </p:txBody>
      </p:sp>
      <p:sp>
        <p:nvSpPr>
          <p:cNvPr id="3" name="Inhaltsplatzhalter 2"/>
          <p:cNvSpPr>
            <a:spLocks noGrp="1"/>
          </p:cNvSpPr>
          <p:nvPr>
            <p:ph idx="1"/>
          </p:nvPr>
        </p:nvSpPr>
        <p:spPr/>
        <p:txBody>
          <a:bodyPr>
            <a:normAutofit fontScale="62500" lnSpcReduction="20000"/>
          </a:bodyPr>
          <a:lstStyle/>
          <a:p>
            <a:pPr marL="0" indent="0">
              <a:buNone/>
            </a:pPr>
            <a:r>
              <a:rPr lang="en-US" dirty="0"/>
              <a:t>The online placement test is used to determine where your strengths and weaknesses are as well as to place you in the group best suited for your needs. You should complete the test the first week of the semester. You can take the test twice. Take it alone and without outside help so that we have an accurate idea of your skills.</a:t>
            </a:r>
            <a:endParaRPr lang="de-DE" dirty="0"/>
          </a:p>
          <a:p>
            <a:pPr marL="0" indent="0">
              <a:buNone/>
            </a:pPr>
            <a:r>
              <a:rPr lang="en-US" dirty="0"/>
              <a:t> </a:t>
            </a:r>
            <a:endParaRPr lang="de-DE" dirty="0"/>
          </a:p>
          <a:p>
            <a:pPr marL="0" indent="0">
              <a:buNone/>
            </a:pPr>
            <a:r>
              <a:rPr lang="en-US" dirty="0"/>
              <a:t>The online test is available in your </a:t>
            </a:r>
            <a:r>
              <a:rPr lang="en-US" dirty="0" err="1"/>
              <a:t>Campuas</a:t>
            </a:r>
            <a:r>
              <a:rPr lang="en-US" dirty="0"/>
              <a:t> course room. In order to access the exam, you must have a </a:t>
            </a:r>
            <a:r>
              <a:rPr lang="en-US" dirty="0" err="1"/>
              <a:t>Campuas</a:t>
            </a:r>
            <a:r>
              <a:rPr lang="en-US" dirty="0"/>
              <a:t> account. You can access the test via the FRA-UAS </a:t>
            </a:r>
            <a:r>
              <a:rPr lang="en-US" dirty="0" err="1"/>
              <a:t>Campuas</a:t>
            </a:r>
            <a:r>
              <a:rPr lang="en-US" dirty="0"/>
              <a:t> platform: </a:t>
            </a:r>
            <a:endParaRPr lang="de-DE" dirty="0"/>
          </a:p>
          <a:p>
            <a:pPr marL="0" indent="0">
              <a:buNone/>
            </a:pPr>
            <a:endParaRPr lang="en-US" dirty="0"/>
          </a:p>
          <a:p>
            <a:pPr marL="0" indent="0">
              <a:buNone/>
            </a:pPr>
            <a:r>
              <a:rPr lang="en-US" b="1" dirty="0"/>
              <a:t>Course: Slawney: Academic Skills EIT</a:t>
            </a:r>
            <a:endParaRPr lang="de-DE" dirty="0"/>
          </a:p>
          <a:p>
            <a:pPr marL="0" indent="0">
              <a:buNone/>
            </a:pPr>
            <a:r>
              <a:rPr lang="en-US" b="1" dirty="0"/>
              <a:t>Password: </a:t>
            </a:r>
            <a:r>
              <a:rPr lang="en-US" b="1" dirty="0" err="1"/>
              <a:t>Slawney_Skills</a:t>
            </a:r>
            <a:endParaRPr lang="de-DE" dirty="0"/>
          </a:p>
          <a:p>
            <a:pPr marL="0" indent="0">
              <a:buNone/>
            </a:pPr>
            <a:r>
              <a:rPr lang="en-US" b="1" dirty="0"/>
              <a:t> </a:t>
            </a:r>
            <a:endParaRPr lang="de-DE" dirty="0"/>
          </a:p>
          <a:p>
            <a:pPr marL="0" indent="0">
              <a:buNone/>
            </a:pPr>
            <a:r>
              <a:rPr lang="en-US" dirty="0"/>
              <a:t>We will announce your course placement via </a:t>
            </a:r>
            <a:r>
              <a:rPr lang="en-US" dirty="0" err="1"/>
              <a:t>Campuas</a:t>
            </a:r>
            <a:r>
              <a:rPr lang="en-US" dirty="0"/>
              <a:t> so that you know which class to attend. You are required to go to the group you are assigned to.</a:t>
            </a:r>
            <a:endParaRPr lang="de-DE" dirty="0"/>
          </a:p>
          <a:p>
            <a:pPr marL="0" indent="0">
              <a:buNone/>
            </a:pPr>
            <a:endParaRPr lang="de-DE" dirty="0"/>
          </a:p>
        </p:txBody>
      </p:sp>
    </p:spTree>
    <p:extLst>
      <p:ext uri="{BB962C8B-B14F-4D97-AF65-F5344CB8AC3E}">
        <p14:creationId xmlns:p14="http://schemas.microsoft.com/office/powerpoint/2010/main" val="304376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Length</a:t>
            </a:r>
            <a:r>
              <a:rPr lang="de-DE" dirty="0"/>
              <a:t> </a:t>
            </a:r>
            <a:r>
              <a:rPr lang="de-DE" dirty="0" err="1"/>
              <a:t>of</a:t>
            </a:r>
            <a:r>
              <a:rPr lang="de-DE" dirty="0"/>
              <a:t> </a:t>
            </a:r>
            <a:r>
              <a:rPr lang="de-DE" dirty="0" err="1"/>
              <a:t>Written</a:t>
            </a:r>
            <a:r>
              <a:rPr lang="de-DE" dirty="0"/>
              <a:t> </a:t>
            </a:r>
            <a:r>
              <a:rPr lang="de-DE" dirty="0" err="1"/>
              <a:t>Exam</a:t>
            </a:r>
            <a:endParaRPr lang="de-DE" dirty="0"/>
          </a:p>
        </p:txBody>
      </p:sp>
      <p:sp>
        <p:nvSpPr>
          <p:cNvPr id="3" name="Inhaltsplatzhalter 2"/>
          <p:cNvSpPr>
            <a:spLocks noGrp="1"/>
          </p:cNvSpPr>
          <p:nvPr>
            <p:ph idx="1"/>
          </p:nvPr>
        </p:nvSpPr>
        <p:spPr/>
        <p:txBody>
          <a:bodyPr/>
          <a:lstStyle/>
          <a:p>
            <a:pPr marL="0" indent="0">
              <a:buNone/>
            </a:pPr>
            <a:r>
              <a:rPr lang="en-GB" b="1" dirty="0"/>
              <a:t>60 Minutes</a:t>
            </a:r>
            <a:endParaRPr lang="de-DE" dirty="0"/>
          </a:p>
        </p:txBody>
      </p:sp>
    </p:spTree>
    <p:extLst>
      <p:ext uri="{BB962C8B-B14F-4D97-AF65-F5344CB8AC3E}">
        <p14:creationId xmlns:p14="http://schemas.microsoft.com/office/powerpoint/2010/main" val="3286061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Date </a:t>
            </a:r>
            <a:r>
              <a:rPr lang="de-DE" dirty="0" err="1"/>
              <a:t>and</a:t>
            </a:r>
            <a:r>
              <a:rPr lang="de-DE" dirty="0"/>
              <a:t> Place </a:t>
            </a:r>
            <a:r>
              <a:rPr lang="de-DE" dirty="0" err="1"/>
              <a:t>of</a:t>
            </a:r>
            <a:r>
              <a:rPr lang="de-DE" dirty="0"/>
              <a:t> </a:t>
            </a:r>
            <a:r>
              <a:rPr lang="de-DE" dirty="0" err="1"/>
              <a:t>Exam</a:t>
            </a:r>
            <a:endParaRPr lang="de-DE" dirty="0"/>
          </a:p>
        </p:txBody>
      </p:sp>
      <p:sp>
        <p:nvSpPr>
          <p:cNvPr id="3" name="Inhaltsplatzhalter 2"/>
          <p:cNvSpPr>
            <a:spLocks noGrp="1"/>
          </p:cNvSpPr>
          <p:nvPr>
            <p:ph idx="1"/>
          </p:nvPr>
        </p:nvSpPr>
        <p:spPr/>
        <p:txBody>
          <a:bodyPr/>
          <a:lstStyle/>
          <a:p>
            <a:pPr marL="0" indent="0">
              <a:buNone/>
            </a:pPr>
            <a:r>
              <a:rPr lang="en-GB" b="1" dirty="0"/>
              <a:t>Date &amp; Place assigned through Exam Office</a:t>
            </a:r>
          </a:p>
          <a:p>
            <a:pPr marL="0" indent="0">
              <a:buNone/>
            </a:pPr>
            <a:r>
              <a:rPr lang="en-GB" b="1" dirty="0"/>
              <a:t>You will be seated every second seat for the exam.</a:t>
            </a:r>
          </a:p>
          <a:p>
            <a:pPr marL="0" indent="0">
              <a:buNone/>
            </a:pPr>
            <a:r>
              <a:rPr lang="en-GB" b="1" dirty="0"/>
              <a:t>(The exam last semester was done in present in rooms in Building 8 on campus.)</a:t>
            </a:r>
          </a:p>
          <a:p>
            <a:pPr marL="0" indent="0">
              <a:buNone/>
            </a:pPr>
            <a:r>
              <a:rPr lang="en-GB" b="1" dirty="0"/>
              <a:t>Please register for the exam on time.</a:t>
            </a:r>
          </a:p>
          <a:p>
            <a:pPr marL="0" indent="0">
              <a:buNone/>
            </a:pPr>
            <a:endParaRPr lang="de-DE" dirty="0"/>
          </a:p>
        </p:txBody>
      </p:sp>
    </p:spTree>
    <p:extLst>
      <p:ext uri="{BB962C8B-B14F-4D97-AF65-F5344CB8AC3E}">
        <p14:creationId xmlns:p14="http://schemas.microsoft.com/office/powerpoint/2010/main" val="1056927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Exam</a:t>
            </a:r>
            <a:r>
              <a:rPr lang="de-DE" dirty="0"/>
              <a:t> Aids</a:t>
            </a:r>
          </a:p>
        </p:txBody>
      </p:sp>
      <p:sp>
        <p:nvSpPr>
          <p:cNvPr id="3" name="Inhaltsplatzhalter 2"/>
          <p:cNvSpPr>
            <a:spLocks noGrp="1"/>
          </p:cNvSpPr>
          <p:nvPr>
            <p:ph idx="1"/>
          </p:nvPr>
        </p:nvSpPr>
        <p:spPr/>
        <p:txBody>
          <a:bodyPr/>
          <a:lstStyle/>
          <a:p>
            <a:r>
              <a:rPr lang="en-GB" b="1" dirty="0"/>
              <a:t>None</a:t>
            </a:r>
          </a:p>
          <a:p>
            <a:r>
              <a:rPr lang="en-GB" b="1" dirty="0"/>
              <a:t>Dictionaries are not allowed</a:t>
            </a:r>
          </a:p>
          <a:p>
            <a:r>
              <a:rPr lang="en-GB" b="1" dirty="0"/>
              <a:t>Notes are not allowed</a:t>
            </a:r>
          </a:p>
          <a:p>
            <a:r>
              <a:rPr lang="en-GB" b="1" dirty="0"/>
              <a:t>Mobile phones are not allowed</a:t>
            </a:r>
          </a:p>
          <a:p>
            <a:r>
              <a:rPr lang="en-GB" b="1" dirty="0"/>
              <a:t>Vocabulary lists are not allowed</a:t>
            </a:r>
          </a:p>
          <a:p>
            <a:pPr marL="0" indent="0">
              <a:buNone/>
            </a:pPr>
            <a:r>
              <a:rPr lang="en-GB" b="1" dirty="0"/>
              <a:t>Reason:</a:t>
            </a:r>
          </a:p>
          <a:p>
            <a:pPr marL="0" indent="0">
              <a:buNone/>
            </a:pPr>
            <a:r>
              <a:rPr lang="en-GB" b="1" dirty="0"/>
              <a:t>Equality of Opportunity (</a:t>
            </a:r>
            <a:r>
              <a:rPr lang="en-GB" b="1" i="1" dirty="0" err="1"/>
              <a:t>Chancengleichheit</a:t>
            </a:r>
            <a:r>
              <a:rPr lang="en-GB" b="1" dirty="0"/>
              <a:t>.)  </a:t>
            </a:r>
            <a:endParaRPr lang="de-DE" dirty="0"/>
          </a:p>
          <a:p>
            <a:endParaRPr lang="de-DE" dirty="0"/>
          </a:p>
        </p:txBody>
      </p:sp>
    </p:spTree>
    <p:extLst>
      <p:ext uri="{BB962C8B-B14F-4D97-AF65-F5344CB8AC3E}">
        <p14:creationId xmlns:p14="http://schemas.microsoft.com/office/powerpoint/2010/main" val="1631644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Registration</a:t>
            </a:r>
          </a:p>
        </p:txBody>
      </p:sp>
      <p:sp>
        <p:nvSpPr>
          <p:cNvPr id="3" name="Inhaltsplatzhalter 2"/>
          <p:cNvSpPr>
            <a:spLocks noGrp="1"/>
          </p:cNvSpPr>
          <p:nvPr>
            <p:ph idx="1"/>
          </p:nvPr>
        </p:nvSpPr>
        <p:spPr/>
        <p:txBody>
          <a:bodyPr>
            <a:normAutofit lnSpcReduction="10000"/>
          </a:bodyPr>
          <a:lstStyle/>
          <a:p>
            <a:pPr marL="0" indent="0">
              <a:buNone/>
            </a:pPr>
            <a:r>
              <a:rPr lang="en-GB" b="1" dirty="0"/>
              <a:t>There are two registration time periods.</a:t>
            </a:r>
          </a:p>
          <a:p>
            <a:pPr marL="0" indent="0">
              <a:buNone/>
            </a:pPr>
            <a:r>
              <a:rPr lang="en-GB" b="1" dirty="0"/>
              <a:t>1  Please register for the course “Academic Skills” already right now. </a:t>
            </a:r>
          </a:p>
          <a:p>
            <a:pPr marL="0" indent="0">
              <a:buNone/>
            </a:pPr>
            <a:r>
              <a:rPr lang="en-GB" b="1" dirty="0"/>
              <a:t>2  Registration for the final exam will be possible once the Exam Office completes the input of the Preliminary Exam (</a:t>
            </a:r>
            <a:r>
              <a:rPr lang="en-GB" b="1" i="1" dirty="0" err="1"/>
              <a:t>Vorleistung</a:t>
            </a:r>
            <a:r>
              <a:rPr lang="en-GB" b="1" dirty="0"/>
              <a:t>) results, i.e. after the successful completion of the Presentation has been recorded.  This will be end of January or beginning of February.</a:t>
            </a:r>
          </a:p>
          <a:p>
            <a:endParaRPr lang="de-DE" dirty="0"/>
          </a:p>
        </p:txBody>
      </p:sp>
    </p:spTree>
    <p:extLst>
      <p:ext uri="{BB962C8B-B14F-4D97-AF65-F5344CB8AC3E}">
        <p14:creationId xmlns:p14="http://schemas.microsoft.com/office/powerpoint/2010/main" val="240962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Brief </a:t>
            </a:r>
            <a:r>
              <a:rPr lang="de-DE" dirty="0" err="1"/>
              <a:t>Overview</a:t>
            </a:r>
            <a:r>
              <a:rPr lang="de-DE" dirty="0"/>
              <a:t>: </a:t>
            </a:r>
            <a:br>
              <a:rPr lang="de-DE" dirty="0"/>
            </a:br>
            <a:r>
              <a:rPr lang="de-DE" dirty="0"/>
              <a:t>Academic Skills Course </a:t>
            </a:r>
            <a:r>
              <a:rPr lang="de-DE" dirty="0" err="1"/>
              <a:t>Program</a:t>
            </a:r>
            <a:endParaRPr lang="de-DE" dirty="0"/>
          </a:p>
        </p:txBody>
      </p:sp>
      <p:sp>
        <p:nvSpPr>
          <p:cNvPr id="3" name="Inhaltsplatzhalter 2"/>
          <p:cNvSpPr>
            <a:spLocks noGrp="1"/>
          </p:cNvSpPr>
          <p:nvPr>
            <p:ph idx="1"/>
          </p:nvPr>
        </p:nvSpPr>
        <p:spPr/>
        <p:txBody>
          <a:bodyPr>
            <a:normAutofit fontScale="85000" lnSpcReduction="20000"/>
          </a:bodyPr>
          <a:lstStyle/>
          <a:p>
            <a:r>
              <a:rPr lang="de-DE" dirty="0"/>
              <a:t>Focus on Technical English &amp; Academic Skills</a:t>
            </a:r>
          </a:p>
          <a:p>
            <a:r>
              <a:rPr lang="de-DE" dirty="0"/>
              <a:t>Script: €5,00 (</a:t>
            </a:r>
            <a:r>
              <a:rPr lang="de-DE" dirty="0" err="1"/>
              <a:t>hard</a:t>
            </a:r>
            <a:r>
              <a:rPr lang="de-DE" dirty="0"/>
              <a:t> </a:t>
            </a:r>
            <a:r>
              <a:rPr lang="de-DE" dirty="0" err="1"/>
              <a:t>copy</a:t>
            </a:r>
            <a:r>
              <a:rPr lang="de-DE" dirty="0"/>
              <a:t> in </a:t>
            </a:r>
            <a:r>
              <a:rPr lang="de-DE" dirty="0" err="1"/>
              <a:t>class</a:t>
            </a:r>
            <a:r>
              <a:rPr lang="de-DE" dirty="0"/>
              <a:t>) </a:t>
            </a:r>
            <a:r>
              <a:rPr lang="de-DE" dirty="0" err="1"/>
              <a:t>or</a:t>
            </a:r>
            <a:r>
              <a:rPr lang="de-DE" dirty="0"/>
              <a:t> </a:t>
            </a:r>
            <a:r>
              <a:rPr lang="de-DE" dirty="0" err="1"/>
              <a:t>pdf</a:t>
            </a:r>
            <a:r>
              <a:rPr lang="de-DE" dirty="0"/>
              <a:t> </a:t>
            </a:r>
            <a:r>
              <a:rPr lang="de-DE" dirty="0" err="1"/>
              <a:t>download</a:t>
            </a:r>
            <a:r>
              <a:rPr lang="de-DE" dirty="0"/>
              <a:t> </a:t>
            </a:r>
            <a:r>
              <a:rPr lang="de-DE" dirty="0" err="1"/>
              <a:t>from</a:t>
            </a:r>
            <a:r>
              <a:rPr lang="de-DE" dirty="0"/>
              <a:t> </a:t>
            </a:r>
            <a:r>
              <a:rPr lang="de-DE" dirty="0" err="1"/>
              <a:t>Campuas</a:t>
            </a:r>
            <a:r>
              <a:rPr lang="de-DE" dirty="0"/>
              <a:t>.</a:t>
            </a:r>
          </a:p>
          <a:p>
            <a:r>
              <a:rPr lang="de-DE" dirty="0" err="1"/>
              <a:t>Prerequisites</a:t>
            </a:r>
            <a:r>
              <a:rPr lang="de-DE" dirty="0"/>
              <a:t>: B2 School English</a:t>
            </a:r>
          </a:p>
          <a:p>
            <a:r>
              <a:rPr lang="de-DE" dirty="0"/>
              <a:t>Entrance </a:t>
            </a:r>
            <a:r>
              <a:rPr lang="de-DE" dirty="0" err="1"/>
              <a:t>Exam</a:t>
            </a:r>
            <a:r>
              <a:rPr lang="de-DE" dirty="0"/>
              <a:t>: </a:t>
            </a:r>
            <a:r>
              <a:rPr lang="de-DE" dirty="0" err="1"/>
              <a:t>Done</a:t>
            </a:r>
            <a:r>
              <a:rPr lang="de-DE" dirty="0"/>
              <a:t> on </a:t>
            </a:r>
            <a:r>
              <a:rPr lang="de-DE" dirty="0" err="1"/>
              <a:t>Campuas</a:t>
            </a:r>
            <a:r>
              <a:rPr lang="de-DE" dirty="0"/>
              <a:t> First Week </a:t>
            </a:r>
            <a:r>
              <a:rPr lang="de-DE" dirty="0" err="1"/>
              <a:t>of</a:t>
            </a:r>
            <a:r>
              <a:rPr lang="de-DE" dirty="0"/>
              <a:t> Semester – See </a:t>
            </a:r>
            <a:r>
              <a:rPr lang="de-DE" dirty="0" err="1"/>
              <a:t>Campuas</a:t>
            </a:r>
            <a:r>
              <a:rPr lang="de-DE" dirty="0"/>
              <a:t> </a:t>
            </a:r>
            <a:r>
              <a:rPr lang="de-DE" dirty="0" err="1"/>
              <a:t>Platform</a:t>
            </a:r>
            <a:endParaRPr lang="de-DE" dirty="0"/>
          </a:p>
          <a:p>
            <a:r>
              <a:rPr lang="de-DE" dirty="0"/>
              <a:t>Portfolio </a:t>
            </a:r>
            <a:r>
              <a:rPr lang="de-DE" dirty="0" err="1"/>
              <a:t>Exam</a:t>
            </a:r>
            <a:r>
              <a:rPr lang="de-DE" dirty="0"/>
              <a:t>: </a:t>
            </a:r>
            <a:r>
              <a:rPr lang="en-US" dirty="0"/>
              <a:t>1. </a:t>
            </a:r>
            <a:r>
              <a:rPr lang="en-US" b="1" dirty="0"/>
              <a:t>written exam</a:t>
            </a:r>
            <a:r>
              <a:rPr lang="en-US" dirty="0"/>
              <a:t>, 60 minutes (50%, during exam period, in exam room)</a:t>
            </a:r>
            <a:r>
              <a:rPr lang="de-DE" dirty="0"/>
              <a:t>; </a:t>
            </a:r>
            <a:r>
              <a:rPr lang="en-US" dirty="0"/>
              <a:t>2. exercise-based </a:t>
            </a:r>
            <a:r>
              <a:rPr lang="en-US" b="1" dirty="0"/>
              <a:t>presentation</a:t>
            </a:r>
            <a:r>
              <a:rPr lang="en-US" dirty="0"/>
              <a:t>, min. 5, max. 10 minutes (25%, January/February, in-class, appointments via </a:t>
            </a:r>
            <a:r>
              <a:rPr lang="en-US" dirty="0" err="1"/>
              <a:t>Campuas</a:t>
            </a:r>
            <a:r>
              <a:rPr lang="en-US" dirty="0"/>
              <a:t>)</a:t>
            </a:r>
            <a:r>
              <a:rPr lang="de-DE" dirty="0"/>
              <a:t>; </a:t>
            </a:r>
            <a:r>
              <a:rPr lang="en-US" dirty="0"/>
              <a:t>3. </a:t>
            </a:r>
            <a:r>
              <a:rPr lang="en-US" b="1" dirty="0"/>
              <a:t>written scientific report </a:t>
            </a:r>
            <a:r>
              <a:rPr lang="en-US" dirty="0"/>
              <a:t>(25%, December, upload on </a:t>
            </a:r>
            <a:r>
              <a:rPr lang="en-US" dirty="0" err="1"/>
              <a:t>Campuas</a:t>
            </a:r>
            <a:r>
              <a:rPr lang="en-US" dirty="0"/>
              <a:t>)</a:t>
            </a:r>
            <a:endParaRPr lang="de-DE" dirty="0"/>
          </a:p>
        </p:txBody>
      </p:sp>
    </p:spTree>
    <p:extLst>
      <p:ext uri="{BB962C8B-B14F-4D97-AF65-F5344CB8AC3E}">
        <p14:creationId xmlns:p14="http://schemas.microsoft.com/office/powerpoint/2010/main" val="3138126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Exam</a:t>
            </a:r>
            <a:r>
              <a:rPr lang="de-DE" dirty="0"/>
              <a:t> </a:t>
            </a:r>
            <a:r>
              <a:rPr lang="de-DE" dirty="0" err="1"/>
              <a:t>Preparation</a:t>
            </a:r>
            <a:endParaRPr lang="de-DE" dirty="0"/>
          </a:p>
        </p:txBody>
      </p:sp>
      <p:sp>
        <p:nvSpPr>
          <p:cNvPr id="3" name="Inhaltsplatzhalter 2"/>
          <p:cNvSpPr>
            <a:spLocks noGrp="1"/>
          </p:cNvSpPr>
          <p:nvPr>
            <p:ph idx="1"/>
          </p:nvPr>
        </p:nvSpPr>
        <p:spPr/>
        <p:txBody>
          <a:bodyPr/>
          <a:lstStyle/>
          <a:p>
            <a:r>
              <a:rPr lang="en-GB" b="1" dirty="0"/>
              <a:t>The best way to prepare for the exam is to review the exercises we did in the script.  </a:t>
            </a:r>
          </a:p>
          <a:p>
            <a:r>
              <a:rPr lang="en-GB" b="1" dirty="0"/>
              <a:t>The exam is strongly based on these exercises and participation in the classes helped you prepare for the exam already.</a:t>
            </a:r>
            <a:endParaRPr lang="de-DE" dirty="0"/>
          </a:p>
        </p:txBody>
      </p:sp>
    </p:spTree>
    <p:extLst>
      <p:ext uri="{BB962C8B-B14F-4D97-AF65-F5344CB8AC3E}">
        <p14:creationId xmlns:p14="http://schemas.microsoft.com/office/powerpoint/2010/main" val="2580165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Pass Grade</a:t>
            </a:r>
          </a:p>
        </p:txBody>
      </p:sp>
      <p:sp>
        <p:nvSpPr>
          <p:cNvPr id="3" name="Inhaltsplatzhalter 2"/>
          <p:cNvSpPr>
            <a:spLocks noGrp="1"/>
          </p:cNvSpPr>
          <p:nvPr>
            <p:ph idx="1"/>
          </p:nvPr>
        </p:nvSpPr>
        <p:spPr/>
        <p:txBody>
          <a:bodyPr/>
          <a:lstStyle/>
          <a:p>
            <a:r>
              <a:rPr lang="en-GB" b="1" dirty="0"/>
              <a:t>You must get at least 50 points out of a 100 to pass the Final Exam.</a:t>
            </a:r>
            <a:endParaRPr lang="de-DE" dirty="0"/>
          </a:p>
          <a:p>
            <a:pPr marL="0" indent="0">
              <a:buNone/>
            </a:pPr>
            <a:endParaRPr lang="de-DE" dirty="0"/>
          </a:p>
        </p:txBody>
      </p:sp>
    </p:spTree>
    <p:extLst>
      <p:ext uri="{BB962C8B-B14F-4D97-AF65-F5344CB8AC3E}">
        <p14:creationId xmlns:p14="http://schemas.microsoft.com/office/powerpoint/2010/main" val="1775864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Structure</a:t>
            </a:r>
            <a:r>
              <a:rPr lang="de-DE" dirty="0"/>
              <a:t> </a:t>
            </a:r>
            <a:r>
              <a:rPr lang="de-DE" dirty="0" err="1"/>
              <a:t>of</a:t>
            </a:r>
            <a:r>
              <a:rPr lang="de-DE" dirty="0"/>
              <a:t> </a:t>
            </a:r>
            <a:r>
              <a:rPr lang="de-DE" dirty="0" err="1"/>
              <a:t>Exam</a:t>
            </a:r>
            <a:endParaRPr lang="de-DE" dirty="0"/>
          </a:p>
        </p:txBody>
      </p:sp>
      <p:sp>
        <p:nvSpPr>
          <p:cNvPr id="3" name="Inhaltsplatzhalter 2"/>
          <p:cNvSpPr>
            <a:spLocks noGrp="1"/>
          </p:cNvSpPr>
          <p:nvPr>
            <p:ph idx="1"/>
          </p:nvPr>
        </p:nvSpPr>
        <p:spPr/>
        <p:txBody>
          <a:bodyPr>
            <a:normAutofit fontScale="70000" lnSpcReduction="20000"/>
          </a:bodyPr>
          <a:lstStyle/>
          <a:p>
            <a:pPr marL="0" indent="0">
              <a:buNone/>
            </a:pPr>
            <a:r>
              <a:rPr lang="en-GB" b="1" u="sng" dirty="0"/>
              <a:t>Structure</a:t>
            </a:r>
            <a:r>
              <a:rPr lang="en-GB" b="1" dirty="0"/>
              <a:t>:</a:t>
            </a:r>
            <a:endParaRPr lang="de-DE" dirty="0"/>
          </a:p>
          <a:p>
            <a:pPr marL="0" indent="0">
              <a:buNone/>
            </a:pPr>
            <a:r>
              <a:rPr lang="en-GB" b="1" dirty="0"/>
              <a:t> </a:t>
            </a:r>
            <a:endParaRPr lang="de-DE" dirty="0"/>
          </a:p>
          <a:p>
            <a:pPr marL="0" indent="0">
              <a:buNone/>
            </a:pPr>
            <a:r>
              <a:rPr lang="en-GB" b="1" u="sng" dirty="0"/>
              <a:t>Part 1: Listening</a:t>
            </a:r>
            <a:r>
              <a:rPr lang="en-GB" b="1" dirty="0"/>
              <a:t>.  </a:t>
            </a:r>
            <a:endParaRPr lang="de-DE" dirty="0"/>
          </a:p>
          <a:p>
            <a:pPr marL="0" indent="0">
              <a:buNone/>
            </a:pPr>
            <a:r>
              <a:rPr lang="en-GB" b="1" dirty="0"/>
              <a:t> You hear a recording </a:t>
            </a:r>
            <a:r>
              <a:rPr lang="en-GB" b="1" u="sng" dirty="0"/>
              <a:t>two</a:t>
            </a:r>
            <a:r>
              <a:rPr lang="en-GB" b="1" dirty="0"/>
              <a:t> times, and have to answer some questions about it.</a:t>
            </a:r>
            <a:endParaRPr lang="de-DE" dirty="0"/>
          </a:p>
          <a:p>
            <a:pPr marL="0" indent="0">
              <a:buNone/>
            </a:pPr>
            <a:endParaRPr lang="de-DE" dirty="0"/>
          </a:p>
          <a:p>
            <a:pPr marL="0" indent="0">
              <a:buNone/>
            </a:pPr>
            <a:r>
              <a:rPr lang="en-GB" b="1" u="sng" dirty="0"/>
              <a:t>Part 2: Language Review and Vocabulary</a:t>
            </a:r>
            <a:endParaRPr lang="de-DE" dirty="0"/>
          </a:p>
          <a:p>
            <a:pPr marL="0" indent="0">
              <a:buNone/>
            </a:pPr>
            <a:r>
              <a:rPr lang="en-GB" b="1" dirty="0"/>
              <a:t> You have to do some of the exercises (from script or very similar to script) we did in class. </a:t>
            </a:r>
            <a:endParaRPr lang="de-DE" dirty="0"/>
          </a:p>
          <a:p>
            <a:endParaRPr lang="de-DE" dirty="0"/>
          </a:p>
          <a:p>
            <a:pPr marL="0" indent="0">
              <a:buNone/>
            </a:pPr>
            <a:r>
              <a:rPr lang="en-GB" b="1" u="sng" dirty="0"/>
              <a:t>Part 3 Reading</a:t>
            </a:r>
            <a:endParaRPr lang="de-DE" dirty="0"/>
          </a:p>
          <a:p>
            <a:pPr marL="0" indent="0">
              <a:buNone/>
            </a:pPr>
            <a:r>
              <a:rPr lang="en-GB" b="1" dirty="0"/>
              <a:t>You have to read an article about a similar theme to one of the Units we covered in class and answer questions about it.  </a:t>
            </a:r>
            <a:endParaRPr lang="de-DE" dirty="0"/>
          </a:p>
          <a:p>
            <a:pPr marL="0" indent="0">
              <a:buNone/>
            </a:pPr>
            <a:r>
              <a:rPr lang="en-GB" b="1" dirty="0"/>
              <a:t> </a:t>
            </a:r>
            <a:endParaRPr lang="de-DE" dirty="0"/>
          </a:p>
          <a:p>
            <a:endParaRPr lang="de-DE" dirty="0"/>
          </a:p>
        </p:txBody>
      </p:sp>
    </p:spTree>
    <p:extLst>
      <p:ext uri="{BB962C8B-B14F-4D97-AF65-F5344CB8AC3E}">
        <p14:creationId xmlns:p14="http://schemas.microsoft.com/office/powerpoint/2010/main" val="3595664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de-DE" altLang="de-DE" sz="4000"/>
              <a:t>What You Need to Do This Week</a:t>
            </a:r>
          </a:p>
        </p:txBody>
      </p:sp>
      <p:sp>
        <p:nvSpPr>
          <p:cNvPr id="29699" name="Rectangle 3"/>
          <p:cNvSpPr>
            <a:spLocks noGrp="1" noChangeArrowheads="1"/>
          </p:cNvSpPr>
          <p:nvPr>
            <p:ph type="body" idx="1"/>
          </p:nvPr>
        </p:nvSpPr>
        <p:spPr/>
        <p:txBody>
          <a:bodyPr>
            <a:normAutofit fontScale="70000" lnSpcReduction="20000"/>
          </a:bodyPr>
          <a:lstStyle/>
          <a:p>
            <a:pPr eaLnBrk="1" hangingPunct="1"/>
            <a:r>
              <a:rPr lang="de-DE" altLang="de-DE" dirty="0"/>
              <a:t>Take Entrance </a:t>
            </a:r>
            <a:r>
              <a:rPr lang="de-DE" altLang="de-DE" dirty="0" err="1"/>
              <a:t>Exam</a:t>
            </a:r>
            <a:r>
              <a:rPr lang="de-DE" altLang="de-DE" dirty="0"/>
              <a:t> Online (</a:t>
            </a:r>
            <a:r>
              <a:rPr lang="de-DE" altLang="de-DE" dirty="0" err="1"/>
              <a:t>Get</a:t>
            </a:r>
            <a:r>
              <a:rPr lang="de-DE" altLang="de-DE" dirty="0"/>
              <a:t> Info Sheet About </a:t>
            </a:r>
            <a:r>
              <a:rPr lang="de-DE" altLang="de-DE" dirty="0" err="1"/>
              <a:t>It</a:t>
            </a:r>
            <a:r>
              <a:rPr lang="de-DE" altLang="de-DE" dirty="0"/>
              <a:t> Today)   Deadline </a:t>
            </a:r>
            <a:r>
              <a:rPr lang="de-DE" altLang="de-DE" dirty="0" err="1"/>
              <a:t>to</a:t>
            </a:r>
            <a:r>
              <a:rPr lang="de-DE" altLang="de-DE" dirty="0"/>
              <a:t> </a:t>
            </a:r>
            <a:r>
              <a:rPr lang="de-DE" altLang="de-DE" dirty="0" err="1"/>
              <a:t>take</a:t>
            </a:r>
            <a:r>
              <a:rPr lang="de-DE" altLang="de-DE" dirty="0"/>
              <a:t> Sprachtest: 24.00 Sunday, 23.10.2022</a:t>
            </a:r>
          </a:p>
          <a:p>
            <a:pPr eaLnBrk="1" hangingPunct="1"/>
            <a:r>
              <a:rPr lang="de-DE" altLang="de-DE" dirty="0" err="1"/>
              <a:t>Get</a:t>
            </a:r>
            <a:r>
              <a:rPr lang="de-DE" altLang="de-DE" dirty="0"/>
              <a:t> a </a:t>
            </a:r>
            <a:r>
              <a:rPr lang="de-DE" altLang="de-DE" dirty="0" err="1"/>
              <a:t>Script</a:t>
            </a:r>
            <a:r>
              <a:rPr lang="de-DE" altLang="de-DE" dirty="0"/>
              <a:t> (</a:t>
            </a:r>
            <a:r>
              <a:rPr lang="de-DE" altLang="de-DE" dirty="0" err="1"/>
              <a:t>download</a:t>
            </a:r>
            <a:r>
              <a:rPr lang="de-DE" altLang="de-DE" dirty="0"/>
              <a:t> </a:t>
            </a:r>
            <a:r>
              <a:rPr lang="de-DE" altLang="de-DE" dirty="0" err="1"/>
              <a:t>it</a:t>
            </a:r>
            <a:r>
              <a:rPr lang="de-DE" altLang="de-DE" dirty="0"/>
              <a:t> </a:t>
            </a:r>
            <a:r>
              <a:rPr lang="de-DE" altLang="de-DE" dirty="0" err="1"/>
              <a:t>or</a:t>
            </a:r>
            <a:r>
              <a:rPr lang="de-DE" altLang="de-DE" dirty="0"/>
              <a:t> pick </a:t>
            </a:r>
            <a:r>
              <a:rPr lang="de-DE" altLang="de-DE" dirty="0" err="1"/>
              <a:t>up</a:t>
            </a:r>
            <a:r>
              <a:rPr lang="de-DE" altLang="de-DE" dirty="0"/>
              <a:t> a </a:t>
            </a:r>
            <a:r>
              <a:rPr lang="de-DE" altLang="de-DE" dirty="0" err="1"/>
              <a:t>hard</a:t>
            </a:r>
            <a:r>
              <a:rPr lang="de-DE" altLang="de-DE" dirty="0"/>
              <a:t> </a:t>
            </a:r>
            <a:r>
              <a:rPr lang="de-DE" altLang="de-DE" dirty="0" err="1"/>
              <a:t>copy</a:t>
            </a:r>
            <a:r>
              <a:rPr lang="de-DE" altLang="de-DE" dirty="0"/>
              <a:t> </a:t>
            </a:r>
            <a:r>
              <a:rPr lang="de-DE" altLang="de-DE" dirty="0" err="1"/>
              <a:t>available</a:t>
            </a:r>
            <a:r>
              <a:rPr lang="de-DE" altLang="de-DE" dirty="0"/>
              <a:t> in </a:t>
            </a:r>
            <a:r>
              <a:rPr lang="de-DE" altLang="de-DE" dirty="0" err="1"/>
              <a:t>class</a:t>
            </a:r>
            <a:r>
              <a:rPr lang="de-DE" altLang="de-DE" dirty="0"/>
              <a:t> </a:t>
            </a:r>
            <a:r>
              <a:rPr lang="de-DE" altLang="de-DE" dirty="0" err="1"/>
              <a:t>for</a:t>
            </a:r>
            <a:r>
              <a:rPr lang="de-DE" altLang="de-DE" dirty="0"/>
              <a:t> €5 </a:t>
            </a:r>
            <a:r>
              <a:rPr lang="de-DE" altLang="de-DE" dirty="0" err="1"/>
              <a:t>Mondays</a:t>
            </a:r>
            <a:r>
              <a:rPr lang="de-DE" altLang="de-DE" dirty="0"/>
              <a:t> 12-13)</a:t>
            </a:r>
          </a:p>
          <a:p>
            <a:pPr eaLnBrk="1" hangingPunct="1"/>
            <a:r>
              <a:rPr lang="de-DE" altLang="de-DE" dirty="0" err="1"/>
              <a:t>Get</a:t>
            </a:r>
            <a:r>
              <a:rPr lang="de-DE" altLang="de-DE" dirty="0"/>
              <a:t> A Dictionary </a:t>
            </a:r>
            <a:r>
              <a:rPr lang="de-DE" altLang="de-DE" dirty="0" err="1"/>
              <a:t>or</a:t>
            </a:r>
            <a:r>
              <a:rPr lang="de-DE" altLang="de-DE" dirty="0"/>
              <a:t> Upload a Dictionary App </a:t>
            </a:r>
            <a:r>
              <a:rPr lang="de-DE" altLang="de-DE" dirty="0" err="1"/>
              <a:t>from</a:t>
            </a:r>
            <a:r>
              <a:rPr lang="de-DE" altLang="de-DE" dirty="0"/>
              <a:t> a Publisher</a:t>
            </a:r>
          </a:p>
          <a:p>
            <a:pPr eaLnBrk="1" hangingPunct="1"/>
            <a:r>
              <a:rPr lang="de-DE" altLang="de-DE" dirty="0" err="1"/>
              <a:t>Get</a:t>
            </a:r>
            <a:r>
              <a:rPr lang="de-DE" altLang="de-DE" dirty="0"/>
              <a:t> a Note Book </a:t>
            </a:r>
            <a:r>
              <a:rPr lang="de-DE" altLang="de-DE" dirty="0" err="1"/>
              <a:t>or</a:t>
            </a:r>
            <a:r>
              <a:rPr lang="de-DE" altLang="de-DE" dirty="0"/>
              <a:t> </a:t>
            </a:r>
            <a:r>
              <a:rPr lang="de-DE" altLang="de-DE" dirty="0" err="1"/>
              <a:t>set</a:t>
            </a:r>
            <a:r>
              <a:rPr lang="de-DE" altLang="de-DE" dirty="0"/>
              <a:t> </a:t>
            </a:r>
            <a:r>
              <a:rPr lang="de-DE" altLang="de-DE" dirty="0" err="1"/>
              <a:t>up</a:t>
            </a:r>
            <a:r>
              <a:rPr lang="de-DE" altLang="de-DE" dirty="0"/>
              <a:t> a </a:t>
            </a:r>
            <a:r>
              <a:rPr lang="de-DE" altLang="de-DE" dirty="0" err="1"/>
              <a:t>dedicated</a:t>
            </a:r>
            <a:r>
              <a:rPr lang="de-DE" altLang="de-DE" dirty="0"/>
              <a:t> </a:t>
            </a:r>
            <a:r>
              <a:rPr lang="de-DE" altLang="de-DE" dirty="0" err="1"/>
              <a:t>file</a:t>
            </a:r>
            <a:r>
              <a:rPr lang="de-DE" altLang="de-DE" dirty="0"/>
              <a:t> </a:t>
            </a:r>
            <a:r>
              <a:rPr lang="de-DE" altLang="de-DE" dirty="0" err="1"/>
              <a:t>for</a:t>
            </a:r>
            <a:r>
              <a:rPr lang="de-DE" altLang="de-DE" dirty="0"/>
              <a:t> „Academic Skills“ on </a:t>
            </a:r>
            <a:r>
              <a:rPr lang="de-DE" altLang="de-DE" dirty="0" err="1"/>
              <a:t>your</a:t>
            </a:r>
            <a:r>
              <a:rPr lang="de-DE" altLang="de-DE" dirty="0"/>
              <a:t> </a:t>
            </a:r>
            <a:r>
              <a:rPr lang="de-DE" altLang="de-DE" dirty="0" err="1"/>
              <a:t>computer</a:t>
            </a:r>
            <a:r>
              <a:rPr lang="de-DE" altLang="de-DE" dirty="0"/>
              <a:t>.</a:t>
            </a:r>
          </a:p>
          <a:p>
            <a:pPr eaLnBrk="1" hangingPunct="1"/>
            <a:r>
              <a:rPr lang="de-DE" altLang="de-DE" dirty="0" err="1"/>
              <a:t>Decide</a:t>
            </a:r>
            <a:r>
              <a:rPr lang="de-DE" altLang="de-DE" dirty="0"/>
              <a:t> </a:t>
            </a:r>
            <a:r>
              <a:rPr lang="de-DE" altLang="de-DE" dirty="0" err="1"/>
              <a:t>If</a:t>
            </a:r>
            <a:r>
              <a:rPr lang="de-DE" altLang="de-DE" dirty="0"/>
              <a:t> </a:t>
            </a:r>
            <a:r>
              <a:rPr lang="de-DE" altLang="de-DE" dirty="0" err="1"/>
              <a:t>You</a:t>
            </a:r>
            <a:r>
              <a:rPr lang="de-DE" altLang="de-DE" dirty="0"/>
              <a:t> Want </a:t>
            </a:r>
            <a:r>
              <a:rPr lang="de-DE" altLang="de-DE" dirty="0" err="1"/>
              <a:t>to</a:t>
            </a:r>
            <a:r>
              <a:rPr lang="de-DE" altLang="de-DE" dirty="0"/>
              <a:t> Take Other Language Courses at University Language Center</a:t>
            </a:r>
          </a:p>
          <a:p>
            <a:pPr eaLnBrk="1" hangingPunct="1"/>
            <a:r>
              <a:rPr lang="de-DE" altLang="de-DE" dirty="0"/>
              <a:t>Start </a:t>
            </a:r>
            <a:r>
              <a:rPr lang="de-DE" altLang="de-DE" dirty="0" err="1"/>
              <a:t>working</a:t>
            </a:r>
            <a:r>
              <a:rPr lang="de-DE" altLang="de-DE" dirty="0"/>
              <a:t> </a:t>
            </a:r>
            <a:r>
              <a:rPr lang="de-DE" altLang="de-DE" dirty="0" err="1"/>
              <a:t>through</a:t>
            </a:r>
            <a:r>
              <a:rPr lang="de-DE" altLang="de-DE" dirty="0"/>
              <a:t> </a:t>
            </a:r>
            <a:r>
              <a:rPr lang="de-DE" altLang="de-DE" dirty="0" err="1"/>
              <a:t>the</a:t>
            </a:r>
            <a:r>
              <a:rPr lang="de-DE" altLang="de-DE" dirty="0"/>
              <a:t> </a:t>
            </a:r>
            <a:r>
              <a:rPr lang="de-DE" altLang="de-DE" dirty="0" err="1"/>
              <a:t>Exercises</a:t>
            </a:r>
            <a:r>
              <a:rPr lang="de-DE" altLang="de-DE" dirty="0"/>
              <a:t> in </a:t>
            </a:r>
            <a:r>
              <a:rPr lang="de-DE" altLang="de-DE" dirty="0" err="1"/>
              <a:t>the</a:t>
            </a:r>
            <a:r>
              <a:rPr lang="de-DE" altLang="de-DE" dirty="0"/>
              <a:t> </a:t>
            </a:r>
            <a:r>
              <a:rPr lang="de-DE" altLang="de-DE" dirty="0" err="1"/>
              <a:t>Script</a:t>
            </a:r>
            <a:r>
              <a:rPr lang="de-DE" altLang="de-DE" dirty="0"/>
              <a:t> </a:t>
            </a:r>
            <a:r>
              <a:rPr lang="de-DE" altLang="de-DE" dirty="0" err="1"/>
              <a:t>for</a:t>
            </a:r>
            <a:r>
              <a:rPr lang="de-DE" altLang="de-DE" dirty="0"/>
              <a:t> Unit 1 </a:t>
            </a:r>
            <a:r>
              <a:rPr lang="de-DE" altLang="de-DE" dirty="0" err="1"/>
              <a:t>pages</a:t>
            </a:r>
            <a:r>
              <a:rPr lang="de-DE" altLang="de-DE" dirty="0"/>
              <a:t> 6 </a:t>
            </a:r>
            <a:r>
              <a:rPr lang="de-DE" altLang="de-DE" dirty="0" err="1"/>
              <a:t>to</a:t>
            </a:r>
            <a:r>
              <a:rPr lang="de-DE" altLang="de-DE" dirty="0"/>
              <a:t> 9.  (</a:t>
            </a:r>
            <a:r>
              <a:rPr lang="de-DE" altLang="de-DE" dirty="0" err="1"/>
              <a:t>the</a:t>
            </a:r>
            <a:r>
              <a:rPr lang="de-DE" altLang="de-DE" dirty="0"/>
              <a:t> </a:t>
            </a:r>
            <a:r>
              <a:rPr lang="de-DE" altLang="de-DE" dirty="0" err="1"/>
              <a:t>first</a:t>
            </a:r>
            <a:r>
              <a:rPr lang="de-DE" altLang="de-DE" dirty="0"/>
              <a:t> </a:t>
            </a:r>
            <a:r>
              <a:rPr lang="de-DE" altLang="de-DE" dirty="0" err="1"/>
              <a:t>of</a:t>
            </a:r>
            <a:r>
              <a:rPr lang="de-DE" altLang="de-DE" dirty="0"/>
              <a:t> Unit 1 </a:t>
            </a:r>
            <a:r>
              <a:rPr lang="de-DE" altLang="de-DE" dirty="0" err="1"/>
              <a:t>has</a:t>
            </a:r>
            <a:r>
              <a:rPr lang="de-DE" altLang="de-DE" dirty="0"/>
              <a:t> </a:t>
            </a:r>
            <a:r>
              <a:rPr lang="de-DE" altLang="de-DE" dirty="0" err="1"/>
              <a:t>two</a:t>
            </a:r>
            <a:r>
              <a:rPr lang="de-DE" altLang="de-DE" dirty="0"/>
              <a:t> </a:t>
            </a:r>
            <a:r>
              <a:rPr lang="de-DE" altLang="de-DE" dirty="0" err="1"/>
              <a:t>Sections</a:t>
            </a:r>
            <a:r>
              <a:rPr lang="de-DE" altLang="de-DE" dirty="0"/>
              <a:t>: „</a:t>
            </a:r>
            <a:r>
              <a:rPr lang="de-DE" altLang="de-DE" dirty="0" err="1"/>
              <a:t>Describing</a:t>
            </a:r>
            <a:r>
              <a:rPr lang="de-DE" altLang="de-DE" dirty="0"/>
              <a:t> Technical </a:t>
            </a:r>
            <a:r>
              <a:rPr lang="de-DE" altLang="de-DE" dirty="0" err="1"/>
              <a:t>Functions</a:t>
            </a:r>
            <a:r>
              <a:rPr lang="de-DE" altLang="de-DE" dirty="0"/>
              <a:t> and </a:t>
            </a:r>
            <a:r>
              <a:rPr lang="de-DE" altLang="de-DE" dirty="0" err="1"/>
              <a:t>Applications</a:t>
            </a:r>
            <a:r>
              <a:rPr lang="de-DE" altLang="de-DE" dirty="0"/>
              <a:t>“ and „</a:t>
            </a:r>
            <a:r>
              <a:rPr lang="de-DE" altLang="de-DE" dirty="0" err="1"/>
              <a:t>Explaining</a:t>
            </a:r>
            <a:r>
              <a:rPr lang="de-DE" altLang="de-DE" dirty="0"/>
              <a:t> </a:t>
            </a:r>
            <a:r>
              <a:rPr lang="de-DE" altLang="de-DE" dirty="0" err="1"/>
              <a:t>How</a:t>
            </a:r>
            <a:r>
              <a:rPr lang="de-DE" altLang="de-DE" dirty="0"/>
              <a:t> Technology Works“).  </a:t>
            </a:r>
            <a:r>
              <a:rPr lang="de-DE" altLang="de-DE" dirty="0" err="1"/>
              <a:t>We</a:t>
            </a:r>
            <a:r>
              <a:rPr lang="de-DE" altLang="de-DE" dirty="0"/>
              <a:t> will review </a:t>
            </a:r>
            <a:r>
              <a:rPr lang="de-DE" altLang="de-DE" dirty="0" err="1"/>
              <a:t>the</a:t>
            </a:r>
            <a:r>
              <a:rPr lang="de-DE" altLang="de-DE" dirty="0"/>
              <a:t> </a:t>
            </a:r>
            <a:r>
              <a:rPr lang="de-DE" altLang="de-DE" dirty="0" err="1"/>
              <a:t>answers</a:t>
            </a:r>
            <a:r>
              <a:rPr lang="de-DE" altLang="de-DE" dirty="0"/>
              <a:t> </a:t>
            </a:r>
            <a:r>
              <a:rPr lang="de-DE" altLang="de-DE" dirty="0" err="1"/>
              <a:t>for</a:t>
            </a:r>
            <a:r>
              <a:rPr lang="de-DE" altLang="de-DE" dirty="0"/>
              <a:t> </a:t>
            </a:r>
            <a:r>
              <a:rPr lang="de-DE" altLang="de-DE" dirty="0" err="1"/>
              <a:t>these</a:t>
            </a:r>
            <a:r>
              <a:rPr lang="de-DE" altLang="de-DE" dirty="0"/>
              <a:t> </a:t>
            </a:r>
            <a:r>
              <a:rPr lang="de-DE" altLang="de-DE" dirty="0" err="1"/>
              <a:t>exercises</a:t>
            </a:r>
            <a:r>
              <a:rPr lang="de-DE" altLang="de-DE" dirty="0"/>
              <a:t> </a:t>
            </a:r>
            <a:r>
              <a:rPr lang="de-DE" altLang="de-DE" dirty="0" err="1"/>
              <a:t>next</a:t>
            </a:r>
            <a:r>
              <a:rPr lang="de-DE" altLang="de-DE" dirty="0"/>
              <a:t> </a:t>
            </a:r>
            <a:r>
              <a:rPr lang="de-DE" altLang="de-DE" dirty="0" err="1"/>
              <a:t>week</a:t>
            </a:r>
            <a:r>
              <a:rPr lang="de-DE" altLang="de-DE" dirty="0"/>
              <a:t> in </a:t>
            </a:r>
            <a:r>
              <a:rPr lang="de-DE" altLang="de-DE" dirty="0" err="1"/>
              <a:t>class</a:t>
            </a:r>
            <a:r>
              <a:rPr lang="de-DE" altLang="de-DE" dirty="0"/>
              <a:t>.</a:t>
            </a:r>
          </a:p>
        </p:txBody>
      </p:sp>
    </p:spTree>
    <p:extLst>
      <p:ext uri="{BB962C8B-B14F-4D97-AF65-F5344CB8AC3E}">
        <p14:creationId xmlns:p14="http://schemas.microsoft.com/office/powerpoint/2010/main" val="29412208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Thank</a:t>
            </a:r>
            <a:r>
              <a:rPr lang="de-DE" dirty="0"/>
              <a:t> </a:t>
            </a:r>
            <a:r>
              <a:rPr lang="de-DE" dirty="0" err="1"/>
              <a:t>You</a:t>
            </a:r>
            <a:endParaRPr lang="de-DE" dirty="0"/>
          </a:p>
        </p:txBody>
      </p:sp>
      <p:sp>
        <p:nvSpPr>
          <p:cNvPr id="3" name="Inhaltsplatzhalter 2"/>
          <p:cNvSpPr>
            <a:spLocks noGrp="1"/>
          </p:cNvSpPr>
          <p:nvPr>
            <p:ph idx="1"/>
          </p:nvPr>
        </p:nvSpPr>
        <p:spPr/>
        <p:txBody>
          <a:bodyPr/>
          <a:lstStyle/>
          <a:p>
            <a:pPr marL="0" indent="0">
              <a:buNone/>
            </a:pPr>
            <a:r>
              <a:rPr lang="de-DE" dirty="0"/>
              <a:t>See </a:t>
            </a:r>
            <a:r>
              <a:rPr lang="de-DE" dirty="0" err="1"/>
              <a:t>you</a:t>
            </a:r>
            <a:r>
              <a:rPr lang="de-DE" dirty="0"/>
              <a:t> in </a:t>
            </a:r>
            <a:r>
              <a:rPr lang="de-DE" dirty="0" err="1"/>
              <a:t>class</a:t>
            </a:r>
            <a:r>
              <a:rPr lang="de-DE" dirty="0"/>
              <a:t> </a:t>
            </a:r>
            <a:r>
              <a:rPr lang="de-DE" dirty="0" err="1"/>
              <a:t>next</a:t>
            </a:r>
            <a:r>
              <a:rPr lang="de-DE" dirty="0"/>
              <a:t> </a:t>
            </a:r>
            <a:r>
              <a:rPr lang="de-DE" dirty="0" err="1"/>
              <a:t>week</a:t>
            </a:r>
            <a:r>
              <a:rPr lang="de-DE" dirty="0"/>
              <a:t>.</a:t>
            </a:r>
          </a:p>
        </p:txBody>
      </p:sp>
    </p:spTree>
    <p:extLst>
      <p:ext uri="{BB962C8B-B14F-4D97-AF65-F5344CB8AC3E}">
        <p14:creationId xmlns:p14="http://schemas.microsoft.com/office/powerpoint/2010/main" val="4165631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Learning Outcomes </a:t>
            </a:r>
            <a:r>
              <a:rPr lang="de-DE" dirty="0" err="1"/>
              <a:t>and</a:t>
            </a:r>
            <a:r>
              <a:rPr lang="de-DE" dirty="0"/>
              <a:t> Skills</a:t>
            </a:r>
          </a:p>
        </p:txBody>
      </p:sp>
      <p:sp>
        <p:nvSpPr>
          <p:cNvPr id="3" name="Inhaltsplatzhalter 2"/>
          <p:cNvSpPr>
            <a:spLocks noGrp="1"/>
          </p:cNvSpPr>
          <p:nvPr>
            <p:ph idx="1"/>
          </p:nvPr>
        </p:nvSpPr>
        <p:spPr/>
        <p:txBody>
          <a:bodyPr>
            <a:normAutofit fontScale="92500" lnSpcReduction="20000"/>
          </a:bodyPr>
          <a:lstStyle/>
          <a:p>
            <a:pPr marL="0" indent="0">
              <a:buNone/>
            </a:pPr>
            <a:r>
              <a:rPr lang="en-US" dirty="0"/>
              <a:t>The students know the requirements for writing scientific papers and reports.  They are able to work with different scientific sources and to handle the intellectual property rights.  The students enhance their communication skills in English language, especially in a professional engineering context.  They know the basic professional vocabulary.  The students are able to present their results and solutions in English in both written and spoken form.</a:t>
            </a:r>
            <a:endParaRPr lang="de-DE" dirty="0"/>
          </a:p>
          <a:p>
            <a:pPr marL="0" indent="0">
              <a:buNone/>
            </a:pPr>
            <a:r>
              <a:rPr lang="de-DE" dirty="0"/>
              <a:t>(Quelle: Modulhandbuch)</a:t>
            </a:r>
          </a:p>
          <a:p>
            <a:endParaRPr lang="de-DE" dirty="0"/>
          </a:p>
        </p:txBody>
      </p:sp>
    </p:spTree>
    <p:extLst>
      <p:ext uri="{BB962C8B-B14F-4D97-AF65-F5344CB8AC3E}">
        <p14:creationId xmlns:p14="http://schemas.microsoft.com/office/powerpoint/2010/main" val="3438572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Module Contents</a:t>
            </a:r>
          </a:p>
        </p:txBody>
      </p:sp>
      <p:sp>
        <p:nvSpPr>
          <p:cNvPr id="3" name="Inhaltsplatzhalter 2"/>
          <p:cNvSpPr>
            <a:spLocks noGrp="1"/>
          </p:cNvSpPr>
          <p:nvPr>
            <p:ph idx="1"/>
          </p:nvPr>
        </p:nvSpPr>
        <p:spPr/>
        <p:txBody>
          <a:bodyPr/>
          <a:lstStyle/>
          <a:p>
            <a:r>
              <a:rPr lang="en-US" dirty="0"/>
              <a:t>Technical English (2.5 SWS)</a:t>
            </a:r>
          </a:p>
          <a:p>
            <a:r>
              <a:rPr lang="en-US" dirty="0"/>
              <a:t>Scientific writing, communication and presentation technique (1.5 SWS)</a:t>
            </a:r>
          </a:p>
          <a:p>
            <a:pPr marL="0" indent="0">
              <a:buNone/>
            </a:pPr>
            <a:endParaRPr lang="de-DE" dirty="0"/>
          </a:p>
        </p:txBody>
      </p:sp>
    </p:spTree>
    <p:extLst>
      <p:ext uri="{BB962C8B-B14F-4D97-AF65-F5344CB8AC3E}">
        <p14:creationId xmlns:p14="http://schemas.microsoft.com/office/powerpoint/2010/main" val="579909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Type </a:t>
            </a:r>
            <a:r>
              <a:rPr lang="de-DE" dirty="0" err="1"/>
              <a:t>of</a:t>
            </a:r>
            <a:r>
              <a:rPr lang="de-DE" dirty="0"/>
              <a:t> </a:t>
            </a:r>
            <a:r>
              <a:rPr lang="de-DE" dirty="0" err="1"/>
              <a:t>Exam</a:t>
            </a:r>
            <a:endParaRPr lang="de-DE" dirty="0"/>
          </a:p>
        </p:txBody>
      </p:sp>
      <p:sp>
        <p:nvSpPr>
          <p:cNvPr id="3" name="Inhaltsplatzhalter 2"/>
          <p:cNvSpPr>
            <a:spLocks noGrp="1"/>
          </p:cNvSpPr>
          <p:nvPr>
            <p:ph idx="1"/>
          </p:nvPr>
        </p:nvSpPr>
        <p:spPr/>
        <p:txBody>
          <a:bodyPr/>
          <a:lstStyle/>
          <a:p>
            <a:r>
              <a:rPr lang="en-US" b="1" dirty="0"/>
              <a:t>„</a:t>
            </a:r>
            <a:r>
              <a:rPr lang="en-US" b="1" dirty="0" err="1"/>
              <a:t>Prüfungsleistung</a:t>
            </a:r>
            <a:r>
              <a:rPr lang="en-US" b="1" dirty="0"/>
              <a:t>“ (PL).  </a:t>
            </a:r>
          </a:p>
          <a:p>
            <a:r>
              <a:rPr lang="en-US" b="1" dirty="0"/>
              <a:t>You can take this exam only a limited number of times (3x) before nation-wide ex-matriculation from the Study Program.</a:t>
            </a:r>
            <a:endParaRPr lang="de-DE" dirty="0"/>
          </a:p>
          <a:p>
            <a:endParaRPr lang="de-DE" dirty="0"/>
          </a:p>
        </p:txBody>
      </p:sp>
    </p:spTree>
    <p:extLst>
      <p:ext uri="{BB962C8B-B14F-4D97-AF65-F5344CB8AC3E}">
        <p14:creationId xmlns:p14="http://schemas.microsoft.com/office/powerpoint/2010/main" val="559637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Art und Form des Leistungsnachweise</a:t>
            </a:r>
          </a:p>
        </p:txBody>
      </p:sp>
      <p:sp>
        <p:nvSpPr>
          <p:cNvPr id="3" name="Inhaltsplatzhalter 2"/>
          <p:cNvSpPr>
            <a:spLocks noGrp="1"/>
          </p:cNvSpPr>
          <p:nvPr>
            <p:ph idx="1"/>
          </p:nvPr>
        </p:nvSpPr>
        <p:spPr/>
        <p:txBody>
          <a:bodyPr/>
          <a:lstStyle/>
          <a:p>
            <a:pPr marL="0" indent="0">
              <a:buNone/>
            </a:pPr>
            <a:endParaRPr lang="en-US" dirty="0"/>
          </a:p>
          <a:p>
            <a:pPr marL="0" indent="0">
              <a:buNone/>
            </a:pPr>
            <a:r>
              <a:rPr lang="en-US" b="1" dirty="0"/>
              <a:t>Technical English</a:t>
            </a:r>
            <a:r>
              <a:rPr lang="en-US" dirty="0"/>
              <a:t>: </a:t>
            </a:r>
            <a:r>
              <a:rPr lang="de-DE" dirty="0"/>
              <a:t>Klausur, 60 Minuten (50%), English</a:t>
            </a:r>
            <a:endParaRPr lang="en-US" dirty="0"/>
          </a:p>
          <a:p>
            <a:pPr marL="0" indent="0">
              <a:buNone/>
            </a:pPr>
            <a:endParaRPr lang="en-US" dirty="0"/>
          </a:p>
          <a:p>
            <a:pPr marL="0" indent="0">
              <a:buNone/>
            </a:pPr>
            <a:r>
              <a:rPr lang="en-US" b="1" dirty="0"/>
              <a:t>Scientific writing, communication and presentation technique</a:t>
            </a:r>
            <a:r>
              <a:rPr lang="en-US" dirty="0"/>
              <a:t>:  </a:t>
            </a:r>
          </a:p>
          <a:p>
            <a:pPr marL="0" indent="0">
              <a:buNone/>
            </a:pPr>
            <a:r>
              <a:rPr lang="en-US" dirty="0"/>
              <a:t>Presentation in English, 5-10 minutes (25%), and written report (25%)</a:t>
            </a:r>
          </a:p>
          <a:p>
            <a:pPr marL="0" indent="0">
              <a:buNone/>
            </a:pPr>
            <a:endParaRPr lang="en-US"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115292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err="1"/>
              <a:t>Prerequisites</a:t>
            </a:r>
            <a:r>
              <a:rPr lang="de-DE" dirty="0"/>
              <a:t> </a:t>
            </a:r>
            <a:r>
              <a:rPr lang="de-DE" dirty="0" err="1"/>
              <a:t>for</a:t>
            </a:r>
            <a:r>
              <a:rPr lang="de-DE" dirty="0"/>
              <a:t> </a:t>
            </a:r>
            <a:r>
              <a:rPr lang="de-DE" dirty="0" err="1"/>
              <a:t>Written</a:t>
            </a:r>
            <a:r>
              <a:rPr lang="de-DE" dirty="0"/>
              <a:t> </a:t>
            </a:r>
            <a:r>
              <a:rPr lang="de-DE" dirty="0" err="1"/>
              <a:t>Exam</a:t>
            </a:r>
            <a:endParaRPr lang="de-DE" dirty="0"/>
          </a:p>
        </p:txBody>
      </p:sp>
      <p:sp>
        <p:nvSpPr>
          <p:cNvPr id="3" name="Inhaltsplatzhalter 2"/>
          <p:cNvSpPr>
            <a:spLocks noGrp="1"/>
          </p:cNvSpPr>
          <p:nvPr>
            <p:ph idx="1"/>
          </p:nvPr>
        </p:nvSpPr>
        <p:spPr/>
        <p:txBody>
          <a:bodyPr/>
          <a:lstStyle/>
          <a:p>
            <a:pPr marL="0" indent="0">
              <a:buNone/>
            </a:pPr>
            <a:r>
              <a:rPr lang="de-DE" dirty="0" err="1"/>
              <a:t>Presentation</a:t>
            </a:r>
            <a:r>
              <a:rPr lang="de-DE" dirty="0"/>
              <a:t> in English, 5-10 </a:t>
            </a:r>
            <a:r>
              <a:rPr lang="de-DE" dirty="0" err="1"/>
              <a:t>minutes</a:t>
            </a:r>
            <a:endParaRPr lang="de-DE" dirty="0"/>
          </a:p>
        </p:txBody>
      </p:sp>
    </p:spTree>
    <p:extLst>
      <p:ext uri="{BB962C8B-B14F-4D97-AF65-F5344CB8AC3E}">
        <p14:creationId xmlns:p14="http://schemas.microsoft.com/office/powerpoint/2010/main" val="4237333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Grading</a:t>
            </a:r>
            <a:endParaRPr lang="de-DE" dirty="0"/>
          </a:p>
        </p:txBody>
      </p:sp>
      <p:sp>
        <p:nvSpPr>
          <p:cNvPr id="3" name="Inhaltsplatzhalter 2"/>
          <p:cNvSpPr>
            <a:spLocks noGrp="1"/>
          </p:cNvSpPr>
          <p:nvPr>
            <p:ph idx="1"/>
          </p:nvPr>
        </p:nvSpPr>
        <p:spPr/>
        <p:txBody>
          <a:bodyPr>
            <a:normAutofit/>
          </a:bodyPr>
          <a:lstStyle/>
          <a:p>
            <a:pPr marL="0" indent="0">
              <a:buNone/>
            </a:pPr>
            <a:r>
              <a:rPr lang="en-GB" b="1" dirty="0"/>
              <a:t>According to points (1,0 – 5,0).  </a:t>
            </a:r>
          </a:p>
          <a:p>
            <a:pPr marL="0" indent="0">
              <a:buNone/>
            </a:pPr>
            <a:r>
              <a:rPr lang="en-GB" b="1" dirty="0"/>
              <a:t>   1,0 = 100-95</a:t>
            </a:r>
          </a:p>
          <a:p>
            <a:pPr marL="0" indent="0">
              <a:buNone/>
            </a:pPr>
            <a:r>
              <a:rPr lang="en-GB" b="1" dirty="0"/>
              <a:t>   1,3 = 94-90, etc.  </a:t>
            </a:r>
          </a:p>
          <a:p>
            <a:pPr marL="0" indent="0">
              <a:buNone/>
            </a:pPr>
            <a:r>
              <a:rPr lang="en-GB" b="1" dirty="0"/>
              <a:t>Pass grade is 50 and above out of 100.</a:t>
            </a:r>
            <a:endParaRPr lang="de-DE" dirty="0"/>
          </a:p>
          <a:p>
            <a:endParaRPr lang="de-DE" dirty="0"/>
          </a:p>
        </p:txBody>
      </p:sp>
    </p:spTree>
    <p:extLst>
      <p:ext uri="{BB962C8B-B14F-4D97-AF65-F5344CB8AC3E}">
        <p14:creationId xmlns:p14="http://schemas.microsoft.com/office/powerpoint/2010/main" val="174202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Basis - </a:t>
            </a:r>
            <a:r>
              <a:rPr lang="de-DE" dirty="0" err="1"/>
              <a:t>Literature</a:t>
            </a:r>
            <a:endParaRPr lang="de-DE" dirty="0"/>
          </a:p>
        </p:txBody>
      </p:sp>
      <p:sp>
        <p:nvSpPr>
          <p:cNvPr id="3" name="Inhaltsplatzhalter 2"/>
          <p:cNvSpPr>
            <a:spLocks noGrp="1"/>
          </p:cNvSpPr>
          <p:nvPr>
            <p:ph idx="1"/>
          </p:nvPr>
        </p:nvSpPr>
        <p:spPr/>
        <p:txBody>
          <a:bodyPr/>
          <a:lstStyle/>
          <a:p>
            <a:pPr marL="0" indent="0">
              <a:buNone/>
            </a:pPr>
            <a:r>
              <a:rPr lang="de-DE" dirty="0"/>
              <a:t>Script: €5,00 </a:t>
            </a:r>
            <a:r>
              <a:rPr lang="de-DE" dirty="0" err="1"/>
              <a:t>or</a:t>
            </a:r>
            <a:r>
              <a:rPr lang="de-DE" dirty="0"/>
              <a:t> </a:t>
            </a:r>
            <a:r>
              <a:rPr lang="de-DE" dirty="0" err="1"/>
              <a:t>free</a:t>
            </a:r>
            <a:r>
              <a:rPr lang="de-DE" dirty="0"/>
              <a:t> </a:t>
            </a:r>
            <a:r>
              <a:rPr lang="de-DE" dirty="0" err="1"/>
              <a:t>of</a:t>
            </a:r>
            <a:r>
              <a:rPr lang="de-DE" dirty="0"/>
              <a:t> </a:t>
            </a:r>
            <a:r>
              <a:rPr lang="de-DE" dirty="0" err="1"/>
              <a:t>cost</a:t>
            </a:r>
            <a:r>
              <a:rPr lang="de-DE" dirty="0"/>
              <a:t> </a:t>
            </a:r>
            <a:r>
              <a:rPr lang="de-DE" dirty="0" err="1"/>
              <a:t>as</a:t>
            </a:r>
            <a:r>
              <a:rPr lang="de-DE" dirty="0"/>
              <a:t> </a:t>
            </a:r>
            <a:r>
              <a:rPr lang="de-DE" dirty="0" err="1"/>
              <a:t>PdF</a:t>
            </a:r>
            <a:r>
              <a:rPr lang="de-DE" dirty="0"/>
              <a:t>.</a:t>
            </a:r>
          </a:p>
          <a:p>
            <a:pPr marL="0" indent="0">
              <a:buNone/>
            </a:pPr>
            <a:endParaRPr lang="de-DE" dirty="0"/>
          </a:p>
        </p:txBody>
      </p:sp>
    </p:spTree>
    <p:extLst>
      <p:ext uri="{BB962C8B-B14F-4D97-AF65-F5344CB8AC3E}">
        <p14:creationId xmlns:p14="http://schemas.microsoft.com/office/powerpoint/2010/main" val="2997486649"/>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1163</Words>
  <Application>Microsoft Office PowerPoint</Application>
  <PresentationFormat>Bildschirmpräsentation (4:3)</PresentationFormat>
  <Paragraphs>114</Paragraphs>
  <Slides>24</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24</vt:i4>
      </vt:variant>
    </vt:vector>
  </HeadingPairs>
  <TitlesOfParts>
    <vt:vector size="27" baseType="lpstr">
      <vt:lpstr>Arial</vt:lpstr>
      <vt:lpstr>Calibri</vt:lpstr>
      <vt:lpstr>Larissa</vt:lpstr>
      <vt:lpstr>Module: Academic Skills (5 ECTS) Studiengang: EIT   Slides for Kick-Off</vt:lpstr>
      <vt:lpstr>Brief Overview:  Academic Skills Course Program</vt:lpstr>
      <vt:lpstr>Learning Outcomes and Skills</vt:lpstr>
      <vt:lpstr>Module Contents</vt:lpstr>
      <vt:lpstr>Type of Exam</vt:lpstr>
      <vt:lpstr>Art und Form des Leistungsnachweise</vt:lpstr>
      <vt:lpstr>Prerequisites for Written Exam</vt:lpstr>
      <vt:lpstr>Grading</vt:lpstr>
      <vt:lpstr>Basis - Literature</vt:lpstr>
      <vt:lpstr>Language of the Unit</vt:lpstr>
      <vt:lpstr>Teaching Form</vt:lpstr>
      <vt:lpstr>Study Tips</vt:lpstr>
      <vt:lpstr>Campuas Online Course for Academic Skills Program in EIT</vt:lpstr>
      <vt:lpstr>Campuas Course</vt:lpstr>
      <vt:lpstr>Online Placement Test</vt:lpstr>
      <vt:lpstr>Length of Written Exam</vt:lpstr>
      <vt:lpstr>Date and Place of Exam</vt:lpstr>
      <vt:lpstr>Exam Aids</vt:lpstr>
      <vt:lpstr>Registration</vt:lpstr>
      <vt:lpstr>Exam Preparation</vt:lpstr>
      <vt:lpstr>Pass Grade</vt:lpstr>
      <vt:lpstr>Structure of Exam</vt:lpstr>
      <vt:lpstr>What You Need to Do This Week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Skills Exam Information EEE/IST/EKT</dc:title>
  <dc:creator>Slawney, James</dc:creator>
  <cp:lastModifiedBy>Abbott, Paul</cp:lastModifiedBy>
  <cp:revision>26</cp:revision>
  <dcterms:created xsi:type="dcterms:W3CDTF">2014-01-24T09:38:25Z</dcterms:created>
  <dcterms:modified xsi:type="dcterms:W3CDTF">2022-10-17T08:43:32Z</dcterms:modified>
</cp:coreProperties>
</file>