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8" r:id="rId4"/>
    <p:sldId id="283" r:id="rId5"/>
    <p:sldId id="279" r:id="rId6"/>
    <p:sldId id="282" r:id="rId7"/>
    <p:sldId id="281" r:id="rId8"/>
    <p:sldId id="280" r:id="rId9"/>
    <p:sldId id="286" r:id="rId10"/>
    <p:sldId id="285" r:id="rId11"/>
    <p:sldId id="288" r:id="rId12"/>
    <p:sldId id="290" r:id="rId13"/>
    <p:sldId id="287" r:id="rId14"/>
    <p:sldId id="289" r:id="rId15"/>
    <p:sldId id="291" r:id="rId16"/>
    <p:sldId id="284" r:id="rId1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1" autoAdjust="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444" y="-630"/>
      </p:cViewPr>
      <p:guideLst>
        <p:guide orient="horz" pos="4070"/>
        <p:guide orient="horz" pos="852"/>
        <p:guide orient="horz" pos="1233"/>
        <p:guide orient="horz" pos="1297"/>
        <p:guide pos="3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8" d="100"/>
        <a:sy n="2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A157B-6A96-A34E-BD1D-0DA21EBED4E8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79266-9E0F-8D4E-8D7E-A15AB234650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792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838BC-5F14-BE42-8C42-ABCA2D41AB20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86D7C-67C7-6E4C-9A92-0CC8EFE015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200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6D7C-67C7-6E4C-9A92-0CC8EFE0151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23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rün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T_Chart_gru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649" y="3127567"/>
            <a:ext cx="8055831" cy="927245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Titel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1648" y="4098047"/>
            <a:ext cx="8055832" cy="3989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tx1"/>
                </a:solidFill>
                <a:latin typeface="UnitPro-Medi"/>
                <a:cs typeface="UnitPro-Med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2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32000"/>
            <a:ext cx="4038600" cy="4429125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032000"/>
            <a:ext cx="4038600" cy="4429125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6059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1205775-AA5C-3C45-8C6F-BF32F99D581D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96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Grün mit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554435"/>
            <a:ext cx="4468842" cy="571228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536700"/>
            <a:ext cx="3876347" cy="4928900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303735"/>
            <a:ext cx="4457730" cy="4161865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F270E1-7852-8343-B7FE-BC231864BB02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69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Grün mit kleinem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365928"/>
            <a:ext cx="4468842" cy="593047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365928"/>
            <a:ext cx="3876347" cy="5095197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72895"/>
            <a:ext cx="4457730" cy="4388230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8" y="6586719"/>
            <a:ext cx="983694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895957E-8668-F84A-AC3B-5C4BF905C4D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22601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Weiß mit kleinem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375476"/>
            <a:ext cx="4468842" cy="566744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375476"/>
            <a:ext cx="3876347" cy="5076013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82443"/>
            <a:ext cx="4457730" cy="4369046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26A96FD8-4E09-594A-A8FA-57C2A6C6F8F8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, 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3A6AFA04-62A3-1449-934B-345505F2A4A4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66212"/>
            <a:ext cx="8200518" cy="609344"/>
          </a:xfrm>
        </p:spPr>
        <p:txBody>
          <a:bodyPr anchor="ctr" anchorCtr="0">
            <a:normAutofit/>
          </a:bodyPr>
          <a:lstStyle>
            <a:lvl1pPr algn="l">
              <a:defRPr sz="2800" b="0" i="0" u="none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737556"/>
            <a:ext cx="8200518" cy="38396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032708"/>
            <a:ext cx="8200518" cy="6060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de-DE" dirty="0" smtClean="0"/>
              <a:t>Hier kann eine These/Kernaussage hinzugefügt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82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, 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65959534-E2C5-924E-AE82-3CD4033818C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66212"/>
            <a:ext cx="8200518" cy="609344"/>
          </a:xfrm>
        </p:spPr>
        <p:txBody>
          <a:bodyPr anchor="ctr" anchorCtr="0">
            <a:normAutofit/>
          </a:bodyPr>
          <a:lstStyle>
            <a:lvl1pPr algn="l">
              <a:defRPr sz="2800" b="0" i="0" u="none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737556"/>
            <a:ext cx="8200518" cy="38396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032708"/>
            <a:ext cx="8200518" cy="6060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de-DE" dirty="0" smtClean="0"/>
              <a:t>Hier kann eine These/Kernaussage hinzugefügt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369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000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600" b="1" smtClean="0">
              <a:solidFill>
                <a:srgbClr val="FFFFFF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-1136650" y="1627188"/>
            <a:ext cx="12422188" cy="3938587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FFFEFF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 rot="19740000">
            <a:off x="-1771650" y="-160338"/>
            <a:ext cx="9553575" cy="1646238"/>
          </a:xfrm>
          <a:prstGeom prst="rect">
            <a:avLst/>
          </a:prstGeom>
          <a:solidFill>
            <a:srgbClr val="4576BB"/>
          </a:solidFill>
          <a:ln w="9525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" tIns="36576" rIns="36576" bIns="3657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6" name="Gruppieren 6"/>
          <p:cNvGrpSpPr>
            <a:grpSpLocks/>
          </p:cNvGrpSpPr>
          <p:nvPr userDrawn="1"/>
        </p:nvGrpSpPr>
        <p:grpSpPr bwMode="auto">
          <a:xfrm>
            <a:off x="22225" y="868363"/>
            <a:ext cx="3883025" cy="946150"/>
            <a:chOff x="613514" y="1991831"/>
            <a:chExt cx="3882561" cy="946675"/>
          </a:xfrm>
        </p:grpSpPr>
        <p:sp>
          <p:nvSpPr>
            <p:cNvPr id="7" name="Text Box 8"/>
            <p:cNvSpPr txBox="1">
              <a:spLocks noChangeArrowheads="1"/>
            </p:cNvSpPr>
            <p:nvPr userDrawn="1"/>
          </p:nvSpPr>
          <p:spPr bwMode="auto">
            <a:xfrm rot="-1860000">
              <a:off x="613514" y="1991831"/>
              <a:ext cx="3416786" cy="55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FEFFFD"/>
                  </a:solidFill>
                  <a:latin typeface="Arial Black" pitchFamily="34" charset="0"/>
                  <a:cs typeface="Arial" pitchFamily="34" charset="0"/>
                </a:rPr>
                <a:t>Außer</a:t>
              </a:r>
              <a:r>
                <a:rPr lang="de-DE" altLang="de-DE" sz="2200" smtClean="0">
                  <a:solidFill>
                    <a:srgbClr val="000068"/>
                  </a:solidFill>
                  <a:latin typeface="Arial Black" pitchFamily="34" charset="0"/>
                  <a:cs typeface="Arial" pitchFamily="34" charset="0"/>
                </a:rPr>
                <a:t>gerichtliche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 userDrawn="1"/>
          </p:nvSpPr>
          <p:spPr bwMode="auto">
            <a:xfrm rot="-1860000">
              <a:off x="1373093" y="2148383"/>
              <a:ext cx="2587367" cy="53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010066"/>
                  </a:solidFill>
                  <a:latin typeface="Arial Black" pitchFamily="34" charset="0"/>
                  <a:cs typeface="Arial" pitchFamily="34" charset="0"/>
                </a:rPr>
                <a:t>&amp;</a:t>
              </a:r>
              <a:r>
                <a:rPr lang="de-DE" altLang="de-DE" sz="2200" smtClean="0">
                  <a:solidFill>
                    <a:srgbClr val="FEFFFD"/>
                  </a:solidFill>
                  <a:latin typeface="Arial Black" pitchFamily="34" charset="0"/>
                  <a:cs typeface="Arial" pitchFamily="34" charset="0"/>
                </a:rPr>
                <a:t>gerichtliche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 userDrawn="1"/>
          </p:nvSpPr>
          <p:spPr bwMode="auto">
            <a:xfrm rot="-1860000">
              <a:off x="1872881" y="2442600"/>
              <a:ext cx="2623194" cy="495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D8E0E8"/>
                  </a:solidFill>
                  <a:latin typeface="Arial Black" pitchFamily="34" charset="0"/>
                  <a:cs typeface="Arial" pitchFamily="34" charset="0"/>
                </a:rPr>
                <a:t>Konfliktlösung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2" descr="\\CWS1.recht.uni-frankfurt.de\Benutzer\krey\Desktop\Grafik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6276975"/>
            <a:ext cx="17891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6211" y="2417099"/>
            <a:ext cx="8346109" cy="2566453"/>
          </a:xfrm>
        </p:spPr>
        <p:txBody>
          <a:bodyPr anchor="ctr"/>
          <a:lstStyle>
            <a:lvl1pPr algn="ctr">
              <a:defRPr sz="4000" baseline="0">
                <a:solidFill>
                  <a:srgbClr val="00005E"/>
                </a:solidFill>
                <a:latin typeface="Arial" pitchFamily="-65" charset="0"/>
                <a:cs typeface="Arial" pitchFamily="-65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49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588" y="6448425"/>
            <a:ext cx="9140825" cy="409575"/>
          </a:xfrm>
          <a:prstGeom prst="rect">
            <a:avLst/>
          </a:prstGeom>
          <a:solidFill>
            <a:srgbClr val="457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 flipH="1">
            <a:off x="0" y="0"/>
            <a:ext cx="9142413" cy="998538"/>
          </a:xfrm>
          <a:prstGeom prst="rect">
            <a:avLst/>
          </a:prstGeom>
          <a:solidFill>
            <a:srgbClr val="000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914400" eaLnBrk="0" hangingPunct="0">
              <a:defRPr/>
            </a:pPr>
            <a:endParaRPr lang="de-DE" sz="1600" b="1" smtClean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7" name="Line 115"/>
          <p:cNvSpPr>
            <a:spLocks noChangeShapeType="1"/>
          </p:cNvSpPr>
          <p:nvPr/>
        </p:nvSpPr>
        <p:spPr bwMode="auto">
          <a:xfrm flipH="1">
            <a:off x="0" y="998538"/>
            <a:ext cx="9144000" cy="0"/>
          </a:xfrm>
          <a:prstGeom prst="line">
            <a:avLst/>
          </a:prstGeom>
          <a:noFill/>
          <a:ln w="38100" algn="ctr">
            <a:solidFill>
              <a:srgbClr val="0000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E437B"/>
              </a:solidFill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675188"/>
            <a:ext cx="472122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 rot="19740000">
            <a:off x="7169150" y="5880100"/>
            <a:ext cx="1752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FEFFFD"/>
                </a:solidFill>
                <a:latin typeface="Arial Black" pitchFamily="34" charset="0"/>
                <a:cs typeface="Arial" pitchFamily="34" charset="0"/>
              </a:rPr>
              <a:t>Außer</a:t>
            </a:r>
            <a:r>
              <a:rPr lang="de-DE" altLang="de-DE" sz="1200" smtClean="0">
                <a:solidFill>
                  <a:srgbClr val="000068"/>
                </a:solidFill>
                <a:latin typeface="Arial Black" pitchFamily="34" charset="0"/>
                <a:cs typeface="Arial" pitchFamily="34" charset="0"/>
              </a:rPr>
              <a:t>gerichtliche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 rot="19740000">
            <a:off x="7591425" y="5930900"/>
            <a:ext cx="1314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010066"/>
                </a:solidFill>
                <a:latin typeface="Arial Black" pitchFamily="34" charset="0"/>
                <a:cs typeface="Arial" pitchFamily="34" charset="0"/>
              </a:rPr>
              <a:t>&amp;</a:t>
            </a:r>
            <a:r>
              <a:rPr lang="de-DE" altLang="de-DE" sz="1200" smtClean="0">
                <a:solidFill>
                  <a:srgbClr val="FEFFFD"/>
                </a:solidFill>
                <a:latin typeface="Arial Black" pitchFamily="34" charset="0"/>
                <a:cs typeface="Arial" pitchFamily="34" charset="0"/>
              </a:rPr>
              <a:t>gerichtliche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 rot="19740000">
            <a:off x="7845425" y="6084888"/>
            <a:ext cx="1327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D8E0E8"/>
                </a:solidFill>
                <a:latin typeface="Arial Black" pitchFamily="34" charset="0"/>
                <a:cs typeface="Arial" pitchFamily="34" charset="0"/>
              </a:rPr>
              <a:t>Konfliktlösung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8548688" y="6597650"/>
            <a:ext cx="45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0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DF6E2A8B-F233-45B0-AD01-BEB432347394}" type="slidenum">
              <a:rPr lang="de-DE" altLang="de-DE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 sz="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\\CWS1.recht.uni-frankfurt.de\Benutzer\krey\Desktop\Grafik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6621463"/>
            <a:ext cx="9048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524000" indent="-269875"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15779962"/>
      </p:ext>
    </p:extLst>
  </p:cSld>
  <p:clrMapOvr>
    <a:masterClrMapping/>
  </p:clrMapOvr>
  <p:transition>
    <p:fade thruBlk="1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eiß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T_Chart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649" y="3127567"/>
            <a:ext cx="8055831" cy="927245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Titel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1648" y="4098047"/>
            <a:ext cx="8055832" cy="3989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tx1"/>
                </a:solidFill>
                <a:latin typeface="UnitPro-Medi"/>
                <a:cs typeface="UnitPro-Med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74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ü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T_Chart_gru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981" y="4097504"/>
            <a:ext cx="3945328" cy="430905"/>
          </a:xfrm>
        </p:spPr>
        <p:txBody>
          <a:bodyPr anchor="t">
            <a:normAutofit/>
          </a:bodyPr>
          <a:lstStyle>
            <a:lvl1pPr algn="r">
              <a:defRPr sz="1600" b="0" i="0" cap="none" baseline="0">
                <a:latin typeface="UnitPro-Medi"/>
                <a:cs typeface="UnitPro-Medi"/>
              </a:defRPr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3485" y="3339876"/>
            <a:ext cx="3935824" cy="573796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Titel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4536860" y="2149757"/>
            <a:ext cx="4119778" cy="3308528"/>
          </a:xfrm>
        </p:spPr>
        <p:txBody>
          <a:bodyPr/>
          <a:lstStyle>
            <a:lvl1pPr marL="0" indent="0" algn="r">
              <a:buNone/>
              <a:defRPr sz="1500" b="0" i="0" baseline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0798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eiß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T_Chart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981" y="4097504"/>
            <a:ext cx="3945328" cy="430905"/>
          </a:xfrm>
        </p:spPr>
        <p:txBody>
          <a:bodyPr anchor="t">
            <a:normAutofit/>
          </a:bodyPr>
          <a:lstStyle>
            <a:lvl1pPr algn="r">
              <a:defRPr sz="1600" b="0" i="0" cap="none" baseline="0">
                <a:latin typeface="UnitPro-Medi"/>
                <a:cs typeface="UnitPro-Medi"/>
              </a:defRPr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3485" y="3339876"/>
            <a:ext cx="3935824" cy="573796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Titel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4536860" y="2149757"/>
            <a:ext cx="4119778" cy="3308528"/>
          </a:xfrm>
        </p:spPr>
        <p:txBody>
          <a:bodyPr/>
          <a:lstStyle>
            <a:lvl1pPr marL="0" indent="0" algn="r">
              <a:buNone/>
              <a:defRPr sz="1500" b="0" i="0" baseline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062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49655"/>
            <a:ext cx="8200518" cy="636333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286001"/>
            <a:ext cx="8200518" cy="4175124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9475C44-E513-194A-88DC-1E3E6C44180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70704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7646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074333"/>
            <a:ext cx="8200518" cy="4386792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77171"/>
            <a:ext cx="1106541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8C252453-7B2E-5D4C-A174-D33E1DF51036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99861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52550"/>
            <a:ext cx="8200518" cy="601228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087668"/>
            <a:ext cx="8200518" cy="4373457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A529E64-BCA5-8E4E-A63C-47E578259545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48689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306703"/>
            <a:ext cx="4038600" cy="4154422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306703"/>
            <a:ext cx="4038600" cy="4154422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52231"/>
            <a:ext cx="8200518" cy="587943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08138F2-423A-1F41-8269-A6BCAA9DD889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28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49751"/>
            <a:ext cx="4038600" cy="4413138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049751"/>
            <a:ext cx="4038600" cy="4413138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7646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1DF2A3C-83F7-7E4F-B0FB-89DB33CCAB7D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14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9263" y="17764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36842"/>
            <a:ext cx="8229600" cy="288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0139" y="6429977"/>
            <a:ext cx="3327738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tx1"/>
                </a:solidFill>
                <a:latin typeface="UnitPro-Light"/>
                <a:cs typeface="UnitPro-Light"/>
              </a:defRPr>
            </a:lvl1pPr>
          </a:lstStyle>
          <a:p>
            <a:r>
              <a:rPr lang="de-DE" b="1" dirty="0" smtClean="0"/>
              <a:t>Thema: xx/Verfasser: </a:t>
            </a:r>
            <a:r>
              <a:rPr lang="de-DE" b="1" dirty="0" err="1" smtClean="0"/>
              <a:t>yy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257279" y="6423186"/>
            <a:ext cx="513179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004706" y="6420429"/>
            <a:ext cx="1252573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rgbClr val="000000"/>
                </a:solidFill>
                <a:latin typeface="UnitPro-Light"/>
                <a:cs typeface="UnitPro-Light"/>
              </a:defRPr>
            </a:lvl1pPr>
          </a:lstStyle>
          <a:p>
            <a:fld id="{03611B7D-D943-C74B-9C11-02AAE84BF1B4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26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0" r:id="rId5"/>
    <p:sldLayoutId id="2147483661" r:id="rId6"/>
    <p:sldLayoutId id="2147483662" r:id="rId7"/>
    <p:sldLayoutId id="2147483652" r:id="rId8"/>
    <p:sldLayoutId id="2147483664" r:id="rId9"/>
    <p:sldLayoutId id="2147483663" r:id="rId10"/>
    <p:sldLayoutId id="2147483657" r:id="rId11"/>
    <p:sldLayoutId id="2147483665" r:id="rId12"/>
    <p:sldLayoutId id="2147483666" r:id="rId13"/>
    <p:sldLayoutId id="2147483668" r:id="rId14"/>
    <p:sldLayoutId id="2147483669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UnitPro-Light"/>
          <a:ea typeface="+mj-ea"/>
          <a:cs typeface="Unit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UnitPro-Light"/>
          <a:ea typeface="+mn-ea"/>
          <a:cs typeface="UnitPro-Light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UnitPro-Light"/>
          <a:ea typeface="+mn-ea"/>
          <a:cs typeface="UnitPro-Light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UnitPro-Light"/>
          <a:ea typeface="+mn-ea"/>
          <a:cs typeface="UnitPro-Light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UnitPro-Light"/>
          <a:ea typeface="+mn-ea"/>
          <a:cs typeface="UnitPro-Light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UnitPro-Light"/>
          <a:ea typeface="+mn-ea"/>
          <a:cs typeface="UnitPro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Slide title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Body text</a:t>
            </a:r>
          </a:p>
          <a:p>
            <a:pPr lvl="1"/>
            <a:r>
              <a:rPr lang="de-DE" altLang="de-DE" smtClean="0"/>
              <a:t>First level</a:t>
            </a:r>
          </a:p>
          <a:p>
            <a:pPr lvl="2"/>
            <a:r>
              <a:rPr lang="de-DE" altLang="de-DE" smtClean="0"/>
              <a:t>Second level</a:t>
            </a:r>
          </a:p>
          <a:p>
            <a:pPr lvl="3"/>
            <a:r>
              <a:rPr lang="de-DE" altLang="de-DE" smtClean="0"/>
              <a:t>Third level</a:t>
            </a:r>
          </a:p>
          <a:p>
            <a:pPr lvl="4"/>
            <a:r>
              <a:rPr lang="de-DE" altLang="de-DE" smtClean="0"/>
              <a:t>Forth level</a:t>
            </a:r>
          </a:p>
          <a:p>
            <a:pPr lvl="4"/>
            <a:r>
              <a:rPr lang="de-DE" altLang="de-DE" smtClean="0"/>
              <a:t>Fifth level</a:t>
            </a:r>
          </a:p>
          <a:p>
            <a:pPr lvl="4"/>
            <a:r>
              <a:rPr lang="de-DE" altLang="de-DE" smtClean="0"/>
              <a:t>Sixth level</a:t>
            </a:r>
          </a:p>
          <a:p>
            <a:pPr lvl="4"/>
            <a:r>
              <a:rPr lang="de-DE" altLang="de-DE" smtClean="0"/>
              <a:t>Seventh level</a:t>
            </a:r>
          </a:p>
          <a:p>
            <a:pPr lvl="4"/>
            <a:r>
              <a:rPr lang="de-DE" altLang="de-DE" smtClean="0"/>
              <a:t>Eigth level</a:t>
            </a:r>
          </a:p>
          <a:p>
            <a:pPr lvl="4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111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152400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6pPr>
      <a:lvl7pPr marL="1793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7pPr>
      <a:lvl8pPr marL="206375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8pPr>
      <a:lvl9pPr marL="2330450" indent="-266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Rechtsdurchsetzung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Prof. Dr. Isabella Anders-Rudes, LL.M.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9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G</a:t>
            </a:r>
            <a:r>
              <a:rPr lang="de-DE" sz="3200" dirty="0" smtClean="0"/>
              <a:t>rundlage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Schiedsvereinbarung (§ 1029 ZPO)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In Form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Einer Schiedsabrede  - selbstständige Vereinbarung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Einer Schiedsklausel – in einem Vertrag (unzulässig bei Verbraucherbeteiligung § 1031 V ZPO)</a:t>
            </a:r>
            <a:endParaRPr lang="de-DE" dirty="0"/>
          </a:p>
          <a:p>
            <a:pPr lvl="1">
              <a:buFont typeface="Wingdings" panose="05000000000000000000" pitchFamily="2" charset="2"/>
              <a:buChar char="Ø"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3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Prozessvertrag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 Schiedsvereinbarung ist ein PROZESSVERTRAG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Besteht eine Schiedsvereinbarung ist die Klage vor Gericht unzulässig (§ 1032 I ZPO)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Rügepflicht des Beklagten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83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Schiedsfähige Ansprüche (§ 1030 ZPO)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Jeder vermögensrechtliche Anspruch </a:t>
            </a:r>
          </a:p>
          <a:p>
            <a:pPr marL="0" indent="0">
              <a:buNone/>
            </a:pPr>
            <a:r>
              <a:rPr lang="de-DE" dirty="0" smtClean="0"/>
              <a:t>    (Ausnahmen möglich)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 Unzulässig bei: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Streitigkeit über Bestand eines Mietverhältnisses über Wohnraum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8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Schiedsrichter (§§ 1034 ff. ZPO)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Anzahl frei vereinbar, ohne Vereinbarung sind es drei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Jede natürliche Person kann Schiedsrichter sein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42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/>
              <a:t>Durchführung des schiedsrichterlichen Verfahrens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Geregelt in §§ 1042 ff. </a:t>
            </a:r>
            <a:r>
              <a:rPr lang="de-DE" dirty="0" smtClean="0"/>
              <a:t>ZPO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Viele Elemente des Verfahrens sind frei wählbar, z.B.: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Verfahrenssprache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Mündliche Verhandlung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Beginn des Verfahrens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53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Beendigung des Verfahrens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Schiedsspruch (§ 1054 ZPO)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Wirkung eines rechtskräftigen Urteils (§ 1055 ZPO)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Schiedsspruch muss aber noch für vollstreckbar erklärt werden (§ 1060 ZPO)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Durch das OLG, das in der Schiedsvereinbarung bezeichnet ist oder Ort des Verfahrens lag (§ 1062 I Nr. 4 ZPO)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0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Einstweiliger Rechtsschutz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Arrest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Einstweilige Verfügung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45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Arrest (§§ 916 ff. ZPO)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Zur Sicherung der </a:t>
            </a:r>
            <a:r>
              <a:rPr lang="de-DE" altLang="de-DE" sz="3200" dirty="0" smtClean="0"/>
              <a:t>Zwangsvollstreckung  		wegen einer </a:t>
            </a:r>
            <a:r>
              <a:rPr lang="de-DE" altLang="de-DE" sz="3200" dirty="0"/>
              <a:t>Geldforderung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Möglich: dinglicher oder persönlicher </a:t>
            </a:r>
            <a:r>
              <a:rPr lang="de-DE" altLang="de-DE" sz="3200" dirty="0" smtClean="0"/>
              <a:t>		  Arrest</a:t>
            </a:r>
            <a:endParaRPr lang="de-DE" altLang="de-DE" sz="3200" dirty="0"/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Voraussetzungen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Arrestgrund </a:t>
            </a:r>
            <a:r>
              <a:rPr lang="de-DE" altLang="de-DE" sz="2800" dirty="0" err="1"/>
              <a:t>iSd</a:t>
            </a:r>
            <a:r>
              <a:rPr lang="de-DE" altLang="de-DE" sz="2800" dirty="0"/>
              <a:t> §§ 917, 918 ZPO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Arrestanspruch </a:t>
            </a:r>
            <a:r>
              <a:rPr lang="de-DE" altLang="de-DE" sz="2800" dirty="0" err="1"/>
              <a:t>iSd</a:t>
            </a:r>
            <a:r>
              <a:rPr lang="de-DE" altLang="de-DE" sz="2800" dirty="0"/>
              <a:t> § 916 ZPO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Arrestgesuch (§ 920 ZPO)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6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Einstweilige Verfügung (§§ 935 ff. ZPO)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Sicherung eines nicht auf Geld gerichteten 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/>
              <a:t>   Anspruchs, z.B. Unterlassungsanspruch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Vorläufige Regelung des Streitgegenstandes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Verbot der Vorwegnahme der Hauptsache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endParaRPr lang="de-DE" alt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78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Voraussetzungen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Verfügungsanspruch – Anspruch gegen Gegner -</a:t>
            </a:r>
          </a:p>
          <a:p>
            <a:pPr lvl="1" indent="0">
              <a:lnSpc>
                <a:spcPts val="3600"/>
              </a:lnSpc>
              <a:buFontTx/>
              <a:buNone/>
            </a:pPr>
            <a:r>
              <a:rPr lang="de-DE" altLang="de-DE" sz="2800" dirty="0"/>
              <a:t> </a:t>
            </a:r>
            <a:r>
              <a:rPr lang="de-DE" altLang="de-DE" sz="3200" dirty="0"/>
              <a:t>Dieser ist glaubhaft zu machen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Verfügungsgrund – Eilbedürftigkeit 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sz="3200" dirty="0"/>
              <a:t>    Wenn die Erfüllung des Anspruchs gefährdet ist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sz="3200" dirty="0"/>
              <a:t>	Die Eilbedürftigkeit wird teilweise vermutet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sz="3200" dirty="0"/>
              <a:t>     z.B. im Wettbewerbsrecht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Antrag auf </a:t>
            </a:r>
            <a:r>
              <a:rPr lang="de-DE" altLang="de-DE" sz="3200" dirty="0" err="1" smtClean="0"/>
              <a:t>Erlaeiner</a:t>
            </a:r>
            <a:r>
              <a:rPr lang="de-DE" altLang="de-DE" sz="3200" dirty="0" smtClean="0"/>
              <a:t> </a:t>
            </a:r>
            <a:r>
              <a:rPr lang="de-DE" altLang="de-DE" sz="3200" dirty="0"/>
              <a:t>einstweiligen Verfügung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sz="3200" dirty="0"/>
              <a:t>    (§§ 936, 920 ZPO)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14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Besonderheiten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Unterliegt besonderen Regelungen hinsichtlich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Zustellung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Vollziehung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Glaubhaftmachung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Vorheriger Abmahnung </a:t>
            </a:r>
            <a:r>
              <a:rPr lang="de-DE" dirty="0" smtClean="0"/>
              <a:t>und </a:t>
            </a:r>
            <a:r>
              <a:rPr lang="de-DE" dirty="0"/>
              <a:t>Kostenlast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Anhörung des Gegners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Aufhebungsmöglichkeiten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Abschlusserklärung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Schadenersatzpflichten bei ungerechtfertigter EV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/>
              <a:t>Zwangsvollstreckung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00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Außergerichtliche Streitbeilegung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Siehe 1. Vorlesung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Hier Ausblick auf Schiedsgerichtsverfahren – relevant für Vertragsgestaltung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3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Schiedsgerichtsverfahren – warum?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Evtl. kürzer – Kein Instanzenzug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Evtl. billiger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Besondere Sachkunde des Schiedsrichters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Überwindung von Sprachbarrieren – (Gerichtssprache ist deutsch § 184 GVG)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754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Schiedsgerichtsverfahren (§§ 1025 ff. ZPO)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Zwingendes Recht, wenn Ort des Schiedsgerichts-verfahrens in Deutschland ist 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25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oetheDesign1">
  <a:themeElements>
    <a:clrScheme name="Goethe Universität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solidFill>
            <a:srgbClr val="00648C"/>
          </a:solidFill>
          <a:miter lim="800000"/>
          <a:headEnd/>
          <a:tailEnd/>
        </a:ln>
        <a:effectLst/>
      </a:spPr>
      <a:bodyPr anchor="ctr" anchorCtr="1"/>
      <a:lstStyle>
        <a:defPPr eaLnBrk="0" hangingPunct="0">
          <a:defRPr sz="1600" b="1" smtClean="0">
            <a:solidFill>
              <a:schemeClr val="bg1"/>
            </a:solidFill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Bildschirmpräsentation (4:3)</PresentationFormat>
  <Paragraphs>113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Office-Design</vt:lpstr>
      <vt:lpstr>GoetheDesign1</vt:lpstr>
      <vt:lpstr>Rechtsdurchsetzung</vt:lpstr>
      <vt:lpstr>Einstweiliger Rechtsschutz</vt:lpstr>
      <vt:lpstr>Arrest (§§ 916 ff. ZPO)</vt:lpstr>
      <vt:lpstr>Einstweilige Verfügung (§§ 935 ff. ZPO)</vt:lpstr>
      <vt:lpstr>Voraussetzungen</vt:lpstr>
      <vt:lpstr>Besonderheiten</vt:lpstr>
      <vt:lpstr>Außergerichtliche Streitbeilegung</vt:lpstr>
      <vt:lpstr>Schiedsgerichtsverfahren – warum?</vt:lpstr>
      <vt:lpstr>Schiedsgerichtsverfahren (§§ 1025 ff. ZPO)</vt:lpstr>
      <vt:lpstr>Grundlage</vt:lpstr>
      <vt:lpstr>Prozessvertrag</vt:lpstr>
      <vt:lpstr>Schiedsfähige Ansprüche (§ 1030 ZPO)</vt:lpstr>
      <vt:lpstr>Schiedsrichter (§§ 1034 ff. ZPO)</vt:lpstr>
      <vt:lpstr>Durchführung des schiedsrichterlichen Verfahrens</vt:lpstr>
      <vt:lpstr>Beendigung des Verfahrens</vt:lpstr>
    </vt:vector>
  </TitlesOfParts>
  <Company>Typodrom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Preussler</dc:creator>
  <cp:lastModifiedBy>Prof. Dr. Isabella Anders-Ruders</cp:lastModifiedBy>
  <cp:revision>142</cp:revision>
  <cp:lastPrinted>2018-02-28T17:32:31Z</cp:lastPrinted>
  <dcterms:created xsi:type="dcterms:W3CDTF">2014-10-22T14:54:12Z</dcterms:created>
  <dcterms:modified xsi:type="dcterms:W3CDTF">2018-03-19T14:58:29Z</dcterms:modified>
</cp:coreProperties>
</file>