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1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1475674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60724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06748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65204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774965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2265685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4030829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29661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94700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124797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E9B93DA1-553C-4E49-900A-F1FE1409808B}" type="datetimeFigureOut">
              <a:rPr lang="de-DE" smtClean="0"/>
              <a:pPr/>
              <a:t>19.06.2019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3132329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B93DA1-553C-4E49-900A-F1FE1409808B}" type="datetimeFigureOut">
              <a:rPr lang="de-DE" smtClean="0"/>
              <a:pPr/>
              <a:t>19.06.2019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2B4E1-D3C2-42B5-A79B-71E8C54D96DA}" type="slidenum">
              <a:rPr lang="de-DE" smtClean="0"/>
              <a:pPr/>
              <a:t>‹Nr.›</a:t>
            </a:fld>
            <a:endParaRPr lang="de-DE"/>
          </a:p>
        </p:txBody>
      </p:sp>
    </p:spTree>
    <p:extLst>
      <p:ext uri="{BB962C8B-B14F-4D97-AF65-F5344CB8AC3E}">
        <p14:creationId xmlns:p14="http://schemas.microsoft.com/office/powerpoint/2010/main" xmlns="" val="1150829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altLang="de-DE" dirty="0" err="1" smtClean="0"/>
              <a:t>Presenting</a:t>
            </a:r>
            <a:r>
              <a:rPr lang="de-DE" altLang="de-DE" dirty="0" smtClean="0"/>
              <a:t> in English:</a:t>
            </a:r>
            <a:br>
              <a:rPr lang="de-DE" altLang="de-DE" dirty="0" smtClean="0"/>
            </a:br>
            <a:r>
              <a:rPr lang="de-DE" altLang="de-DE" dirty="0" err="1" smtClean="0"/>
              <a:t>Section</a:t>
            </a:r>
            <a:r>
              <a:rPr lang="de-DE" altLang="de-DE" dirty="0" smtClean="0"/>
              <a:t> 2</a:t>
            </a:r>
            <a:endParaRPr lang="de-DE" dirty="0"/>
          </a:p>
        </p:txBody>
      </p:sp>
      <p:sp>
        <p:nvSpPr>
          <p:cNvPr id="3" name="Untertitel 2"/>
          <p:cNvSpPr>
            <a:spLocks noGrp="1"/>
          </p:cNvSpPr>
          <p:nvPr>
            <p:ph type="subTitle" idx="1"/>
          </p:nvPr>
        </p:nvSpPr>
        <p:spPr/>
        <p:txBody>
          <a:bodyPr/>
          <a:lstStyle/>
          <a:p>
            <a:r>
              <a:rPr lang="de-DE" dirty="0" smtClean="0"/>
              <a:t>Dr. J Slawney</a:t>
            </a:r>
            <a:endParaRPr lang="de-DE" dirty="0"/>
          </a:p>
        </p:txBody>
      </p:sp>
    </p:spTree>
    <p:extLst>
      <p:ext uri="{BB962C8B-B14F-4D97-AF65-F5344CB8AC3E}">
        <p14:creationId xmlns:p14="http://schemas.microsoft.com/office/powerpoint/2010/main" xmlns="" val="1135528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Commenting</a:t>
            </a:r>
            <a:r>
              <a:rPr lang="de-DE" dirty="0" smtClean="0"/>
              <a:t> on </a:t>
            </a:r>
            <a:r>
              <a:rPr lang="de-DE" dirty="0" err="1" smtClean="0"/>
              <a:t>Visuals</a:t>
            </a:r>
            <a:r>
              <a:rPr lang="de-DE" dirty="0" smtClean="0"/>
              <a:t> (</a:t>
            </a:r>
            <a:r>
              <a:rPr lang="de-DE" dirty="0" err="1" smtClean="0"/>
              <a:t>page</a:t>
            </a:r>
            <a:r>
              <a:rPr lang="de-DE" dirty="0" smtClean="0"/>
              <a:t> 23)</a:t>
            </a:r>
            <a:endParaRPr lang="de-DE" dirty="0"/>
          </a:p>
        </p:txBody>
      </p:sp>
      <p:sp>
        <p:nvSpPr>
          <p:cNvPr id="3" name="Inhaltsplatzhalter 2"/>
          <p:cNvSpPr>
            <a:spLocks noGrp="1"/>
          </p:cNvSpPr>
          <p:nvPr>
            <p:ph idx="1"/>
          </p:nvPr>
        </p:nvSpPr>
        <p:spPr/>
        <p:txBody>
          <a:bodyPr/>
          <a:lstStyle/>
          <a:p>
            <a:pPr marL="0" indent="0">
              <a:buNone/>
            </a:pPr>
            <a:r>
              <a:rPr lang="de-DE" dirty="0" smtClean="0"/>
              <a:t>Task 4</a:t>
            </a:r>
          </a:p>
          <a:p>
            <a:pPr marL="0" indent="0">
              <a:buNone/>
            </a:pPr>
            <a:r>
              <a:rPr lang="de-DE" dirty="0" err="1" smtClean="0"/>
              <a:t>Use</a:t>
            </a:r>
            <a:r>
              <a:rPr lang="de-DE" dirty="0" smtClean="0"/>
              <a:t> an A3 </a:t>
            </a:r>
            <a:r>
              <a:rPr lang="de-DE" dirty="0" err="1" smtClean="0"/>
              <a:t>piece</a:t>
            </a:r>
            <a:r>
              <a:rPr lang="de-DE" dirty="0" smtClean="0"/>
              <a:t> </a:t>
            </a:r>
            <a:r>
              <a:rPr lang="de-DE" dirty="0" err="1" smtClean="0"/>
              <a:t>of</a:t>
            </a:r>
            <a:r>
              <a:rPr lang="de-DE" dirty="0" smtClean="0"/>
              <a:t> </a:t>
            </a:r>
            <a:r>
              <a:rPr lang="de-DE" dirty="0" err="1" smtClean="0"/>
              <a:t>paper</a:t>
            </a:r>
            <a:r>
              <a:rPr lang="de-DE" dirty="0" smtClean="0"/>
              <a:t> </a:t>
            </a:r>
            <a:r>
              <a:rPr lang="de-DE" dirty="0" err="1" smtClean="0"/>
              <a:t>to</a:t>
            </a:r>
            <a:r>
              <a:rPr lang="de-DE" dirty="0" smtClean="0"/>
              <a:t> </a:t>
            </a:r>
            <a:r>
              <a:rPr lang="de-DE" dirty="0" err="1" smtClean="0"/>
              <a:t>prepare</a:t>
            </a:r>
            <a:r>
              <a:rPr lang="de-DE" dirty="0" smtClean="0"/>
              <a:t> a </a:t>
            </a:r>
            <a:r>
              <a:rPr lang="de-DE" dirty="0" err="1" smtClean="0"/>
              <a:t>visual</a:t>
            </a:r>
            <a:r>
              <a:rPr lang="de-DE" dirty="0" smtClean="0"/>
              <a:t> </a:t>
            </a:r>
            <a:r>
              <a:rPr lang="de-DE" dirty="0" err="1" smtClean="0"/>
              <a:t>which</a:t>
            </a:r>
            <a:r>
              <a:rPr lang="de-DE" dirty="0" smtClean="0"/>
              <a:t> </a:t>
            </a:r>
            <a:r>
              <a:rPr lang="de-DE" dirty="0" err="1" smtClean="0"/>
              <a:t>is</a:t>
            </a:r>
            <a:r>
              <a:rPr lang="de-DE" dirty="0" smtClean="0"/>
              <a:t> relevant </a:t>
            </a:r>
            <a:r>
              <a:rPr lang="de-DE" dirty="0" err="1" smtClean="0"/>
              <a:t>to</a:t>
            </a:r>
            <a:r>
              <a:rPr lang="de-DE" dirty="0" smtClean="0"/>
              <a:t> </a:t>
            </a:r>
            <a:r>
              <a:rPr lang="de-DE" dirty="0" err="1" smtClean="0"/>
              <a:t>your</a:t>
            </a:r>
            <a:r>
              <a:rPr lang="de-DE" dirty="0" smtClean="0"/>
              <a:t> </a:t>
            </a:r>
            <a:r>
              <a:rPr lang="de-DE" dirty="0" err="1" smtClean="0"/>
              <a:t>study</a:t>
            </a:r>
            <a:r>
              <a:rPr lang="de-DE" dirty="0" smtClean="0"/>
              <a:t>, </a:t>
            </a:r>
            <a:r>
              <a:rPr lang="de-DE" dirty="0" err="1" smtClean="0"/>
              <a:t>work</a:t>
            </a:r>
            <a:r>
              <a:rPr lang="de-DE" dirty="0" smtClean="0"/>
              <a:t>, </a:t>
            </a:r>
            <a:r>
              <a:rPr lang="de-DE" dirty="0" err="1" smtClean="0"/>
              <a:t>school</a:t>
            </a:r>
            <a:r>
              <a:rPr lang="de-DE" dirty="0" smtClean="0"/>
              <a:t>, </a:t>
            </a:r>
            <a:r>
              <a:rPr lang="de-DE" dirty="0" err="1" smtClean="0"/>
              <a:t>or</a:t>
            </a:r>
            <a:r>
              <a:rPr lang="de-DE" dirty="0" smtClean="0"/>
              <a:t> </a:t>
            </a:r>
            <a:r>
              <a:rPr lang="de-DE" dirty="0" err="1" smtClean="0"/>
              <a:t>interests</a:t>
            </a:r>
            <a:r>
              <a:rPr lang="de-DE" dirty="0" smtClean="0"/>
              <a:t>. </a:t>
            </a:r>
          </a:p>
          <a:p>
            <a:pPr marL="0" indent="0">
              <a:buNone/>
            </a:pPr>
            <a:r>
              <a:rPr lang="de-DE" dirty="0" err="1" smtClean="0"/>
              <a:t>It</a:t>
            </a:r>
            <a:r>
              <a:rPr lang="de-DE" dirty="0" smtClean="0"/>
              <a:t> </a:t>
            </a:r>
            <a:r>
              <a:rPr lang="de-DE" dirty="0" err="1" smtClean="0"/>
              <a:t>can</a:t>
            </a:r>
            <a:r>
              <a:rPr lang="de-DE" dirty="0" smtClean="0"/>
              <a:t> </a:t>
            </a:r>
            <a:r>
              <a:rPr lang="de-DE" dirty="0" err="1" smtClean="0"/>
              <a:t>be</a:t>
            </a:r>
            <a:r>
              <a:rPr lang="de-DE" dirty="0" smtClean="0"/>
              <a:t> </a:t>
            </a:r>
            <a:r>
              <a:rPr lang="de-DE" dirty="0" err="1" smtClean="0"/>
              <a:t>about</a:t>
            </a:r>
            <a:r>
              <a:rPr lang="de-DE" dirty="0" smtClean="0"/>
              <a:t> </a:t>
            </a:r>
            <a:r>
              <a:rPr lang="de-DE" dirty="0" err="1" smtClean="0"/>
              <a:t>anything</a:t>
            </a:r>
            <a:r>
              <a:rPr lang="de-DE" dirty="0" smtClean="0"/>
              <a:t>, </a:t>
            </a:r>
            <a:r>
              <a:rPr lang="de-DE" dirty="0" err="1" smtClean="0"/>
              <a:t>as</a:t>
            </a:r>
            <a:r>
              <a:rPr lang="de-DE" dirty="0" smtClean="0"/>
              <a:t> </a:t>
            </a:r>
            <a:r>
              <a:rPr lang="de-DE" dirty="0" err="1" smtClean="0"/>
              <a:t>long</a:t>
            </a:r>
            <a:r>
              <a:rPr lang="de-DE" dirty="0" smtClean="0"/>
              <a:t> </a:t>
            </a:r>
            <a:r>
              <a:rPr lang="de-DE" dirty="0" err="1" smtClean="0"/>
              <a:t>as</a:t>
            </a:r>
            <a:r>
              <a:rPr lang="de-DE" dirty="0" smtClean="0"/>
              <a:t> </a:t>
            </a:r>
            <a:r>
              <a:rPr lang="de-DE" dirty="0" err="1" smtClean="0"/>
              <a:t>it</a:t>
            </a:r>
            <a:r>
              <a:rPr lang="de-DE" dirty="0" smtClean="0"/>
              <a:t> </a:t>
            </a:r>
            <a:r>
              <a:rPr lang="de-DE" dirty="0" err="1" smtClean="0"/>
              <a:t>is</a:t>
            </a:r>
            <a:r>
              <a:rPr lang="de-DE" dirty="0" smtClean="0"/>
              <a:t> </a:t>
            </a:r>
            <a:r>
              <a:rPr lang="de-DE" dirty="0" err="1" smtClean="0"/>
              <a:t>clear</a:t>
            </a:r>
            <a:r>
              <a:rPr lang="de-DE" dirty="0" smtClean="0"/>
              <a:t>. </a:t>
            </a:r>
            <a:endParaRPr lang="de-DE" dirty="0"/>
          </a:p>
          <a:p>
            <a:pPr marL="0" indent="0">
              <a:buNone/>
            </a:pPr>
            <a:r>
              <a:rPr lang="de-DE" dirty="0" err="1" smtClean="0"/>
              <a:t>You</a:t>
            </a:r>
            <a:r>
              <a:rPr lang="de-DE" dirty="0" smtClean="0"/>
              <a:t> will </a:t>
            </a:r>
            <a:r>
              <a:rPr lang="de-DE" dirty="0" err="1" smtClean="0"/>
              <a:t>be</a:t>
            </a:r>
            <a:r>
              <a:rPr lang="de-DE" dirty="0" smtClean="0"/>
              <a:t> </a:t>
            </a:r>
            <a:r>
              <a:rPr lang="de-DE" dirty="0" err="1" smtClean="0"/>
              <a:t>asked</a:t>
            </a:r>
            <a:r>
              <a:rPr lang="de-DE" dirty="0" smtClean="0"/>
              <a:t> </a:t>
            </a:r>
            <a:r>
              <a:rPr lang="de-DE" dirty="0" err="1" smtClean="0"/>
              <a:t>to</a:t>
            </a:r>
            <a:r>
              <a:rPr lang="de-DE" dirty="0" smtClean="0"/>
              <a:t> </a:t>
            </a:r>
            <a:r>
              <a:rPr lang="de-DE" dirty="0" err="1" smtClean="0"/>
              <a:t>present</a:t>
            </a:r>
            <a:r>
              <a:rPr lang="de-DE" dirty="0" smtClean="0"/>
              <a:t> </a:t>
            </a:r>
            <a:r>
              <a:rPr lang="de-DE" dirty="0" err="1" smtClean="0"/>
              <a:t>the</a:t>
            </a:r>
            <a:r>
              <a:rPr lang="de-DE" dirty="0" smtClean="0"/>
              <a:t> </a:t>
            </a:r>
            <a:r>
              <a:rPr lang="de-DE" dirty="0" err="1" smtClean="0"/>
              <a:t>visual</a:t>
            </a:r>
            <a:r>
              <a:rPr lang="de-DE" dirty="0" smtClean="0"/>
              <a:t> </a:t>
            </a:r>
            <a:r>
              <a:rPr lang="de-DE" dirty="0" err="1" smtClean="0"/>
              <a:t>to</a:t>
            </a:r>
            <a:r>
              <a:rPr lang="de-DE" dirty="0" smtClean="0"/>
              <a:t> </a:t>
            </a:r>
            <a:r>
              <a:rPr lang="de-DE" dirty="0" err="1" smtClean="0"/>
              <a:t>the</a:t>
            </a:r>
            <a:r>
              <a:rPr lang="de-DE" dirty="0" smtClean="0"/>
              <a:t> </a:t>
            </a:r>
            <a:r>
              <a:rPr lang="de-DE" dirty="0" err="1" smtClean="0"/>
              <a:t>class</a:t>
            </a:r>
            <a:r>
              <a:rPr lang="de-DE" dirty="0" smtClean="0"/>
              <a:t> after </a:t>
            </a:r>
            <a:r>
              <a:rPr lang="de-DE" dirty="0" err="1" smtClean="0"/>
              <a:t>you</a:t>
            </a:r>
            <a:r>
              <a:rPr lang="de-DE" dirty="0" smtClean="0"/>
              <a:t> </a:t>
            </a:r>
            <a:r>
              <a:rPr lang="de-DE" dirty="0" err="1" smtClean="0"/>
              <a:t>are</a:t>
            </a:r>
            <a:r>
              <a:rPr lang="de-DE" dirty="0" smtClean="0"/>
              <a:t> </a:t>
            </a:r>
            <a:r>
              <a:rPr lang="de-DE" dirty="0" err="1" smtClean="0"/>
              <a:t>done</a:t>
            </a:r>
            <a:r>
              <a:rPr lang="de-DE" dirty="0" smtClean="0"/>
              <a:t>.  </a:t>
            </a:r>
            <a:endParaRPr lang="de-DE" dirty="0"/>
          </a:p>
        </p:txBody>
      </p:sp>
    </p:spTree>
    <p:extLst>
      <p:ext uri="{BB962C8B-B14F-4D97-AF65-F5344CB8AC3E}">
        <p14:creationId xmlns:p14="http://schemas.microsoft.com/office/powerpoint/2010/main" xmlns="" val="1126339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1 (</a:t>
            </a:r>
            <a:r>
              <a:rPr lang="de-DE" dirty="0" err="1" smtClean="0"/>
              <a:t>page</a:t>
            </a:r>
            <a:r>
              <a:rPr lang="de-DE" dirty="0" smtClean="0"/>
              <a:t> 24)</a:t>
            </a:r>
            <a:endParaRPr lang="de-DE" dirty="0"/>
          </a:p>
        </p:txBody>
      </p:sp>
      <p:sp>
        <p:nvSpPr>
          <p:cNvPr id="3" name="Inhaltsplatzhalter 2"/>
          <p:cNvSpPr>
            <a:spLocks noGrp="1"/>
          </p:cNvSpPr>
          <p:nvPr>
            <p:ph idx="1"/>
          </p:nvPr>
        </p:nvSpPr>
        <p:spPr/>
        <p:txBody>
          <a:bodyPr/>
          <a:lstStyle/>
          <a:p>
            <a:pPr marL="0" indent="0">
              <a:buNone/>
            </a:pPr>
            <a:r>
              <a:rPr lang="de-DE" dirty="0" smtClean="0"/>
              <a:t>In </a:t>
            </a:r>
            <a:r>
              <a:rPr lang="de-DE" dirty="0" err="1" smtClean="0"/>
              <a:t>many</a:t>
            </a:r>
            <a:r>
              <a:rPr lang="de-DE" dirty="0" smtClean="0"/>
              <a:t> </a:t>
            </a:r>
            <a:r>
              <a:rPr lang="de-DE" dirty="0" err="1" smtClean="0"/>
              <a:t>presentations</a:t>
            </a:r>
            <a:r>
              <a:rPr lang="de-DE" dirty="0" smtClean="0"/>
              <a:t> </a:t>
            </a:r>
            <a:r>
              <a:rPr lang="de-DE" dirty="0" err="1" smtClean="0"/>
              <a:t>you</a:t>
            </a:r>
            <a:r>
              <a:rPr lang="de-DE" dirty="0" smtClean="0"/>
              <a:t> </a:t>
            </a:r>
            <a:r>
              <a:rPr lang="de-DE" dirty="0" err="1" smtClean="0"/>
              <a:t>need</a:t>
            </a:r>
            <a:r>
              <a:rPr lang="de-DE" dirty="0" smtClean="0"/>
              <a:t> </a:t>
            </a:r>
            <a:r>
              <a:rPr lang="de-DE" dirty="0" err="1" smtClean="0"/>
              <a:t>to</a:t>
            </a:r>
            <a:r>
              <a:rPr lang="de-DE" dirty="0" smtClean="0"/>
              <a:t> talk </a:t>
            </a:r>
            <a:r>
              <a:rPr lang="de-DE" dirty="0" err="1" smtClean="0"/>
              <a:t>about</a:t>
            </a:r>
            <a:r>
              <a:rPr lang="de-DE" dirty="0" smtClean="0"/>
              <a:t> </a:t>
            </a:r>
            <a:r>
              <a:rPr lang="de-DE" dirty="0" err="1" smtClean="0"/>
              <a:t>changes</a:t>
            </a:r>
            <a:r>
              <a:rPr lang="de-DE" dirty="0" smtClean="0"/>
              <a:t> </a:t>
            </a:r>
            <a:r>
              <a:rPr lang="de-DE" dirty="0" err="1" smtClean="0"/>
              <a:t>and</a:t>
            </a:r>
            <a:r>
              <a:rPr lang="de-DE" dirty="0" smtClean="0"/>
              <a:t> </a:t>
            </a:r>
            <a:r>
              <a:rPr lang="de-DE" dirty="0" err="1" smtClean="0"/>
              <a:t>developments</a:t>
            </a:r>
            <a:r>
              <a:rPr lang="de-DE" dirty="0" smtClean="0"/>
              <a:t>.  </a:t>
            </a:r>
            <a:r>
              <a:rPr lang="de-DE" dirty="0" err="1" smtClean="0"/>
              <a:t>You</a:t>
            </a:r>
            <a:r>
              <a:rPr lang="de-DE" dirty="0" smtClean="0"/>
              <a:t> </a:t>
            </a:r>
            <a:r>
              <a:rPr lang="de-DE" dirty="0" err="1" smtClean="0"/>
              <a:t>need</a:t>
            </a:r>
            <a:r>
              <a:rPr lang="de-DE" dirty="0" smtClean="0"/>
              <a:t> </a:t>
            </a:r>
            <a:r>
              <a:rPr lang="de-DE" dirty="0" err="1" smtClean="0"/>
              <a:t>specialized</a:t>
            </a:r>
            <a:r>
              <a:rPr lang="de-DE" dirty="0" smtClean="0"/>
              <a:t> </a:t>
            </a:r>
            <a:r>
              <a:rPr lang="de-DE" dirty="0" err="1" smtClean="0"/>
              <a:t>language</a:t>
            </a:r>
            <a:r>
              <a:rPr lang="de-DE" dirty="0" smtClean="0"/>
              <a:t> </a:t>
            </a:r>
            <a:r>
              <a:rPr lang="de-DE" dirty="0" err="1" smtClean="0"/>
              <a:t>for</a:t>
            </a:r>
            <a:r>
              <a:rPr lang="de-DE" dirty="0" smtClean="0"/>
              <a:t> different </a:t>
            </a:r>
            <a:r>
              <a:rPr lang="de-DE" dirty="0" err="1" smtClean="0"/>
              <a:t>types</a:t>
            </a:r>
            <a:r>
              <a:rPr lang="de-DE" dirty="0" smtClean="0"/>
              <a:t> </a:t>
            </a:r>
            <a:r>
              <a:rPr lang="de-DE" dirty="0" err="1" smtClean="0"/>
              <a:t>of</a:t>
            </a:r>
            <a:r>
              <a:rPr lang="de-DE" dirty="0" smtClean="0"/>
              <a:t> </a:t>
            </a:r>
            <a:r>
              <a:rPr lang="de-DE" dirty="0" err="1" smtClean="0"/>
              <a:t>changes</a:t>
            </a:r>
            <a:r>
              <a:rPr lang="de-DE" dirty="0" smtClean="0"/>
              <a:t> </a:t>
            </a:r>
            <a:r>
              <a:rPr lang="de-DE" dirty="0" err="1" smtClean="0"/>
              <a:t>and</a:t>
            </a:r>
            <a:r>
              <a:rPr lang="de-DE" dirty="0" smtClean="0"/>
              <a:t> </a:t>
            </a:r>
            <a:r>
              <a:rPr lang="de-DE" dirty="0" err="1" smtClean="0"/>
              <a:t>developments</a:t>
            </a:r>
            <a:r>
              <a:rPr lang="de-DE" dirty="0" smtClean="0"/>
              <a:t>.  </a:t>
            </a:r>
          </a:p>
          <a:p>
            <a:pPr marL="0" indent="0">
              <a:buNone/>
            </a:pPr>
            <a:r>
              <a:rPr lang="de-DE" dirty="0" smtClean="0"/>
              <a:t>Task 1</a:t>
            </a:r>
          </a:p>
          <a:p>
            <a:pPr marL="0" indent="0">
              <a:buNone/>
            </a:pPr>
            <a:r>
              <a:rPr lang="de-DE" dirty="0" smtClean="0"/>
              <a:t>See </a:t>
            </a:r>
            <a:r>
              <a:rPr lang="de-DE" dirty="0" err="1" smtClean="0"/>
              <a:t>if</a:t>
            </a:r>
            <a:r>
              <a:rPr lang="de-DE" dirty="0" smtClean="0"/>
              <a:t> </a:t>
            </a:r>
            <a:r>
              <a:rPr lang="de-DE" dirty="0" err="1" smtClean="0"/>
              <a:t>you</a:t>
            </a:r>
            <a:r>
              <a:rPr lang="de-DE" dirty="0" smtClean="0"/>
              <a:t> </a:t>
            </a:r>
            <a:r>
              <a:rPr lang="de-DE" dirty="0" err="1" smtClean="0"/>
              <a:t>can</a:t>
            </a:r>
            <a:r>
              <a:rPr lang="de-DE" dirty="0" smtClean="0"/>
              <a:t> </a:t>
            </a:r>
            <a:r>
              <a:rPr lang="de-DE" dirty="0" err="1" smtClean="0"/>
              <a:t>complete</a:t>
            </a:r>
            <a:r>
              <a:rPr lang="de-DE" dirty="0" smtClean="0"/>
              <a:t> </a:t>
            </a:r>
            <a:r>
              <a:rPr lang="de-DE" dirty="0" err="1" smtClean="0"/>
              <a:t>the</a:t>
            </a:r>
            <a:r>
              <a:rPr lang="de-DE" dirty="0" smtClean="0"/>
              <a:t> </a:t>
            </a:r>
            <a:r>
              <a:rPr lang="de-DE" dirty="0" err="1" smtClean="0"/>
              <a:t>words</a:t>
            </a:r>
            <a:r>
              <a:rPr lang="de-DE" dirty="0" smtClean="0"/>
              <a:t> 1-21  in </a:t>
            </a:r>
            <a:r>
              <a:rPr lang="de-DE" dirty="0" err="1" smtClean="0"/>
              <a:t>this</a:t>
            </a:r>
            <a:r>
              <a:rPr lang="de-DE" dirty="0" smtClean="0"/>
              <a:t> </a:t>
            </a:r>
            <a:r>
              <a:rPr lang="de-DE" dirty="0" err="1" smtClean="0"/>
              <a:t>task</a:t>
            </a:r>
            <a:r>
              <a:rPr lang="de-DE" dirty="0" smtClean="0"/>
              <a:t>.</a:t>
            </a:r>
            <a:endParaRPr lang="de-DE" dirty="0"/>
          </a:p>
        </p:txBody>
      </p:sp>
    </p:spTree>
    <p:extLst>
      <p:ext uri="{BB962C8B-B14F-4D97-AF65-F5344CB8AC3E}">
        <p14:creationId xmlns:p14="http://schemas.microsoft.com/office/powerpoint/2010/main" xmlns="" val="3883848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1 (</a:t>
            </a:r>
            <a:r>
              <a:rPr lang="de-DE" dirty="0" err="1" smtClean="0"/>
              <a:t>page</a:t>
            </a:r>
            <a:r>
              <a:rPr lang="de-DE" dirty="0" smtClean="0"/>
              <a:t> 24)</a:t>
            </a:r>
            <a:endParaRPr lang="de-DE" dirty="0"/>
          </a:p>
        </p:txBody>
      </p:sp>
      <p:sp>
        <p:nvSpPr>
          <p:cNvPr id="3" name="Inhaltsplatzhalter 2"/>
          <p:cNvSpPr>
            <a:spLocks noGrp="1"/>
          </p:cNvSpPr>
          <p:nvPr>
            <p:ph idx="1"/>
          </p:nvPr>
        </p:nvSpPr>
        <p:spPr/>
        <p:txBody>
          <a:bodyPr>
            <a:normAutofit fontScale="77500" lnSpcReduction="20000"/>
          </a:bodyPr>
          <a:lstStyle/>
          <a:p>
            <a:pPr marL="0" indent="0">
              <a:buNone/>
            </a:pPr>
            <a:r>
              <a:rPr lang="en-GB" b="1" dirty="0"/>
              <a:t>Task 1</a:t>
            </a:r>
            <a:endParaRPr lang="de-DE" dirty="0"/>
          </a:p>
          <a:p>
            <a:pPr marL="0" lvl="0" indent="0">
              <a:buNone/>
            </a:pPr>
            <a:r>
              <a:rPr lang="en-GB" b="1" dirty="0" smtClean="0"/>
              <a:t>1) increase</a:t>
            </a:r>
            <a:endParaRPr lang="de-DE" dirty="0"/>
          </a:p>
          <a:p>
            <a:pPr marL="0" lvl="0" indent="0">
              <a:buNone/>
            </a:pPr>
            <a:r>
              <a:rPr lang="en-GB" b="1" dirty="0" smtClean="0"/>
              <a:t>2) rise</a:t>
            </a:r>
            <a:endParaRPr lang="de-DE" dirty="0"/>
          </a:p>
          <a:p>
            <a:pPr marL="0" lvl="0" indent="0">
              <a:buNone/>
            </a:pPr>
            <a:r>
              <a:rPr lang="en-GB" b="1" dirty="0" smtClean="0"/>
              <a:t>3) decrease</a:t>
            </a:r>
            <a:endParaRPr lang="de-DE" dirty="0"/>
          </a:p>
          <a:p>
            <a:pPr marL="0" lvl="0" indent="0">
              <a:buNone/>
            </a:pPr>
            <a:r>
              <a:rPr lang="en-GB" b="1" dirty="0" smtClean="0"/>
              <a:t>4) fall</a:t>
            </a:r>
            <a:endParaRPr lang="de-DE" dirty="0"/>
          </a:p>
          <a:p>
            <a:pPr marL="0" lvl="0" indent="0">
              <a:buNone/>
            </a:pPr>
            <a:r>
              <a:rPr lang="en-GB" b="1" dirty="0" smtClean="0"/>
              <a:t>5) shoot </a:t>
            </a:r>
            <a:r>
              <a:rPr lang="en-GB" b="1" dirty="0"/>
              <a:t>up</a:t>
            </a:r>
            <a:endParaRPr lang="de-DE" dirty="0"/>
          </a:p>
          <a:p>
            <a:pPr marL="0" lvl="0" indent="0">
              <a:buNone/>
            </a:pPr>
            <a:r>
              <a:rPr lang="en-GB" b="1" dirty="0" smtClean="0"/>
              <a:t>6) take </a:t>
            </a:r>
            <a:r>
              <a:rPr lang="en-GB" b="1" dirty="0"/>
              <a:t>off</a:t>
            </a:r>
            <a:endParaRPr lang="de-DE" dirty="0"/>
          </a:p>
          <a:p>
            <a:pPr marL="0" lvl="0" indent="0">
              <a:buNone/>
            </a:pPr>
            <a:r>
              <a:rPr lang="en-GB" b="1" dirty="0" smtClean="0"/>
              <a:t>7) plunge</a:t>
            </a:r>
            <a:endParaRPr lang="de-DE" dirty="0"/>
          </a:p>
          <a:p>
            <a:pPr marL="0" lvl="0" indent="0">
              <a:buNone/>
            </a:pPr>
            <a:r>
              <a:rPr lang="en-GB" b="1" dirty="0" smtClean="0"/>
              <a:t>8) slump</a:t>
            </a:r>
            <a:endParaRPr lang="de-DE" dirty="0"/>
          </a:p>
          <a:p>
            <a:pPr marL="0" lvl="0" indent="0">
              <a:buNone/>
            </a:pPr>
            <a:r>
              <a:rPr lang="en-GB" b="1" dirty="0" smtClean="0"/>
              <a:t>9) fluctuate</a:t>
            </a:r>
            <a:endParaRPr lang="de-DE" dirty="0"/>
          </a:p>
          <a:p>
            <a:pPr marL="0" lvl="0" indent="0">
              <a:buNone/>
            </a:pPr>
            <a:r>
              <a:rPr lang="en-GB" b="1" dirty="0" smtClean="0"/>
              <a:t>10) recover</a:t>
            </a:r>
            <a:endParaRPr lang="de-DE" dirty="0"/>
          </a:p>
          <a:p>
            <a:pPr marL="0" indent="0">
              <a:buNone/>
            </a:pPr>
            <a:endParaRPr lang="de-DE" dirty="0"/>
          </a:p>
        </p:txBody>
      </p:sp>
    </p:spTree>
    <p:extLst>
      <p:ext uri="{BB962C8B-B14F-4D97-AF65-F5344CB8AC3E}">
        <p14:creationId xmlns:p14="http://schemas.microsoft.com/office/powerpoint/2010/main" xmlns="" val="19157037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1 (</a:t>
            </a:r>
            <a:r>
              <a:rPr lang="de-DE" dirty="0" err="1" smtClean="0"/>
              <a:t>page</a:t>
            </a:r>
            <a:r>
              <a:rPr lang="de-DE" dirty="0" smtClean="0"/>
              <a:t> 24)</a:t>
            </a:r>
            <a:endParaRPr lang="de-DE" dirty="0"/>
          </a:p>
        </p:txBody>
      </p:sp>
      <p:sp>
        <p:nvSpPr>
          <p:cNvPr id="3" name="Inhaltsplatzhalter 2"/>
          <p:cNvSpPr>
            <a:spLocks noGrp="1"/>
          </p:cNvSpPr>
          <p:nvPr>
            <p:ph idx="1"/>
          </p:nvPr>
        </p:nvSpPr>
        <p:spPr/>
        <p:txBody>
          <a:bodyPr>
            <a:normAutofit fontScale="77500" lnSpcReduction="20000"/>
          </a:bodyPr>
          <a:lstStyle/>
          <a:p>
            <a:pPr marL="0" lvl="0" indent="0">
              <a:buNone/>
            </a:pPr>
            <a:r>
              <a:rPr lang="en-GB" b="1" dirty="0" smtClean="0"/>
              <a:t>11) pick up</a:t>
            </a:r>
            <a:endParaRPr lang="de-DE" dirty="0" smtClean="0"/>
          </a:p>
          <a:p>
            <a:pPr marL="0" lvl="0" indent="0">
              <a:buNone/>
            </a:pPr>
            <a:r>
              <a:rPr lang="en-GB" b="1" dirty="0" smtClean="0"/>
              <a:t>12) stabilize</a:t>
            </a:r>
            <a:endParaRPr lang="de-DE" dirty="0" smtClean="0"/>
          </a:p>
          <a:p>
            <a:pPr marL="0" lvl="0" indent="0">
              <a:buNone/>
            </a:pPr>
            <a:r>
              <a:rPr lang="en-GB" b="1" dirty="0" smtClean="0"/>
              <a:t>13) level off</a:t>
            </a:r>
            <a:endParaRPr lang="de-DE" dirty="0" smtClean="0"/>
          </a:p>
          <a:p>
            <a:pPr marL="0" lvl="0" indent="0">
              <a:buNone/>
            </a:pPr>
            <a:r>
              <a:rPr lang="en-GB" b="1" dirty="0" smtClean="0"/>
              <a:t>14) remain steady</a:t>
            </a:r>
            <a:endParaRPr lang="de-DE" dirty="0" smtClean="0"/>
          </a:p>
          <a:p>
            <a:pPr marL="0" lvl="0" indent="0">
              <a:buNone/>
            </a:pPr>
            <a:r>
              <a:rPr lang="en-GB" b="1" dirty="0" smtClean="0"/>
              <a:t>15) peak</a:t>
            </a:r>
            <a:endParaRPr lang="de-DE" dirty="0" smtClean="0"/>
          </a:p>
          <a:p>
            <a:pPr marL="0" lvl="0" indent="0">
              <a:buNone/>
            </a:pPr>
            <a:r>
              <a:rPr lang="en-GB" b="1" dirty="0" smtClean="0"/>
              <a:t>16) hit a low</a:t>
            </a:r>
            <a:endParaRPr lang="de-DE" dirty="0" smtClean="0"/>
          </a:p>
          <a:p>
            <a:pPr marL="0" lvl="0" indent="0">
              <a:buNone/>
            </a:pPr>
            <a:r>
              <a:rPr lang="en-GB" b="1" dirty="0" smtClean="0"/>
              <a:t>17) bottom out</a:t>
            </a:r>
            <a:endParaRPr lang="de-DE" dirty="0" smtClean="0"/>
          </a:p>
          <a:p>
            <a:pPr marL="0" lvl="0" indent="0">
              <a:buNone/>
            </a:pPr>
            <a:r>
              <a:rPr lang="en-GB" b="1" dirty="0" smtClean="0"/>
              <a:t>18) grow</a:t>
            </a:r>
            <a:endParaRPr lang="de-DE" dirty="0" smtClean="0"/>
          </a:p>
          <a:p>
            <a:pPr marL="0" lvl="0" indent="0">
              <a:buNone/>
            </a:pPr>
            <a:r>
              <a:rPr lang="en-GB" b="1" dirty="0" smtClean="0"/>
              <a:t>19) expand</a:t>
            </a:r>
            <a:endParaRPr lang="de-DE" dirty="0" smtClean="0"/>
          </a:p>
          <a:p>
            <a:pPr marL="0" lvl="0" indent="0">
              <a:buNone/>
            </a:pPr>
            <a:r>
              <a:rPr lang="en-GB" b="1" dirty="0" smtClean="0"/>
              <a:t>20) shrink</a:t>
            </a:r>
            <a:endParaRPr lang="de-DE" dirty="0" smtClean="0"/>
          </a:p>
          <a:p>
            <a:pPr marL="0" lvl="0" indent="0">
              <a:buNone/>
            </a:pPr>
            <a:r>
              <a:rPr lang="en-GB" b="1" dirty="0" smtClean="0"/>
              <a:t>21) decline</a:t>
            </a:r>
            <a:endParaRPr lang="de-DE" dirty="0" smtClean="0"/>
          </a:p>
          <a:p>
            <a:endParaRPr lang="de-DE" dirty="0"/>
          </a:p>
        </p:txBody>
      </p:sp>
    </p:spTree>
    <p:extLst>
      <p:ext uri="{BB962C8B-B14F-4D97-AF65-F5344CB8AC3E}">
        <p14:creationId xmlns:p14="http://schemas.microsoft.com/office/powerpoint/2010/main" xmlns="" val="29493942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2 (</a:t>
            </a:r>
            <a:r>
              <a:rPr lang="de-DE" dirty="0" err="1" smtClean="0"/>
              <a:t>page</a:t>
            </a:r>
            <a:r>
              <a:rPr lang="de-DE" dirty="0" smtClean="0"/>
              <a:t> 25)</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de-DE" dirty="0" err="1" smtClean="0"/>
              <a:t>Sometimes</a:t>
            </a:r>
            <a:r>
              <a:rPr lang="de-DE" dirty="0" smtClean="0"/>
              <a:t> </a:t>
            </a:r>
            <a:r>
              <a:rPr lang="de-DE" dirty="0" err="1" smtClean="0"/>
              <a:t>it</a:t>
            </a:r>
            <a:r>
              <a:rPr lang="de-DE" dirty="0" smtClean="0"/>
              <a:t> </a:t>
            </a:r>
            <a:r>
              <a:rPr lang="de-DE" dirty="0" err="1" smtClean="0"/>
              <a:t>is</a:t>
            </a:r>
            <a:r>
              <a:rPr lang="de-DE" dirty="0" smtClean="0"/>
              <a:t> not </a:t>
            </a:r>
            <a:r>
              <a:rPr lang="de-DE" dirty="0" err="1" smtClean="0"/>
              <a:t>enough</a:t>
            </a:r>
            <a:r>
              <a:rPr lang="de-DE" dirty="0" smtClean="0"/>
              <a:t> </a:t>
            </a:r>
            <a:r>
              <a:rPr lang="de-DE" dirty="0" err="1" smtClean="0"/>
              <a:t>to</a:t>
            </a:r>
            <a:r>
              <a:rPr lang="de-DE" dirty="0" smtClean="0"/>
              <a:t> </a:t>
            </a:r>
            <a:r>
              <a:rPr lang="de-DE" dirty="0" err="1" smtClean="0"/>
              <a:t>talk</a:t>
            </a:r>
            <a:r>
              <a:rPr lang="de-DE" dirty="0" smtClean="0"/>
              <a:t> </a:t>
            </a:r>
            <a:r>
              <a:rPr lang="de-DE" dirty="0" err="1" smtClean="0"/>
              <a:t>about</a:t>
            </a:r>
            <a:r>
              <a:rPr lang="de-DE" dirty="0" smtClean="0"/>
              <a:t> </a:t>
            </a:r>
            <a:r>
              <a:rPr lang="de-DE" dirty="0" err="1" smtClean="0"/>
              <a:t>increases</a:t>
            </a:r>
            <a:r>
              <a:rPr lang="de-DE" dirty="0" smtClean="0"/>
              <a:t> </a:t>
            </a:r>
            <a:r>
              <a:rPr lang="de-DE" dirty="0" err="1" smtClean="0"/>
              <a:t>and</a:t>
            </a:r>
            <a:r>
              <a:rPr lang="de-DE" dirty="0" smtClean="0"/>
              <a:t> </a:t>
            </a:r>
            <a:r>
              <a:rPr lang="de-DE" dirty="0" err="1" smtClean="0"/>
              <a:t>decreases</a:t>
            </a:r>
            <a:r>
              <a:rPr lang="de-DE" dirty="0" smtClean="0"/>
              <a:t>.  </a:t>
            </a:r>
          </a:p>
          <a:p>
            <a:pPr marL="0" indent="0">
              <a:buNone/>
            </a:pPr>
            <a:r>
              <a:rPr lang="de-DE" dirty="0" err="1" smtClean="0"/>
              <a:t>You</a:t>
            </a:r>
            <a:r>
              <a:rPr lang="de-DE" dirty="0" smtClean="0"/>
              <a:t> </a:t>
            </a:r>
            <a:r>
              <a:rPr lang="de-DE" dirty="0" err="1" smtClean="0"/>
              <a:t>may</a:t>
            </a:r>
            <a:r>
              <a:rPr lang="de-DE" dirty="0" smtClean="0"/>
              <a:t> </a:t>
            </a:r>
            <a:r>
              <a:rPr lang="de-DE" dirty="0" err="1" smtClean="0"/>
              <a:t>want</a:t>
            </a:r>
            <a:r>
              <a:rPr lang="de-DE" dirty="0" smtClean="0"/>
              <a:t> </a:t>
            </a:r>
            <a:r>
              <a:rPr lang="de-DE" dirty="0" err="1" smtClean="0"/>
              <a:t>to</a:t>
            </a:r>
            <a:r>
              <a:rPr lang="de-DE" dirty="0" smtClean="0"/>
              <a:t> </a:t>
            </a:r>
            <a:r>
              <a:rPr lang="de-DE" dirty="0" err="1" smtClean="0"/>
              <a:t>draw</a:t>
            </a:r>
            <a:r>
              <a:rPr lang="de-DE" dirty="0" smtClean="0"/>
              <a:t> </a:t>
            </a:r>
            <a:r>
              <a:rPr lang="de-DE" dirty="0" err="1" smtClean="0"/>
              <a:t>your</a:t>
            </a:r>
            <a:r>
              <a:rPr lang="de-DE" dirty="0" smtClean="0"/>
              <a:t> </a:t>
            </a:r>
            <a:r>
              <a:rPr lang="de-DE" dirty="0" err="1" smtClean="0"/>
              <a:t>audience‘s</a:t>
            </a:r>
            <a:r>
              <a:rPr lang="de-DE" dirty="0" smtClean="0"/>
              <a:t> </a:t>
            </a:r>
            <a:r>
              <a:rPr lang="de-DE" dirty="0" err="1" smtClean="0"/>
              <a:t>attention</a:t>
            </a:r>
            <a:r>
              <a:rPr lang="de-DE" dirty="0" smtClean="0"/>
              <a:t> </a:t>
            </a:r>
            <a:r>
              <a:rPr lang="de-DE" dirty="0" err="1" smtClean="0"/>
              <a:t>to</a:t>
            </a:r>
            <a:r>
              <a:rPr lang="de-DE" dirty="0" smtClean="0"/>
              <a:t> </a:t>
            </a:r>
            <a:r>
              <a:rPr lang="de-DE" dirty="0" err="1" smtClean="0"/>
              <a:t>the</a:t>
            </a:r>
            <a:r>
              <a:rPr lang="de-DE" dirty="0" smtClean="0"/>
              <a:t> </a:t>
            </a:r>
            <a:r>
              <a:rPr lang="de-DE" dirty="0" err="1" smtClean="0"/>
              <a:t>scale</a:t>
            </a:r>
            <a:r>
              <a:rPr lang="de-DE" dirty="0" smtClean="0"/>
              <a:t> </a:t>
            </a:r>
            <a:r>
              <a:rPr lang="de-DE" dirty="0" err="1" smtClean="0"/>
              <a:t>and</a:t>
            </a:r>
            <a:r>
              <a:rPr lang="de-DE" dirty="0" smtClean="0"/>
              <a:t> </a:t>
            </a:r>
            <a:r>
              <a:rPr lang="de-DE" dirty="0" err="1" smtClean="0"/>
              <a:t>speed</a:t>
            </a:r>
            <a:r>
              <a:rPr lang="de-DE" dirty="0" smtClean="0"/>
              <a:t> </a:t>
            </a:r>
            <a:r>
              <a:rPr lang="de-DE" dirty="0" err="1" smtClean="0"/>
              <a:t>of</a:t>
            </a:r>
            <a:r>
              <a:rPr lang="de-DE" dirty="0" smtClean="0"/>
              <a:t> </a:t>
            </a:r>
            <a:r>
              <a:rPr lang="de-DE" dirty="0" err="1" smtClean="0"/>
              <a:t>the</a:t>
            </a:r>
            <a:r>
              <a:rPr lang="de-DE" dirty="0" smtClean="0"/>
              <a:t> </a:t>
            </a:r>
            <a:r>
              <a:rPr lang="de-DE" dirty="0" err="1" smtClean="0"/>
              <a:t>change</a:t>
            </a:r>
            <a:r>
              <a:rPr lang="de-DE" dirty="0" smtClean="0"/>
              <a:t> </a:t>
            </a:r>
            <a:r>
              <a:rPr lang="de-DE" dirty="0" err="1" smtClean="0"/>
              <a:t>and</a:t>
            </a:r>
            <a:r>
              <a:rPr lang="de-DE" dirty="0" smtClean="0"/>
              <a:t> </a:t>
            </a:r>
            <a:r>
              <a:rPr lang="de-DE" dirty="0" err="1" smtClean="0"/>
              <a:t>comment</a:t>
            </a:r>
            <a:r>
              <a:rPr lang="de-DE" dirty="0" smtClean="0"/>
              <a:t> on </a:t>
            </a:r>
            <a:r>
              <a:rPr lang="de-DE" dirty="0" err="1" smtClean="0"/>
              <a:t>its</a:t>
            </a:r>
            <a:r>
              <a:rPr lang="de-DE" dirty="0" smtClean="0"/>
              <a:t> </a:t>
            </a:r>
            <a:r>
              <a:rPr lang="de-DE" dirty="0" err="1" smtClean="0"/>
              <a:t>significance</a:t>
            </a:r>
            <a:r>
              <a:rPr lang="de-DE" dirty="0" smtClean="0"/>
              <a:t>.</a:t>
            </a:r>
          </a:p>
          <a:p>
            <a:pPr marL="0" indent="0">
              <a:buNone/>
            </a:pPr>
            <a:r>
              <a:rPr lang="de-DE" dirty="0" smtClean="0"/>
              <a:t>Task 1</a:t>
            </a:r>
          </a:p>
          <a:p>
            <a:pPr marL="0" indent="0">
              <a:buNone/>
            </a:pPr>
            <a:r>
              <a:rPr lang="de-DE" dirty="0" smtClean="0"/>
              <a:t>Write </a:t>
            </a:r>
            <a:r>
              <a:rPr lang="de-DE" dirty="0" err="1" smtClean="0"/>
              <a:t>adjectives</a:t>
            </a:r>
            <a:r>
              <a:rPr lang="de-DE" dirty="0" smtClean="0"/>
              <a:t> in </a:t>
            </a:r>
            <a:r>
              <a:rPr lang="de-DE" dirty="0" err="1" smtClean="0"/>
              <a:t>the</a:t>
            </a:r>
            <a:r>
              <a:rPr lang="de-DE" dirty="0" smtClean="0"/>
              <a:t> </a:t>
            </a:r>
            <a:r>
              <a:rPr lang="de-DE" dirty="0" err="1" smtClean="0"/>
              <a:t>correct</a:t>
            </a:r>
            <a:r>
              <a:rPr lang="de-DE" dirty="0" smtClean="0"/>
              <a:t> </a:t>
            </a:r>
            <a:r>
              <a:rPr lang="de-DE" dirty="0" err="1" smtClean="0"/>
              <a:t>space</a:t>
            </a:r>
            <a:r>
              <a:rPr lang="de-DE" dirty="0" smtClean="0"/>
              <a:t> on </a:t>
            </a:r>
            <a:r>
              <a:rPr lang="de-DE" dirty="0" err="1" smtClean="0"/>
              <a:t>the</a:t>
            </a:r>
            <a:r>
              <a:rPr lang="de-DE" dirty="0" smtClean="0"/>
              <a:t> </a:t>
            </a:r>
            <a:r>
              <a:rPr lang="de-DE" dirty="0" err="1" smtClean="0"/>
              <a:t>diagram</a:t>
            </a:r>
            <a:r>
              <a:rPr lang="de-DE" dirty="0" smtClean="0"/>
              <a:t> </a:t>
            </a:r>
            <a:r>
              <a:rPr lang="de-DE" dirty="0" err="1" smtClean="0"/>
              <a:t>below</a:t>
            </a:r>
            <a:r>
              <a:rPr lang="de-DE" dirty="0" smtClean="0"/>
              <a:t> </a:t>
            </a:r>
            <a:r>
              <a:rPr lang="de-DE" dirty="0" err="1" smtClean="0"/>
              <a:t>according</a:t>
            </a:r>
            <a:r>
              <a:rPr lang="de-DE" dirty="0" smtClean="0"/>
              <a:t> </a:t>
            </a:r>
            <a:r>
              <a:rPr lang="de-DE" dirty="0" err="1" smtClean="0"/>
              <a:t>to</a:t>
            </a:r>
            <a:r>
              <a:rPr lang="de-DE" dirty="0" smtClean="0"/>
              <a:t> </a:t>
            </a:r>
            <a:r>
              <a:rPr lang="de-DE" dirty="0" err="1" smtClean="0"/>
              <a:t>the</a:t>
            </a:r>
            <a:r>
              <a:rPr lang="de-DE" dirty="0" smtClean="0"/>
              <a:t> </a:t>
            </a:r>
            <a:r>
              <a:rPr lang="de-DE" dirty="0" err="1" smtClean="0"/>
              <a:t>kind</a:t>
            </a:r>
            <a:r>
              <a:rPr lang="de-DE" dirty="0" smtClean="0"/>
              <a:t> </a:t>
            </a:r>
            <a:r>
              <a:rPr lang="de-DE" dirty="0" err="1" smtClean="0"/>
              <a:t>of</a:t>
            </a:r>
            <a:r>
              <a:rPr lang="de-DE" dirty="0" smtClean="0"/>
              <a:t> </a:t>
            </a:r>
            <a:r>
              <a:rPr lang="de-DE" dirty="0" err="1" smtClean="0"/>
              <a:t>change</a:t>
            </a:r>
            <a:r>
              <a:rPr lang="de-DE" dirty="0" smtClean="0"/>
              <a:t> </a:t>
            </a:r>
            <a:r>
              <a:rPr lang="de-DE" dirty="0" err="1" smtClean="0"/>
              <a:t>they</a:t>
            </a:r>
            <a:r>
              <a:rPr lang="de-DE" dirty="0" smtClean="0"/>
              <a:t> </a:t>
            </a:r>
            <a:r>
              <a:rPr lang="de-DE" dirty="0" err="1" smtClean="0"/>
              <a:t>describe</a:t>
            </a:r>
            <a:r>
              <a:rPr lang="de-DE" dirty="0" smtClean="0"/>
              <a:t>.</a:t>
            </a:r>
            <a:endParaRPr lang="de-DE" dirty="0"/>
          </a:p>
        </p:txBody>
      </p:sp>
    </p:spTree>
    <p:extLst>
      <p:ext uri="{BB962C8B-B14F-4D97-AF65-F5344CB8AC3E}">
        <p14:creationId xmlns:p14="http://schemas.microsoft.com/office/powerpoint/2010/main" xmlns="" val="40297765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2 (</a:t>
            </a:r>
            <a:r>
              <a:rPr lang="de-DE" dirty="0" err="1" smtClean="0"/>
              <a:t>page</a:t>
            </a:r>
            <a:r>
              <a:rPr lang="de-DE" dirty="0" smtClean="0"/>
              <a:t> 25)</a:t>
            </a:r>
            <a:endParaRPr lang="de-DE" dirty="0"/>
          </a:p>
        </p:txBody>
      </p:sp>
      <p:sp>
        <p:nvSpPr>
          <p:cNvPr id="3" name="Inhaltsplatzhalter 2"/>
          <p:cNvSpPr>
            <a:spLocks noGrp="1"/>
          </p:cNvSpPr>
          <p:nvPr>
            <p:ph idx="1"/>
          </p:nvPr>
        </p:nvSpPr>
        <p:spPr/>
        <p:txBody>
          <a:bodyPr>
            <a:normAutofit fontScale="47500" lnSpcReduction="20000"/>
          </a:bodyPr>
          <a:lstStyle/>
          <a:p>
            <a:pPr marL="0" indent="0">
              <a:buNone/>
            </a:pPr>
            <a:r>
              <a:rPr lang="en-GB" b="1" dirty="0"/>
              <a:t>Task 1</a:t>
            </a:r>
            <a:endParaRPr lang="de-DE" dirty="0"/>
          </a:p>
          <a:p>
            <a:pPr marL="0" lvl="0" indent="0">
              <a:buNone/>
            </a:pPr>
            <a:r>
              <a:rPr lang="en-GB" b="1" dirty="0" smtClean="0"/>
              <a:t>1) enormous</a:t>
            </a:r>
            <a:endParaRPr lang="de-DE" dirty="0"/>
          </a:p>
          <a:p>
            <a:pPr marL="0" lvl="0" indent="0">
              <a:buNone/>
            </a:pPr>
            <a:r>
              <a:rPr lang="en-GB" b="1" dirty="0" smtClean="0"/>
              <a:t>2) substantial</a:t>
            </a:r>
            <a:endParaRPr lang="de-DE" dirty="0"/>
          </a:p>
          <a:p>
            <a:pPr marL="0" lvl="0" indent="0">
              <a:buNone/>
            </a:pPr>
            <a:r>
              <a:rPr lang="en-GB" b="1" dirty="0" smtClean="0"/>
              <a:t>3) moderate</a:t>
            </a:r>
            <a:endParaRPr lang="de-DE" dirty="0"/>
          </a:p>
          <a:p>
            <a:pPr marL="0" lvl="0" indent="0">
              <a:buNone/>
            </a:pPr>
            <a:r>
              <a:rPr lang="en-GB" b="1" dirty="0" smtClean="0"/>
              <a:t>4) slight</a:t>
            </a:r>
            <a:endParaRPr lang="de-DE" dirty="0"/>
          </a:p>
          <a:p>
            <a:pPr marL="0" lvl="0" indent="0">
              <a:buNone/>
            </a:pPr>
            <a:endParaRPr lang="en-GB" b="1" dirty="0" smtClean="0"/>
          </a:p>
          <a:p>
            <a:pPr marL="0" lvl="0" indent="0">
              <a:buNone/>
            </a:pPr>
            <a:r>
              <a:rPr lang="en-GB" b="1" dirty="0" smtClean="0"/>
              <a:t>5) rapid</a:t>
            </a:r>
            <a:endParaRPr lang="de-DE" dirty="0"/>
          </a:p>
          <a:p>
            <a:pPr marL="0" lvl="0" indent="0">
              <a:buNone/>
            </a:pPr>
            <a:r>
              <a:rPr lang="en-GB" b="1" dirty="0" smtClean="0"/>
              <a:t>6) Steady</a:t>
            </a:r>
            <a:endParaRPr lang="de-DE" dirty="0" smtClean="0"/>
          </a:p>
          <a:p>
            <a:pPr marL="0" lvl="0" indent="0">
              <a:buNone/>
            </a:pPr>
            <a:endParaRPr lang="de-DE" b="1" dirty="0"/>
          </a:p>
          <a:p>
            <a:pPr marL="0" lvl="0" indent="0">
              <a:buNone/>
            </a:pPr>
            <a:r>
              <a:rPr lang="de-DE" b="1" dirty="0" smtClean="0"/>
              <a:t>7) </a:t>
            </a:r>
            <a:r>
              <a:rPr lang="en-GB" b="1" dirty="0" smtClean="0"/>
              <a:t>spectacular</a:t>
            </a:r>
            <a:endParaRPr lang="de-DE" dirty="0"/>
          </a:p>
          <a:p>
            <a:pPr marL="0" lvl="0" indent="0">
              <a:buNone/>
            </a:pPr>
            <a:r>
              <a:rPr lang="en-GB" b="1" dirty="0" smtClean="0"/>
              <a:t>8) encouraging</a:t>
            </a:r>
            <a:endParaRPr lang="de-DE" dirty="0"/>
          </a:p>
          <a:p>
            <a:pPr marL="0" lvl="0" indent="0">
              <a:buNone/>
            </a:pPr>
            <a:r>
              <a:rPr lang="en-GB" b="1" dirty="0" smtClean="0"/>
              <a:t>9) disappointing</a:t>
            </a:r>
            <a:endParaRPr lang="de-DE" dirty="0"/>
          </a:p>
          <a:p>
            <a:pPr marL="0" lvl="0" indent="0">
              <a:buNone/>
            </a:pPr>
            <a:r>
              <a:rPr lang="en-GB" b="1" dirty="0" smtClean="0"/>
              <a:t>10) disastrous</a:t>
            </a:r>
            <a:endParaRPr lang="de-DE" dirty="0"/>
          </a:p>
          <a:p>
            <a:pPr marL="0" lvl="0" indent="0">
              <a:buNone/>
            </a:pPr>
            <a:endParaRPr lang="en-GB" b="1" dirty="0" smtClean="0"/>
          </a:p>
          <a:p>
            <a:pPr marL="0" lvl="0" indent="0">
              <a:buNone/>
            </a:pPr>
            <a:r>
              <a:rPr lang="en-GB" b="1" dirty="0" smtClean="0"/>
              <a:t>Massive = enormous</a:t>
            </a:r>
            <a:r>
              <a:rPr lang="en-GB" b="1" dirty="0"/>
              <a:t>, spectacular</a:t>
            </a:r>
            <a:endParaRPr lang="de-DE" dirty="0"/>
          </a:p>
          <a:p>
            <a:pPr marL="0" lvl="0" indent="0">
              <a:buNone/>
            </a:pPr>
            <a:r>
              <a:rPr lang="en-GB" b="1" dirty="0" smtClean="0"/>
              <a:t>Gradual = steady</a:t>
            </a:r>
            <a:endParaRPr lang="de-DE" dirty="0" smtClean="0"/>
          </a:p>
          <a:p>
            <a:pPr marL="0" lvl="0" indent="0">
              <a:buNone/>
            </a:pPr>
            <a:r>
              <a:rPr lang="de-DE" b="1" dirty="0" err="1" smtClean="0"/>
              <a:t>Significant</a:t>
            </a:r>
            <a:r>
              <a:rPr lang="de-DE" b="1" dirty="0" smtClean="0"/>
              <a:t> = </a:t>
            </a:r>
            <a:r>
              <a:rPr lang="en-GB" b="1" dirty="0" smtClean="0"/>
              <a:t>substantial</a:t>
            </a:r>
            <a:r>
              <a:rPr lang="en-GB" b="1" dirty="0"/>
              <a:t>, encouraging</a:t>
            </a:r>
            <a:endParaRPr lang="de-DE" dirty="0"/>
          </a:p>
          <a:p>
            <a:pPr marL="0" lvl="0" indent="0">
              <a:buNone/>
            </a:pPr>
            <a:r>
              <a:rPr lang="en-GB" b="1" dirty="0" smtClean="0"/>
              <a:t>Tremendous = enormous</a:t>
            </a:r>
            <a:r>
              <a:rPr lang="en-GB" b="1" dirty="0"/>
              <a:t>, spectacular</a:t>
            </a:r>
            <a:endParaRPr lang="de-DE" dirty="0"/>
          </a:p>
          <a:p>
            <a:pPr marL="0" indent="0">
              <a:buNone/>
            </a:pPr>
            <a:endParaRPr lang="de-DE" dirty="0"/>
          </a:p>
        </p:txBody>
      </p:sp>
    </p:spTree>
    <p:extLst>
      <p:ext uri="{BB962C8B-B14F-4D97-AF65-F5344CB8AC3E}">
        <p14:creationId xmlns:p14="http://schemas.microsoft.com/office/powerpoint/2010/main" xmlns="" val="1424573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2 (</a:t>
            </a:r>
            <a:r>
              <a:rPr lang="de-DE" dirty="0" err="1" smtClean="0"/>
              <a:t>page</a:t>
            </a:r>
            <a:r>
              <a:rPr lang="de-DE" dirty="0" smtClean="0"/>
              <a:t> 25)</a:t>
            </a:r>
            <a:endParaRPr lang="de-DE" dirty="0"/>
          </a:p>
        </p:txBody>
      </p:sp>
      <p:sp>
        <p:nvSpPr>
          <p:cNvPr id="3" name="Inhaltsplatzhalter 2"/>
          <p:cNvSpPr>
            <a:spLocks noGrp="1"/>
          </p:cNvSpPr>
          <p:nvPr>
            <p:ph idx="1"/>
          </p:nvPr>
        </p:nvSpPr>
        <p:spPr/>
        <p:txBody>
          <a:bodyPr/>
          <a:lstStyle/>
          <a:p>
            <a:pPr marL="0" indent="0">
              <a:buNone/>
            </a:pPr>
            <a:r>
              <a:rPr lang="de-DE" dirty="0" smtClean="0"/>
              <a:t>Task 2</a:t>
            </a:r>
          </a:p>
          <a:p>
            <a:pPr marL="0" indent="0">
              <a:buNone/>
            </a:pPr>
            <a:r>
              <a:rPr lang="de-DE" dirty="0" smtClean="0"/>
              <a:t>Cross out </a:t>
            </a:r>
            <a:r>
              <a:rPr lang="de-DE" dirty="0" err="1" smtClean="0"/>
              <a:t>the</a:t>
            </a:r>
            <a:r>
              <a:rPr lang="de-DE" dirty="0" smtClean="0"/>
              <a:t> </a:t>
            </a:r>
            <a:r>
              <a:rPr lang="de-DE" dirty="0" err="1" smtClean="0"/>
              <a:t>word</a:t>
            </a:r>
            <a:r>
              <a:rPr lang="de-DE" dirty="0" smtClean="0"/>
              <a:t> </a:t>
            </a:r>
            <a:r>
              <a:rPr lang="de-DE" dirty="0" err="1" smtClean="0"/>
              <a:t>which</a:t>
            </a:r>
            <a:r>
              <a:rPr lang="de-DE" dirty="0" smtClean="0"/>
              <a:t> </a:t>
            </a:r>
            <a:r>
              <a:rPr lang="de-DE" dirty="0" err="1" smtClean="0"/>
              <a:t>does</a:t>
            </a:r>
            <a:r>
              <a:rPr lang="de-DE" dirty="0" smtClean="0"/>
              <a:t> not fit in </a:t>
            </a:r>
            <a:r>
              <a:rPr lang="de-DE" dirty="0" err="1" smtClean="0"/>
              <a:t>the</a:t>
            </a:r>
            <a:r>
              <a:rPr lang="de-DE" dirty="0" smtClean="0"/>
              <a:t> </a:t>
            </a:r>
            <a:r>
              <a:rPr lang="de-DE" dirty="0" err="1" smtClean="0"/>
              <a:t>sentences</a:t>
            </a:r>
            <a:r>
              <a:rPr lang="de-DE" dirty="0" smtClean="0"/>
              <a:t> 1-4.</a:t>
            </a:r>
            <a:endParaRPr lang="de-DE" dirty="0"/>
          </a:p>
        </p:txBody>
      </p:sp>
    </p:spTree>
    <p:extLst>
      <p:ext uri="{BB962C8B-B14F-4D97-AF65-F5344CB8AC3E}">
        <p14:creationId xmlns:p14="http://schemas.microsoft.com/office/powerpoint/2010/main" xmlns="" val="18927330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2 (</a:t>
            </a:r>
            <a:r>
              <a:rPr lang="de-DE" dirty="0" err="1" smtClean="0"/>
              <a:t>page</a:t>
            </a:r>
            <a:r>
              <a:rPr lang="de-DE" dirty="0" smtClean="0"/>
              <a:t> 25)</a:t>
            </a:r>
            <a:endParaRPr lang="de-DE" dirty="0"/>
          </a:p>
        </p:txBody>
      </p:sp>
      <p:sp>
        <p:nvSpPr>
          <p:cNvPr id="3" name="Inhaltsplatzhalter 2"/>
          <p:cNvSpPr>
            <a:spLocks noGrp="1"/>
          </p:cNvSpPr>
          <p:nvPr>
            <p:ph idx="1"/>
          </p:nvPr>
        </p:nvSpPr>
        <p:spPr/>
        <p:txBody>
          <a:bodyPr>
            <a:normAutofit fontScale="70000" lnSpcReduction="20000"/>
          </a:bodyPr>
          <a:lstStyle/>
          <a:p>
            <a:pPr marL="0" indent="0">
              <a:buNone/>
            </a:pPr>
            <a:r>
              <a:rPr lang="en-GB" b="1" dirty="0"/>
              <a:t>Task 2</a:t>
            </a:r>
            <a:endParaRPr lang="de-DE" dirty="0"/>
          </a:p>
          <a:p>
            <a:pPr marL="0" lvl="0" indent="0">
              <a:buNone/>
            </a:pPr>
            <a:r>
              <a:rPr lang="en-GB" b="1" dirty="0" smtClean="0"/>
              <a:t>1) disappointingly</a:t>
            </a:r>
            <a:endParaRPr lang="de-DE" dirty="0"/>
          </a:p>
          <a:p>
            <a:pPr marL="0" lvl="0" indent="0">
              <a:buNone/>
            </a:pPr>
            <a:r>
              <a:rPr lang="en-GB" b="1" dirty="0" smtClean="0"/>
              <a:t>2) keenly</a:t>
            </a:r>
            <a:endParaRPr lang="de-DE" dirty="0"/>
          </a:p>
          <a:p>
            <a:pPr marL="0" lvl="0" indent="0">
              <a:buNone/>
            </a:pPr>
            <a:r>
              <a:rPr lang="en-GB" b="1" dirty="0" smtClean="0"/>
              <a:t>3) Moderately</a:t>
            </a:r>
            <a:endParaRPr lang="de-DE" dirty="0"/>
          </a:p>
          <a:p>
            <a:pPr marL="0" lvl="0" indent="0">
              <a:buNone/>
            </a:pPr>
            <a:r>
              <a:rPr lang="de-DE" b="1" dirty="0" smtClean="0"/>
              <a:t>4) </a:t>
            </a:r>
            <a:r>
              <a:rPr lang="en-GB" b="1" dirty="0" smtClean="0"/>
              <a:t>gradually</a:t>
            </a:r>
            <a:endParaRPr lang="de-DE" dirty="0"/>
          </a:p>
          <a:p>
            <a:pPr marL="0" lvl="0" indent="0">
              <a:buNone/>
            </a:pPr>
            <a:endParaRPr lang="en-GB" b="1" dirty="0" smtClean="0"/>
          </a:p>
          <a:p>
            <a:pPr marL="0" lvl="0" indent="0">
              <a:buNone/>
            </a:pPr>
            <a:endParaRPr lang="en-GB" b="1" dirty="0"/>
          </a:p>
          <a:p>
            <a:pPr marL="0" lvl="0" indent="0">
              <a:buNone/>
            </a:pPr>
            <a:r>
              <a:rPr lang="en-GB" b="1" dirty="0" smtClean="0"/>
              <a:t>1) There </a:t>
            </a:r>
            <a:r>
              <a:rPr lang="en-GB" b="1" dirty="0"/>
              <a:t>was a slight/steady/tremendous increase in demand</a:t>
            </a:r>
            <a:endParaRPr lang="de-DE" dirty="0"/>
          </a:p>
          <a:p>
            <a:pPr marL="0" lvl="0" indent="0">
              <a:buNone/>
            </a:pPr>
            <a:r>
              <a:rPr lang="en-GB" b="1" dirty="0" smtClean="0"/>
              <a:t>2) There </a:t>
            </a:r>
            <a:r>
              <a:rPr lang="en-GB" b="1" dirty="0"/>
              <a:t>was a sharp/considerable/marginal rise in interest rates</a:t>
            </a:r>
            <a:endParaRPr lang="de-DE" dirty="0"/>
          </a:p>
          <a:p>
            <a:pPr marL="0" lvl="0" indent="0">
              <a:buNone/>
            </a:pPr>
            <a:r>
              <a:rPr lang="en-GB" b="1" dirty="0" smtClean="0"/>
              <a:t>3) There </a:t>
            </a:r>
            <a:r>
              <a:rPr lang="en-GB" b="1" dirty="0"/>
              <a:t>was a disastrous/sudden/rapid slump in profitability</a:t>
            </a:r>
            <a:endParaRPr lang="de-DE" dirty="0"/>
          </a:p>
          <a:p>
            <a:pPr marL="0" lvl="0" indent="0">
              <a:buNone/>
            </a:pPr>
            <a:r>
              <a:rPr lang="en-GB" b="1" dirty="0" smtClean="0"/>
              <a:t>4) There </a:t>
            </a:r>
            <a:r>
              <a:rPr lang="en-GB" b="1" dirty="0"/>
              <a:t>was an enormous/a wild/ a dramatic fluctuation in the price of oil.</a:t>
            </a:r>
            <a:endParaRPr lang="de-DE" dirty="0"/>
          </a:p>
          <a:p>
            <a:pPr marL="0" indent="0">
              <a:buNone/>
            </a:pPr>
            <a:endParaRPr lang="de-DE" dirty="0"/>
          </a:p>
        </p:txBody>
      </p:sp>
    </p:spTree>
    <p:extLst>
      <p:ext uri="{BB962C8B-B14F-4D97-AF65-F5344CB8AC3E}">
        <p14:creationId xmlns:p14="http://schemas.microsoft.com/office/powerpoint/2010/main" xmlns="" val="2224294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26)</a:t>
            </a:r>
            <a:endParaRPr lang="de-DE" dirty="0"/>
          </a:p>
        </p:txBody>
      </p:sp>
      <p:sp>
        <p:nvSpPr>
          <p:cNvPr id="3" name="Inhaltsplatzhalter 2"/>
          <p:cNvSpPr>
            <a:spLocks noGrp="1"/>
          </p:cNvSpPr>
          <p:nvPr>
            <p:ph idx="1"/>
          </p:nvPr>
        </p:nvSpPr>
        <p:spPr/>
        <p:txBody>
          <a:bodyPr/>
          <a:lstStyle/>
          <a:p>
            <a:pPr marL="0" indent="0">
              <a:buNone/>
            </a:pPr>
            <a:r>
              <a:rPr lang="de-DE" dirty="0" smtClean="0"/>
              <a:t>Listen </a:t>
            </a:r>
            <a:r>
              <a:rPr lang="de-DE" dirty="0" err="1" smtClean="0"/>
              <a:t>to</a:t>
            </a:r>
            <a:r>
              <a:rPr lang="de-DE" dirty="0" smtClean="0"/>
              <a:t> </a:t>
            </a:r>
            <a:r>
              <a:rPr lang="de-DE" dirty="0" err="1" smtClean="0"/>
              <a:t>the</a:t>
            </a:r>
            <a:r>
              <a:rPr lang="de-DE" dirty="0" smtClean="0"/>
              <a:t> 4 </a:t>
            </a:r>
            <a:r>
              <a:rPr lang="de-DE" dirty="0" err="1" smtClean="0"/>
              <a:t>extracts</a:t>
            </a:r>
            <a:r>
              <a:rPr lang="de-DE" dirty="0" smtClean="0"/>
              <a:t> </a:t>
            </a:r>
            <a:r>
              <a:rPr lang="de-DE" dirty="0" err="1" smtClean="0"/>
              <a:t>from</a:t>
            </a:r>
            <a:r>
              <a:rPr lang="de-DE" dirty="0" smtClean="0"/>
              <a:t> </a:t>
            </a:r>
            <a:r>
              <a:rPr lang="de-DE" dirty="0" err="1" smtClean="0"/>
              <a:t>presentations</a:t>
            </a:r>
            <a:r>
              <a:rPr lang="de-DE" dirty="0" smtClean="0"/>
              <a:t> </a:t>
            </a:r>
            <a:r>
              <a:rPr lang="de-DE" dirty="0" err="1" smtClean="0"/>
              <a:t>comparing</a:t>
            </a:r>
            <a:r>
              <a:rPr lang="de-DE" dirty="0" smtClean="0"/>
              <a:t> stock </a:t>
            </a:r>
            <a:r>
              <a:rPr lang="de-DE" dirty="0" err="1" smtClean="0"/>
              <a:t>market</a:t>
            </a:r>
            <a:r>
              <a:rPr lang="de-DE" dirty="0" smtClean="0"/>
              <a:t> </a:t>
            </a:r>
            <a:r>
              <a:rPr lang="de-DE" dirty="0" err="1" smtClean="0"/>
              <a:t>performance</a:t>
            </a:r>
            <a:r>
              <a:rPr lang="de-DE" dirty="0" smtClean="0"/>
              <a:t> in </a:t>
            </a:r>
            <a:r>
              <a:rPr lang="de-DE" dirty="0" err="1" smtClean="0"/>
              <a:t>four</a:t>
            </a:r>
            <a:r>
              <a:rPr lang="de-DE" dirty="0" smtClean="0"/>
              <a:t> European countries.  </a:t>
            </a:r>
          </a:p>
          <a:p>
            <a:pPr marL="0" indent="0">
              <a:buNone/>
            </a:pPr>
            <a:r>
              <a:rPr lang="de-DE" dirty="0" err="1" smtClean="0"/>
              <a:t>Complete</a:t>
            </a:r>
            <a:r>
              <a:rPr lang="de-DE" dirty="0" smtClean="0"/>
              <a:t> </a:t>
            </a:r>
            <a:r>
              <a:rPr lang="de-DE" dirty="0" err="1" smtClean="0"/>
              <a:t>these</a:t>
            </a:r>
            <a:r>
              <a:rPr lang="de-DE" dirty="0" smtClean="0"/>
              <a:t> 4 </a:t>
            </a:r>
            <a:r>
              <a:rPr lang="de-DE" dirty="0" err="1" smtClean="0"/>
              <a:t>extracts</a:t>
            </a:r>
            <a:r>
              <a:rPr lang="de-DE" dirty="0" smtClean="0"/>
              <a:t> </a:t>
            </a:r>
            <a:r>
              <a:rPr lang="de-DE" dirty="0" err="1" smtClean="0"/>
              <a:t>using</a:t>
            </a:r>
            <a:r>
              <a:rPr lang="de-DE" dirty="0" smtClean="0"/>
              <a:t> </a:t>
            </a:r>
            <a:r>
              <a:rPr lang="de-DE" dirty="0" err="1" smtClean="0"/>
              <a:t>the</a:t>
            </a:r>
            <a:r>
              <a:rPr lang="de-DE" dirty="0" smtClean="0"/>
              <a:t> </a:t>
            </a:r>
            <a:r>
              <a:rPr lang="de-DE" dirty="0" err="1" smtClean="0"/>
              <a:t>words</a:t>
            </a:r>
            <a:r>
              <a:rPr lang="de-DE" dirty="0" smtClean="0"/>
              <a:t> </a:t>
            </a:r>
            <a:r>
              <a:rPr lang="de-DE" dirty="0" err="1" smtClean="0"/>
              <a:t>given</a:t>
            </a:r>
            <a:r>
              <a:rPr lang="de-DE" dirty="0" smtClean="0"/>
              <a:t> in </a:t>
            </a:r>
            <a:r>
              <a:rPr lang="de-DE" dirty="0" err="1" smtClean="0"/>
              <a:t>the</a:t>
            </a:r>
            <a:r>
              <a:rPr lang="de-DE" dirty="0" smtClean="0"/>
              <a:t> </a:t>
            </a:r>
            <a:r>
              <a:rPr lang="de-DE" dirty="0" err="1" smtClean="0"/>
              <a:t>lists</a:t>
            </a:r>
            <a:r>
              <a:rPr lang="de-DE" dirty="0" smtClean="0"/>
              <a:t> </a:t>
            </a:r>
            <a:r>
              <a:rPr lang="de-DE" dirty="0" err="1" smtClean="0"/>
              <a:t>with</a:t>
            </a:r>
            <a:r>
              <a:rPr lang="de-DE" dirty="0" smtClean="0"/>
              <a:t> </a:t>
            </a:r>
            <a:r>
              <a:rPr lang="de-DE" dirty="0" err="1" smtClean="0"/>
              <a:t>the</a:t>
            </a:r>
            <a:r>
              <a:rPr lang="de-DE" dirty="0" smtClean="0"/>
              <a:t> </a:t>
            </a:r>
            <a:r>
              <a:rPr lang="de-DE" dirty="0" err="1" smtClean="0"/>
              <a:t>ones</a:t>
            </a:r>
            <a:r>
              <a:rPr lang="de-DE" dirty="0" smtClean="0"/>
              <a:t> </a:t>
            </a:r>
            <a:r>
              <a:rPr lang="de-DE" dirty="0" err="1" smtClean="0"/>
              <a:t>you</a:t>
            </a:r>
            <a:r>
              <a:rPr lang="de-DE" dirty="0" smtClean="0"/>
              <a:t> </a:t>
            </a:r>
            <a:r>
              <a:rPr lang="de-DE" dirty="0" err="1" smtClean="0"/>
              <a:t>hear</a:t>
            </a:r>
            <a:r>
              <a:rPr lang="de-DE" dirty="0" smtClean="0"/>
              <a:t>.</a:t>
            </a:r>
            <a:endParaRPr lang="de-DE" dirty="0"/>
          </a:p>
        </p:txBody>
      </p:sp>
    </p:spTree>
    <p:extLst>
      <p:ext uri="{BB962C8B-B14F-4D97-AF65-F5344CB8AC3E}">
        <p14:creationId xmlns:p14="http://schemas.microsoft.com/office/powerpoint/2010/main" xmlns="" val="2571679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26)</a:t>
            </a:r>
            <a:endParaRPr lang="de-DE" dirty="0"/>
          </a:p>
        </p:txBody>
      </p:sp>
      <p:sp>
        <p:nvSpPr>
          <p:cNvPr id="3" name="Inhaltsplatzhalter 2"/>
          <p:cNvSpPr>
            <a:spLocks noGrp="1"/>
          </p:cNvSpPr>
          <p:nvPr>
            <p:ph idx="1"/>
          </p:nvPr>
        </p:nvSpPr>
        <p:spPr/>
        <p:txBody>
          <a:bodyPr/>
          <a:lstStyle/>
          <a:p>
            <a:pPr marL="0" indent="0">
              <a:buNone/>
            </a:pPr>
            <a:r>
              <a:rPr lang="en-GB" b="1" dirty="0"/>
              <a:t>Part 1</a:t>
            </a:r>
            <a:endParaRPr lang="de-DE" dirty="0"/>
          </a:p>
          <a:p>
            <a:pPr marL="0" lvl="0" indent="0">
              <a:buNone/>
            </a:pPr>
            <a:r>
              <a:rPr lang="en-GB" b="1" dirty="0" smtClean="0"/>
              <a:t>1) downs</a:t>
            </a:r>
            <a:endParaRPr lang="de-DE" dirty="0"/>
          </a:p>
          <a:p>
            <a:pPr marL="0" lvl="0" indent="0">
              <a:buNone/>
            </a:pPr>
            <a:r>
              <a:rPr lang="en-GB" b="1" dirty="0" smtClean="0"/>
              <a:t>2) upward</a:t>
            </a:r>
            <a:endParaRPr lang="de-DE" dirty="0"/>
          </a:p>
          <a:p>
            <a:pPr marL="0" lvl="0" indent="0">
              <a:buNone/>
            </a:pPr>
            <a:r>
              <a:rPr lang="en-GB" b="1" dirty="0" smtClean="0"/>
              <a:t>3) at</a:t>
            </a:r>
            <a:endParaRPr lang="de-DE" dirty="0"/>
          </a:p>
          <a:p>
            <a:pPr marL="0" lvl="0" indent="0">
              <a:buNone/>
            </a:pPr>
            <a:r>
              <a:rPr lang="en-GB" b="1" dirty="0" smtClean="0"/>
              <a:t>4) around</a:t>
            </a:r>
            <a:endParaRPr lang="de-DE" dirty="0"/>
          </a:p>
          <a:p>
            <a:pPr marL="0" lvl="0" indent="0">
              <a:buNone/>
            </a:pPr>
            <a:r>
              <a:rPr lang="en-GB" b="1" dirty="0" smtClean="0"/>
              <a:t>5) of </a:t>
            </a:r>
            <a:endParaRPr lang="de-DE" dirty="0"/>
          </a:p>
          <a:p>
            <a:pPr marL="0" lvl="0" indent="0">
              <a:buNone/>
            </a:pPr>
            <a:r>
              <a:rPr lang="en-GB" b="1" dirty="0" smtClean="0"/>
              <a:t>6) so</a:t>
            </a:r>
            <a:endParaRPr lang="de-DE" dirty="0"/>
          </a:p>
          <a:p>
            <a:pPr marL="0" indent="0">
              <a:buNone/>
            </a:pPr>
            <a:endParaRPr lang="de-DE" dirty="0"/>
          </a:p>
        </p:txBody>
      </p:sp>
    </p:spTree>
    <p:extLst>
      <p:ext uri="{BB962C8B-B14F-4D97-AF65-F5344CB8AC3E}">
        <p14:creationId xmlns:p14="http://schemas.microsoft.com/office/powerpoint/2010/main" xmlns="" val="4000923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Exploiting</a:t>
            </a:r>
            <a:r>
              <a:rPr lang="de-DE" dirty="0" smtClean="0"/>
              <a:t> </a:t>
            </a:r>
            <a:r>
              <a:rPr lang="de-DE" dirty="0" err="1" smtClean="0"/>
              <a:t>Visuals</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en-US" dirty="0" smtClean="0"/>
              <a:t>Visuals are important in any professional presentation because visual information is highly memorable and reduces the amount of talking you have to do. </a:t>
            </a:r>
          </a:p>
          <a:p>
            <a:pPr marL="0" indent="0">
              <a:buNone/>
            </a:pPr>
            <a:r>
              <a:rPr lang="en-US" dirty="0" smtClean="0"/>
              <a:t>Visuals help you to give a lot of information in a short space of time. They are really ‘quick snapshots’ of situations, development, events and processes which would take a long time to explain fully in words.</a:t>
            </a:r>
            <a:endParaRPr lang="de-DE" dirty="0"/>
          </a:p>
        </p:txBody>
      </p:sp>
    </p:spTree>
    <p:extLst>
      <p:ext uri="{BB962C8B-B14F-4D97-AF65-F5344CB8AC3E}">
        <p14:creationId xmlns:p14="http://schemas.microsoft.com/office/powerpoint/2010/main" xmlns="" val="2623409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26)</a:t>
            </a:r>
            <a:endParaRPr lang="de-DE" dirty="0"/>
          </a:p>
        </p:txBody>
      </p:sp>
      <p:sp>
        <p:nvSpPr>
          <p:cNvPr id="3" name="Inhaltsplatzhalter 2"/>
          <p:cNvSpPr>
            <a:spLocks noGrp="1"/>
          </p:cNvSpPr>
          <p:nvPr>
            <p:ph idx="1"/>
          </p:nvPr>
        </p:nvSpPr>
        <p:spPr/>
        <p:txBody>
          <a:bodyPr/>
          <a:lstStyle/>
          <a:p>
            <a:pPr marL="0" indent="0">
              <a:buNone/>
            </a:pPr>
            <a:r>
              <a:rPr lang="en-GB" b="1" dirty="0"/>
              <a:t>Part 2</a:t>
            </a:r>
            <a:endParaRPr lang="de-DE" dirty="0"/>
          </a:p>
          <a:p>
            <a:pPr marL="0" lvl="0" indent="0">
              <a:buNone/>
            </a:pPr>
            <a:r>
              <a:rPr lang="en-GB" b="1" dirty="0" smtClean="0"/>
              <a:t>1) from</a:t>
            </a:r>
            <a:endParaRPr lang="de-DE" dirty="0"/>
          </a:p>
          <a:p>
            <a:pPr marL="0" lvl="0" indent="0">
              <a:buNone/>
            </a:pPr>
            <a:r>
              <a:rPr lang="en-GB" b="1" dirty="0" smtClean="0"/>
              <a:t>2) over</a:t>
            </a:r>
            <a:endParaRPr lang="de-DE" dirty="0"/>
          </a:p>
          <a:p>
            <a:pPr marL="0" lvl="0" indent="0">
              <a:buNone/>
            </a:pPr>
            <a:r>
              <a:rPr lang="en-GB" b="1" dirty="0" smtClean="0"/>
              <a:t>3) to </a:t>
            </a:r>
            <a:endParaRPr lang="de-DE" dirty="0"/>
          </a:p>
          <a:p>
            <a:pPr marL="0" lvl="0" indent="0">
              <a:buNone/>
            </a:pPr>
            <a:r>
              <a:rPr lang="en-GB" b="1" dirty="0" smtClean="0"/>
              <a:t>4) about</a:t>
            </a:r>
            <a:endParaRPr lang="de-DE" dirty="0"/>
          </a:p>
          <a:p>
            <a:pPr marL="0" lvl="0" indent="0">
              <a:buNone/>
            </a:pPr>
            <a:r>
              <a:rPr lang="en-GB" b="1" dirty="0" smtClean="0"/>
              <a:t>5) at</a:t>
            </a:r>
            <a:endParaRPr lang="de-DE" dirty="0"/>
          </a:p>
          <a:p>
            <a:pPr marL="0" lvl="0" indent="0">
              <a:buNone/>
            </a:pPr>
            <a:r>
              <a:rPr lang="en-GB" b="1" dirty="0" smtClean="0"/>
              <a:t>6) of</a:t>
            </a:r>
            <a:endParaRPr lang="de-DE" dirty="0"/>
          </a:p>
          <a:p>
            <a:pPr marL="0" indent="0">
              <a:buNone/>
            </a:pPr>
            <a:endParaRPr lang="de-DE" dirty="0"/>
          </a:p>
        </p:txBody>
      </p:sp>
    </p:spTree>
    <p:extLst>
      <p:ext uri="{BB962C8B-B14F-4D97-AF65-F5344CB8AC3E}">
        <p14:creationId xmlns:p14="http://schemas.microsoft.com/office/powerpoint/2010/main" xmlns="" val="4089844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27)</a:t>
            </a:r>
            <a:endParaRPr lang="de-DE" dirty="0"/>
          </a:p>
        </p:txBody>
      </p:sp>
      <p:sp>
        <p:nvSpPr>
          <p:cNvPr id="3" name="Inhaltsplatzhalter 2"/>
          <p:cNvSpPr>
            <a:spLocks noGrp="1"/>
          </p:cNvSpPr>
          <p:nvPr>
            <p:ph idx="1"/>
          </p:nvPr>
        </p:nvSpPr>
        <p:spPr/>
        <p:txBody>
          <a:bodyPr/>
          <a:lstStyle/>
          <a:p>
            <a:pPr marL="0" indent="0">
              <a:buNone/>
            </a:pPr>
            <a:r>
              <a:rPr lang="en-GB" b="1" dirty="0"/>
              <a:t>Part 3</a:t>
            </a:r>
            <a:endParaRPr lang="de-DE" dirty="0"/>
          </a:p>
          <a:p>
            <a:pPr marL="0" lvl="0" indent="0">
              <a:buNone/>
            </a:pPr>
            <a:r>
              <a:rPr lang="en-GB" b="1" dirty="0" smtClean="0"/>
              <a:t>1) downward</a:t>
            </a:r>
            <a:endParaRPr lang="de-DE" dirty="0"/>
          </a:p>
          <a:p>
            <a:pPr marL="0" lvl="0" indent="0">
              <a:buNone/>
            </a:pPr>
            <a:r>
              <a:rPr lang="en-GB" b="1" dirty="0" smtClean="0"/>
              <a:t>2) by</a:t>
            </a:r>
            <a:endParaRPr lang="de-DE" dirty="0"/>
          </a:p>
          <a:p>
            <a:pPr marL="0" lvl="0" indent="0">
              <a:buNone/>
            </a:pPr>
            <a:r>
              <a:rPr lang="en-GB" b="1" dirty="0" smtClean="0"/>
              <a:t>3) of </a:t>
            </a:r>
            <a:endParaRPr lang="de-DE" dirty="0"/>
          </a:p>
          <a:p>
            <a:pPr marL="0" lvl="0" indent="0">
              <a:buNone/>
            </a:pPr>
            <a:r>
              <a:rPr lang="en-GB" b="1" dirty="0" smtClean="0"/>
              <a:t>4) between</a:t>
            </a:r>
            <a:endParaRPr lang="de-DE" dirty="0"/>
          </a:p>
          <a:p>
            <a:pPr marL="0" lvl="0" indent="0">
              <a:buNone/>
            </a:pPr>
            <a:r>
              <a:rPr lang="en-GB" b="1" dirty="0" smtClean="0"/>
              <a:t>5) over</a:t>
            </a:r>
            <a:endParaRPr lang="de-DE" dirty="0"/>
          </a:p>
          <a:p>
            <a:pPr marL="0" indent="0">
              <a:buNone/>
            </a:pPr>
            <a:r>
              <a:rPr lang="en-GB" b="1" dirty="0" smtClean="0"/>
              <a:t>6) down</a:t>
            </a:r>
            <a:endParaRPr lang="de-DE" dirty="0"/>
          </a:p>
        </p:txBody>
      </p:sp>
    </p:spTree>
    <p:extLst>
      <p:ext uri="{BB962C8B-B14F-4D97-AF65-F5344CB8AC3E}">
        <p14:creationId xmlns:p14="http://schemas.microsoft.com/office/powerpoint/2010/main" xmlns="" val="886493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27)</a:t>
            </a:r>
            <a:endParaRPr lang="de-DE" dirty="0"/>
          </a:p>
        </p:txBody>
      </p:sp>
      <p:sp>
        <p:nvSpPr>
          <p:cNvPr id="3" name="Inhaltsplatzhalter 2"/>
          <p:cNvSpPr>
            <a:spLocks noGrp="1"/>
          </p:cNvSpPr>
          <p:nvPr>
            <p:ph idx="1"/>
          </p:nvPr>
        </p:nvSpPr>
        <p:spPr/>
        <p:txBody>
          <a:bodyPr/>
          <a:lstStyle/>
          <a:p>
            <a:pPr marL="0" indent="0">
              <a:buNone/>
            </a:pPr>
            <a:r>
              <a:rPr lang="en-GB" b="1" dirty="0"/>
              <a:t>Part 4</a:t>
            </a:r>
            <a:endParaRPr lang="de-DE" dirty="0"/>
          </a:p>
          <a:p>
            <a:pPr marL="0" lvl="0" indent="0">
              <a:buNone/>
            </a:pPr>
            <a:r>
              <a:rPr lang="en-GB" b="1" dirty="0" smtClean="0"/>
              <a:t>1) up</a:t>
            </a:r>
            <a:endParaRPr lang="de-DE" dirty="0"/>
          </a:p>
          <a:p>
            <a:pPr marL="0" lvl="0" indent="0">
              <a:buNone/>
            </a:pPr>
            <a:r>
              <a:rPr lang="en-GB" b="1" dirty="0" smtClean="0"/>
              <a:t>2) for</a:t>
            </a:r>
            <a:endParaRPr lang="de-DE" dirty="0"/>
          </a:p>
          <a:p>
            <a:pPr marL="0" lvl="0" indent="0">
              <a:buNone/>
            </a:pPr>
            <a:r>
              <a:rPr lang="en-GB" b="1" dirty="0" smtClean="0"/>
              <a:t>3) below</a:t>
            </a:r>
            <a:endParaRPr lang="de-DE" dirty="0"/>
          </a:p>
          <a:p>
            <a:pPr marL="0" lvl="0" indent="0">
              <a:buNone/>
            </a:pPr>
            <a:r>
              <a:rPr lang="en-GB" b="1" dirty="0" smtClean="0"/>
              <a:t>4) near</a:t>
            </a:r>
            <a:endParaRPr lang="de-DE" dirty="0"/>
          </a:p>
          <a:p>
            <a:pPr marL="0" lvl="0" indent="0">
              <a:buNone/>
            </a:pPr>
            <a:r>
              <a:rPr lang="en-GB" b="1" dirty="0" smtClean="0"/>
              <a:t>5) Down</a:t>
            </a:r>
            <a:endParaRPr lang="de-DE" dirty="0" smtClean="0"/>
          </a:p>
          <a:p>
            <a:pPr marL="0" lvl="0" indent="0">
              <a:buNone/>
            </a:pPr>
            <a:r>
              <a:rPr lang="de-DE" b="1" dirty="0" smtClean="0"/>
              <a:t>6) </a:t>
            </a:r>
            <a:r>
              <a:rPr lang="en-GB" b="1" dirty="0" smtClean="0"/>
              <a:t>in</a:t>
            </a:r>
            <a:endParaRPr lang="de-DE" dirty="0"/>
          </a:p>
          <a:p>
            <a:pPr marL="0" indent="0">
              <a:buNone/>
            </a:pPr>
            <a:endParaRPr lang="de-DE" dirty="0"/>
          </a:p>
        </p:txBody>
      </p:sp>
    </p:spTree>
    <p:extLst>
      <p:ext uri="{BB962C8B-B14F-4D97-AF65-F5344CB8AC3E}">
        <p14:creationId xmlns:p14="http://schemas.microsoft.com/office/powerpoint/2010/main" xmlns="" val="13184929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27)</a:t>
            </a:r>
            <a:endParaRPr lang="de-DE" dirty="0"/>
          </a:p>
        </p:txBody>
      </p:sp>
      <p:sp>
        <p:nvSpPr>
          <p:cNvPr id="3" name="Inhaltsplatzhalter 2"/>
          <p:cNvSpPr>
            <a:spLocks noGrp="1"/>
          </p:cNvSpPr>
          <p:nvPr>
            <p:ph idx="1"/>
          </p:nvPr>
        </p:nvSpPr>
        <p:spPr/>
        <p:txBody>
          <a:bodyPr/>
          <a:lstStyle/>
          <a:p>
            <a:pPr marL="0" indent="0">
              <a:buNone/>
            </a:pPr>
            <a:r>
              <a:rPr lang="de-DE" dirty="0" smtClean="0"/>
              <a:t>Task 2</a:t>
            </a:r>
          </a:p>
          <a:p>
            <a:pPr marL="0" indent="0">
              <a:buNone/>
            </a:pPr>
            <a:r>
              <a:rPr lang="de-DE" dirty="0" err="1" smtClean="0"/>
              <a:t>Complete</a:t>
            </a:r>
            <a:r>
              <a:rPr lang="de-DE" dirty="0" smtClean="0"/>
              <a:t> </a:t>
            </a:r>
            <a:r>
              <a:rPr lang="de-DE" dirty="0" err="1" smtClean="0"/>
              <a:t>the</a:t>
            </a:r>
            <a:r>
              <a:rPr lang="de-DE" dirty="0" smtClean="0"/>
              <a:t> 10 </a:t>
            </a:r>
            <a:r>
              <a:rPr lang="de-DE" dirty="0" err="1" smtClean="0"/>
              <a:t>phrases</a:t>
            </a:r>
            <a:r>
              <a:rPr lang="de-DE" dirty="0" smtClean="0"/>
              <a:t>. </a:t>
            </a:r>
            <a:endParaRPr lang="de-DE" dirty="0"/>
          </a:p>
        </p:txBody>
      </p:sp>
    </p:spTree>
    <p:extLst>
      <p:ext uri="{BB962C8B-B14F-4D97-AF65-F5344CB8AC3E}">
        <p14:creationId xmlns:p14="http://schemas.microsoft.com/office/powerpoint/2010/main" xmlns="" val="42115752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Change </a:t>
            </a:r>
            <a:r>
              <a:rPr lang="de-DE" dirty="0" err="1" smtClean="0"/>
              <a:t>and</a:t>
            </a:r>
            <a:r>
              <a:rPr lang="de-DE" dirty="0" smtClean="0"/>
              <a:t> Development 3 (</a:t>
            </a:r>
            <a:r>
              <a:rPr lang="de-DE" dirty="0" err="1" smtClean="0"/>
              <a:t>page</a:t>
            </a:r>
            <a:r>
              <a:rPr lang="de-DE" dirty="0" smtClean="0"/>
              <a:t> 27)</a:t>
            </a:r>
            <a:endParaRPr lang="de-DE" dirty="0"/>
          </a:p>
        </p:txBody>
      </p:sp>
      <p:sp>
        <p:nvSpPr>
          <p:cNvPr id="3" name="Inhaltsplatzhalter 2"/>
          <p:cNvSpPr>
            <a:spLocks noGrp="1"/>
          </p:cNvSpPr>
          <p:nvPr>
            <p:ph idx="1"/>
          </p:nvPr>
        </p:nvSpPr>
        <p:spPr/>
        <p:txBody>
          <a:bodyPr>
            <a:normAutofit fontScale="77500" lnSpcReduction="20000"/>
          </a:bodyPr>
          <a:lstStyle/>
          <a:p>
            <a:pPr marL="0" indent="0">
              <a:buNone/>
            </a:pPr>
            <a:r>
              <a:rPr lang="en-GB" b="1" dirty="0"/>
              <a:t>Task 2</a:t>
            </a:r>
            <a:endParaRPr lang="de-DE" dirty="0"/>
          </a:p>
          <a:p>
            <a:pPr marL="0" lvl="0" indent="0">
              <a:buNone/>
            </a:pPr>
            <a:r>
              <a:rPr lang="en-GB" b="1" dirty="0" smtClean="0"/>
              <a:t>1) ups</a:t>
            </a:r>
            <a:endParaRPr lang="de-DE" dirty="0"/>
          </a:p>
          <a:p>
            <a:pPr marL="0" lvl="0" indent="0">
              <a:buNone/>
            </a:pPr>
            <a:r>
              <a:rPr lang="en-GB" b="1" dirty="0" smtClean="0"/>
              <a:t>2) some</a:t>
            </a:r>
            <a:endParaRPr lang="de-DE" dirty="0"/>
          </a:p>
          <a:p>
            <a:pPr marL="0" lvl="0" indent="0">
              <a:buNone/>
            </a:pPr>
            <a:r>
              <a:rPr lang="en-GB" b="1" dirty="0" smtClean="0"/>
              <a:t>3) take</a:t>
            </a:r>
            <a:endParaRPr lang="de-DE" dirty="0"/>
          </a:p>
          <a:p>
            <a:pPr marL="0" lvl="0" indent="0">
              <a:buNone/>
            </a:pPr>
            <a:r>
              <a:rPr lang="en-GB" b="1" dirty="0" smtClean="0"/>
              <a:t>4) short</a:t>
            </a:r>
            <a:endParaRPr lang="de-DE" dirty="0"/>
          </a:p>
          <a:p>
            <a:pPr marL="0" lvl="0" indent="0">
              <a:buNone/>
            </a:pPr>
            <a:r>
              <a:rPr lang="en-GB" b="1" dirty="0" smtClean="0"/>
              <a:t>5) best</a:t>
            </a:r>
            <a:endParaRPr lang="de-DE" dirty="0"/>
          </a:p>
          <a:p>
            <a:pPr marL="0" lvl="0" indent="0">
              <a:buNone/>
            </a:pPr>
            <a:r>
              <a:rPr lang="en-GB" b="1" dirty="0" smtClean="0"/>
              <a:t>6) trend</a:t>
            </a:r>
            <a:endParaRPr lang="de-DE" dirty="0"/>
          </a:p>
          <a:p>
            <a:pPr marL="0" lvl="0" indent="0">
              <a:buNone/>
            </a:pPr>
            <a:r>
              <a:rPr lang="en-GB" b="1" dirty="0" smtClean="0"/>
              <a:t>7) dip</a:t>
            </a:r>
            <a:endParaRPr lang="de-DE" dirty="0"/>
          </a:p>
          <a:p>
            <a:pPr marL="0" lvl="0" indent="0">
              <a:buNone/>
            </a:pPr>
            <a:r>
              <a:rPr lang="en-GB" b="1" dirty="0" smtClean="0"/>
              <a:t>8) region</a:t>
            </a:r>
            <a:endParaRPr lang="de-DE" dirty="0"/>
          </a:p>
          <a:p>
            <a:pPr marL="0" lvl="0" indent="0">
              <a:buNone/>
            </a:pPr>
            <a:r>
              <a:rPr lang="en-GB" b="1" dirty="0" smtClean="0"/>
              <a:t>9) later</a:t>
            </a:r>
            <a:endParaRPr lang="de-DE" dirty="0"/>
          </a:p>
          <a:p>
            <a:pPr marL="0" lvl="0" indent="0">
              <a:buNone/>
            </a:pPr>
            <a:r>
              <a:rPr lang="en-GB" b="1" dirty="0" smtClean="0"/>
              <a:t>10) on</a:t>
            </a:r>
            <a:endParaRPr lang="de-DE" dirty="0"/>
          </a:p>
          <a:p>
            <a:pPr marL="0" indent="0">
              <a:buNone/>
            </a:pPr>
            <a:endParaRPr lang="de-DE" dirty="0"/>
          </a:p>
        </p:txBody>
      </p:sp>
    </p:spTree>
    <p:extLst>
      <p:ext uri="{BB962C8B-B14F-4D97-AF65-F5344CB8AC3E}">
        <p14:creationId xmlns:p14="http://schemas.microsoft.com/office/powerpoint/2010/main" xmlns="" val="9313849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Cause</a:t>
            </a:r>
            <a:r>
              <a:rPr lang="de-DE" dirty="0" smtClean="0"/>
              <a:t>, </a:t>
            </a:r>
            <a:r>
              <a:rPr lang="de-DE" dirty="0" err="1" smtClean="0"/>
              <a:t>Effect</a:t>
            </a:r>
            <a:r>
              <a:rPr lang="de-DE" dirty="0" smtClean="0"/>
              <a:t>, </a:t>
            </a:r>
            <a:r>
              <a:rPr lang="de-DE" dirty="0" err="1" smtClean="0"/>
              <a:t>and</a:t>
            </a:r>
            <a:r>
              <a:rPr lang="de-DE" dirty="0" smtClean="0"/>
              <a:t> </a:t>
            </a:r>
            <a:r>
              <a:rPr lang="de-DE" dirty="0" err="1" smtClean="0"/>
              <a:t>Purpose</a:t>
            </a:r>
            <a:r>
              <a:rPr lang="de-DE" dirty="0" smtClean="0"/>
              <a:t> (</a:t>
            </a:r>
            <a:r>
              <a:rPr lang="de-DE" dirty="0" err="1" smtClean="0"/>
              <a:t>page</a:t>
            </a:r>
            <a:r>
              <a:rPr lang="de-DE" dirty="0" smtClean="0"/>
              <a:t> 29)</a:t>
            </a:r>
            <a:endParaRPr lang="de-DE" dirty="0"/>
          </a:p>
        </p:txBody>
      </p:sp>
      <p:sp>
        <p:nvSpPr>
          <p:cNvPr id="3" name="Inhaltsplatzhalter 2"/>
          <p:cNvSpPr>
            <a:spLocks noGrp="1"/>
          </p:cNvSpPr>
          <p:nvPr>
            <p:ph idx="1"/>
          </p:nvPr>
        </p:nvSpPr>
        <p:spPr/>
        <p:txBody>
          <a:bodyPr/>
          <a:lstStyle/>
          <a:p>
            <a:pPr marL="0" indent="0">
              <a:buNone/>
            </a:pPr>
            <a:r>
              <a:rPr lang="de-DE" dirty="0" smtClean="0"/>
              <a:t>As a </a:t>
            </a:r>
            <a:r>
              <a:rPr lang="de-DE" dirty="0" err="1" smtClean="0"/>
              <a:t>presenter</a:t>
            </a:r>
            <a:r>
              <a:rPr lang="de-DE" dirty="0" smtClean="0"/>
              <a:t>, </a:t>
            </a:r>
            <a:r>
              <a:rPr lang="de-DE" dirty="0" err="1" smtClean="0"/>
              <a:t>your</a:t>
            </a:r>
            <a:r>
              <a:rPr lang="de-DE" dirty="0" smtClean="0"/>
              <a:t> </a:t>
            </a:r>
            <a:r>
              <a:rPr lang="de-DE" dirty="0" err="1" smtClean="0"/>
              <a:t>job</a:t>
            </a:r>
            <a:r>
              <a:rPr lang="de-DE" dirty="0" smtClean="0"/>
              <a:t> </a:t>
            </a:r>
            <a:r>
              <a:rPr lang="de-DE" dirty="0" err="1" smtClean="0"/>
              <a:t>is</a:t>
            </a:r>
            <a:r>
              <a:rPr lang="de-DE" dirty="0" smtClean="0"/>
              <a:t> not just </a:t>
            </a:r>
            <a:r>
              <a:rPr lang="de-DE" dirty="0" err="1" smtClean="0"/>
              <a:t>to</a:t>
            </a:r>
            <a:r>
              <a:rPr lang="de-DE" dirty="0" smtClean="0"/>
              <a:t> </a:t>
            </a:r>
            <a:r>
              <a:rPr lang="de-DE" dirty="0" err="1" smtClean="0"/>
              <a:t>present</a:t>
            </a:r>
            <a:r>
              <a:rPr lang="de-DE" dirty="0" smtClean="0"/>
              <a:t> </a:t>
            </a:r>
            <a:r>
              <a:rPr lang="de-DE" b="1" dirty="0" err="1" smtClean="0"/>
              <a:t>facts</a:t>
            </a:r>
            <a:r>
              <a:rPr lang="de-DE" dirty="0" smtClean="0"/>
              <a:t>, but also </a:t>
            </a:r>
            <a:r>
              <a:rPr lang="de-DE" dirty="0" err="1" smtClean="0"/>
              <a:t>to</a:t>
            </a:r>
            <a:r>
              <a:rPr lang="de-DE" dirty="0" smtClean="0"/>
              <a:t> </a:t>
            </a:r>
            <a:r>
              <a:rPr lang="de-DE" dirty="0" err="1" smtClean="0"/>
              <a:t>explain</a:t>
            </a:r>
            <a:r>
              <a:rPr lang="de-DE" dirty="0" smtClean="0"/>
              <a:t> </a:t>
            </a:r>
            <a:r>
              <a:rPr lang="de-DE" dirty="0" err="1" smtClean="0"/>
              <a:t>the</a:t>
            </a:r>
            <a:r>
              <a:rPr lang="de-DE" dirty="0" smtClean="0"/>
              <a:t> </a:t>
            </a:r>
            <a:r>
              <a:rPr lang="de-DE" b="1" dirty="0" err="1" smtClean="0"/>
              <a:t>reasons</a:t>
            </a:r>
            <a:r>
              <a:rPr lang="de-DE" dirty="0" smtClean="0"/>
              <a:t> </a:t>
            </a:r>
            <a:r>
              <a:rPr lang="de-DE" dirty="0" err="1" smtClean="0"/>
              <a:t>behind</a:t>
            </a:r>
            <a:r>
              <a:rPr lang="de-DE" dirty="0" smtClean="0"/>
              <a:t> </a:t>
            </a:r>
            <a:r>
              <a:rPr lang="de-DE" dirty="0" err="1" smtClean="0"/>
              <a:t>the</a:t>
            </a:r>
            <a:r>
              <a:rPr lang="de-DE" dirty="0" smtClean="0"/>
              <a:t> </a:t>
            </a:r>
            <a:r>
              <a:rPr lang="de-DE" dirty="0" err="1" smtClean="0"/>
              <a:t>facts</a:t>
            </a:r>
            <a:r>
              <a:rPr lang="de-DE" dirty="0" smtClean="0"/>
              <a:t> </a:t>
            </a:r>
            <a:r>
              <a:rPr lang="de-DE" dirty="0" err="1" smtClean="0"/>
              <a:t>and</a:t>
            </a:r>
            <a:r>
              <a:rPr lang="de-DE" dirty="0" smtClean="0"/>
              <a:t> </a:t>
            </a:r>
            <a:r>
              <a:rPr lang="de-DE" dirty="0" err="1" smtClean="0"/>
              <a:t>their</a:t>
            </a:r>
            <a:r>
              <a:rPr lang="de-DE" dirty="0" smtClean="0"/>
              <a:t> </a:t>
            </a:r>
            <a:r>
              <a:rPr lang="de-DE" dirty="0" err="1" smtClean="0"/>
              <a:t>likely</a:t>
            </a:r>
            <a:r>
              <a:rPr lang="de-DE" dirty="0" smtClean="0"/>
              <a:t> </a:t>
            </a:r>
            <a:r>
              <a:rPr lang="de-DE" b="1" dirty="0" err="1" smtClean="0"/>
              <a:t>causes</a:t>
            </a:r>
            <a:r>
              <a:rPr lang="de-DE" dirty="0" smtClean="0"/>
              <a:t> </a:t>
            </a:r>
            <a:r>
              <a:rPr lang="de-DE" dirty="0" err="1" smtClean="0"/>
              <a:t>and</a:t>
            </a:r>
            <a:r>
              <a:rPr lang="de-DE" dirty="0" smtClean="0"/>
              <a:t> </a:t>
            </a:r>
            <a:r>
              <a:rPr lang="de-DE" b="1" dirty="0" err="1" smtClean="0"/>
              <a:t>effects</a:t>
            </a:r>
            <a:r>
              <a:rPr lang="de-DE" dirty="0" smtClean="0"/>
              <a:t>.</a:t>
            </a:r>
          </a:p>
          <a:p>
            <a:pPr marL="0" indent="0">
              <a:buNone/>
            </a:pPr>
            <a:r>
              <a:rPr lang="de-DE" dirty="0" smtClean="0"/>
              <a:t>Take a </a:t>
            </a:r>
            <a:r>
              <a:rPr lang="de-DE" dirty="0" err="1" smtClean="0"/>
              <a:t>look</a:t>
            </a:r>
            <a:r>
              <a:rPr lang="de-DE" dirty="0" smtClean="0"/>
              <a:t> </a:t>
            </a:r>
            <a:r>
              <a:rPr lang="de-DE" dirty="0" err="1" smtClean="0"/>
              <a:t>at</a:t>
            </a:r>
            <a:r>
              <a:rPr lang="de-DE" dirty="0" smtClean="0"/>
              <a:t> </a:t>
            </a:r>
            <a:r>
              <a:rPr lang="de-DE" dirty="0" err="1" smtClean="0"/>
              <a:t>the</a:t>
            </a:r>
            <a:r>
              <a:rPr lang="de-DE" dirty="0" smtClean="0"/>
              <a:t> </a:t>
            </a:r>
            <a:r>
              <a:rPr lang="de-DE" dirty="0" err="1" smtClean="0"/>
              <a:t>expressions</a:t>
            </a:r>
            <a:r>
              <a:rPr lang="de-DE" dirty="0" smtClean="0"/>
              <a:t> </a:t>
            </a:r>
            <a:r>
              <a:rPr lang="de-DE" dirty="0" err="1" smtClean="0"/>
              <a:t>for</a:t>
            </a:r>
            <a:r>
              <a:rPr lang="de-DE" dirty="0" smtClean="0"/>
              <a:t> </a:t>
            </a:r>
            <a:r>
              <a:rPr lang="de-DE" dirty="0" err="1" smtClean="0"/>
              <a:t>reporting</a:t>
            </a:r>
            <a:r>
              <a:rPr lang="de-DE" dirty="0" smtClean="0"/>
              <a:t> </a:t>
            </a:r>
            <a:r>
              <a:rPr lang="de-DE" dirty="0" err="1" smtClean="0"/>
              <a:t>cause</a:t>
            </a:r>
            <a:r>
              <a:rPr lang="de-DE" dirty="0" smtClean="0"/>
              <a:t>, </a:t>
            </a:r>
            <a:r>
              <a:rPr lang="de-DE" dirty="0" err="1" smtClean="0"/>
              <a:t>effect</a:t>
            </a:r>
            <a:r>
              <a:rPr lang="de-DE" dirty="0" smtClean="0"/>
              <a:t> </a:t>
            </a:r>
            <a:r>
              <a:rPr lang="de-DE" dirty="0" err="1" smtClean="0"/>
              <a:t>and</a:t>
            </a:r>
            <a:r>
              <a:rPr lang="de-DE" dirty="0" smtClean="0"/>
              <a:t> </a:t>
            </a:r>
            <a:r>
              <a:rPr lang="de-DE" dirty="0" err="1" smtClean="0"/>
              <a:t>purpose</a:t>
            </a:r>
            <a:r>
              <a:rPr lang="de-DE" dirty="0" smtClean="0"/>
              <a:t> on </a:t>
            </a:r>
            <a:r>
              <a:rPr lang="de-DE" dirty="0" err="1" smtClean="0"/>
              <a:t>page</a:t>
            </a:r>
            <a:r>
              <a:rPr lang="de-DE" dirty="0" smtClean="0"/>
              <a:t> 29.</a:t>
            </a:r>
          </a:p>
          <a:p>
            <a:pPr marL="0" indent="0">
              <a:buNone/>
            </a:pPr>
            <a:r>
              <a:rPr lang="de-DE" dirty="0" err="1" smtClean="0"/>
              <a:t>Then</a:t>
            </a:r>
            <a:r>
              <a:rPr lang="de-DE" dirty="0" smtClean="0"/>
              <a:t> do Task 1 </a:t>
            </a:r>
            <a:r>
              <a:rPr lang="de-DE" dirty="0" err="1" smtClean="0"/>
              <a:t>by</a:t>
            </a:r>
            <a:r>
              <a:rPr lang="de-DE" dirty="0" smtClean="0"/>
              <a:t> </a:t>
            </a:r>
            <a:r>
              <a:rPr lang="de-DE" dirty="0" err="1" smtClean="0"/>
              <a:t>changing</a:t>
            </a:r>
            <a:r>
              <a:rPr lang="de-DE" dirty="0" smtClean="0"/>
              <a:t> </a:t>
            </a:r>
            <a:r>
              <a:rPr lang="de-DE" dirty="0" err="1" smtClean="0"/>
              <a:t>the</a:t>
            </a:r>
            <a:r>
              <a:rPr lang="de-DE" dirty="0" smtClean="0"/>
              <a:t> </a:t>
            </a:r>
            <a:r>
              <a:rPr lang="de-DE" dirty="0" err="1" smtClean="0"/>
              <a:t>extracts</a:t>
            </a:r>
            <a:r>
              <a:rPr lang="de-DE" dirty="0" smtClean="0"/>
              <a:t> </a:t>
            </a:r>
            <a:r>
              <a:rPr lang="de-DE" dirty="0" err="1" smtClean="0"/>
              <a:t>into</a:t>
            </a:r>
            <a:r>
              <a:rPr lang="de-DE" dirty="0" smtClean="0"/>
              <a:t> </a:t>
            </a:r>
            <a:r>
              <a:rPr lang="de-DE" dirty="0" err="1" smtClean="0"/>
              <a:t>what</a:t>
            </a:r>
            <a:r>
              <a:rPr lang="de-DE" dirty="0" smtClean="0"/>
              <a:t> </a:t>
            </a:r>
            <a:r>
              <a:rPr lang="de-DE" dirty="0" err="1" smtClean="0"/>
              <a:t>you</a:t>
            </a:r>
            <a:r>
              <a:rPr lang="de-DE" dirty="0" smtClean="0"/>
              <a:t> </a:t>
            </a:r>
            <a:r>
              <a:rPr lang="de-DE" dirty="0" err="1" smtClean="0"/>
              <a:t>might</a:t>
            </a:r>
            <a:r>
              <a:rPr lang="de-DE" dirty="0" smtClean="0"/>
              <a:t> </a:t>
            </a:r>
            <a:r>
              <a:rPr lang="de-DE" dirty="0" err="1" smtClean="0"/>
              <a:t>say</a:t>
            </a:r>
            <a:r>
              <a:rPr lang="de-DE" dirty="0" smtClean="0"/>
              <a:t> in a  </a:t>
            </a:r>
            <a:r>
              <a:rPr lang="de-DE" dirty="0" err="1" smtClean="0"/>
              <a:t>presentation</a:t>
            </a:r>
            <a:r>
              <a:rPr lang="de-DE" dirty="0" smtClean="0"/>
              <a:t>. </a:t>
            </a:r>
            <a:endParaRPr lang="de-DE" dirty="0"/>
          </a:p>
        </p:txBody>
      </p:sp>
    </p:spTree>
    <p:extLst>
      <p:ext uri="{BB962C8B-B14F-4D97-AF65-F5344CB8AC3E}">
        <p14:creationId xmlns:p14="http://schemas.microsoft.com/office/powerpoint/2010/main" xmlns="" val="3111695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Cause</a:t>
            </a:r>
            <a:r>
              <a:rPr lang="de-DE" dirty="0" smtClean="0"/>
              <a:t>, </a:t>
            </a:r>
            <a:r>
              <a:rPr lang="de-DE" dirty="0" err="1" smtClean="0"/>
              <a:t>Effect</a:t>
            </a:r>
            <a:r>
              <a:rPr lang="de-DE" dirty="0" smtClean="0"/>
              <a:t>, </a:t>
            </a:r>
            <a:r>
              <a:rPr lang="de-DE" dirty="0" err="1" smtClean="0"/>
              <a:t>and</a:t>
            </a:r>
            <a:r>
              <a:rPr lang="de-DE" dirty="0" smtClean="0"/>
              <a:t> </a:t>
            </a:r>
            <a:r>
              <a:rPr lang="de-DE" dirty="0" err="1" smtClean="0"/>
              <a:t>Purpose</a:t>
            </a:r>
            <a:r>
              <a:rPr lang="de-DE" dirty="0" smtClean="0"/>
              <a:t> (</a:t>
            </a:r>
            <a:r>
              <a:rPr lang="de-DE" dirty="0" err="1" smtClean="0"/>
              <a:t>page</a:t>
            </a:r>
            <a:r>
              <a:rPr lang="de-DE" dirty="0" smtClean="0"/>
              <a:t> 29)</a:t>
            </a:r>
            <a:endParaRPr lang="de-DE" dirty="0"/>
          </a:p>
        </p:txBody>
      </p:sp>
      <p:sp>
        <p:nvSpPr>
          <p:cNvPr id="3" name="Inhaltsplatzhalter 2"/>
          <p:cNvSpPr>
            <a:spLocks noGrp="1"/>
          </p:cNvSpPr>
          <p:nvPr>
            <p:ph idx="1"/>
          </p:nvPr>
        </p:nvSpPr>
        <p:spPr/>
        <p:txBody>
          <a:bodyPr>
            <a:normAutofit fontScale="77500" lnSpcReduction="20000"/>
          </a:bodyPr>
          <a:lstStyle/>
          <a:p>
            <a:pPr marL="0" indent="0">
              <a:buNone/>
            </a:pPr>
            <a:r>
              <a:rPr lang="de-DE" dirty="0" smtClean="0"/>
              <a:t>Task 1</a:t>
            </a:r>
            <a:endParaRPr lang="de-DE" dirty="0"/>
          </a:p>
          <a:p>
            <a:pPr marL="0" lvl="0" indent="0">
              <a:buNone/>
            </a:pPr>
            <a:r>
              <a:rPr lang="en-GB" b="1" dirty="0" smtClean="0"/>
              <a:t>1) The </a:t>
            </a:r>
            <a:r>
              <a:rPr lang="en-GB" b="1" dirty="0"/>
              <a:t>launch was covered on TV and customer response rate increased significantly</a:t>
            </a:r>
            <a:endParaRPr lang="de-DE" dirty="0"/>
          </a:p>
          <a:p>
            <a:pPr marL="0" lvl="0" indent="0">
              <a:buNone/>
            </a:pPr>
            <a:r>
              <a:rPr lang="en-GB" b="1" dirty="0" smtClean="0"/>
              <a:t>2) Operating </a:t>
            </a:r>
            <a:r>
              <a:rPr lang="en-GB" b="1" dirty="0"/>
              <a:t>costs have fallen dramatically because of last year’s efforts.</a:t>
            </a:r>
            <a:endParaRPr lang="de-DE" dirty="0"/>
          </a:p>
          <a:p>
            <a:pPr marL="0" lvl="0" indent="0">
              <a:buNone/>
            </a:pPr>
            <a:r>
              <a:rPr lang="en-GB" b="1" dirty="0" smtClean="0"/>
              <a:t>3) We </a:t>
            </a:r>
            <a:r>
              <a:rPr lang="en-GB" b="1" dirty="0"/>
              <a:t>may need to modify the product to remain internationally competitive</a:t>
            </a:r>
            <a:endParaRPr lang="de-DE" dirty="0"/>
          </a:p>
          <a:p>
            <a:pPr marL="0" lvl="0" indent="0">
              <a:buNone/>
            </a:pPr>
            <a:r>
              <a:rPr lang="en-GB" b="1" dirty="0" smtClean="0"/>
              <a:t>4) We </a:t>
            </a:r>
            <a:r>
              <a:rPr lang="en-GB" b="1" dirty="0"/>
              <a:t>successfully entered the market because our pricing strategy was competitive.</a:t>
            </a:r>
            <a:endParaRPr lang="de-DE" dirty="0"/>
          </a:p>
          <a:p>
            <a:pPr marL="0" lvl="0" indent="0">
              <a:buNone/>
            </a:pPr>
            <a:r>
              <a:rPr lang="en-GB" b="1" dirty="0" smtClean="0"/>
              <a:t>5) We </a:t>
            </a:r>
            <a:r>
              <a:rPr lang="en-GB" b="1" dirty="0"/>
              <a:t>increased investment to take advantage of the upturn in the economy</a:t>
            </a:r>
            <a:endParaRPr lang="de-DE" dirty="0"/>
          </a:p>
          <a:p>
            <a:pPr marL="0" lvl="0" indent="0">
              <a:buNone/>
            </a:pPr>
            <a:r>
              <a:rPr lang="en-GB" b="1" dirty="0" smtClean="0"/>
              <a:t>6) Growth </a:t>
            </a:r>
            <a:r>
              <a:rPr lang="en-GB" b="1" dirty="0"/>
              <a:t>slowed down because we lost corporate confidence.</a:t>
            </a:r>
            <a:endParaRPr lang="de-DE" dirty="0"/>
          </a:p>
          <a:p>
            <a:pPr marL="0" indent="0">
              <a:buNone/>
            </a:pPr>
            <a:endParaRPr lang="de-DE" dirty="0"/>
          </a:p>
        </p:txBody>
      </p:sp>
    </p:spTree>
    <p:extLst>
      <p:ext uri="{BB962C8B-B14F-4D97-AF65-F5344CB8AC3E}">
        <p14:creationId xmlns:p14="http://schemas.microsoft.com/office/powerpoint/2010/main" xmlns="" val="41323762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Cause</a:t>
            </a:r>
            <a:r>
              <a:rPr lang="de-DE" dirty="0" smtClean="0"/>
              <a:t>, </a:t>
            </a:r>
            <a:r>
              <a:rPr lang="de-DE" dirty="0" err="1" smtClean="0"/>
              <a:t>Effect</a:t>
            </a:r>
            <a:r>
              <a:rPr lang="de-DE" dirty="0" smtClean="0"/>
              <a:t>, </a:t>
            </a:r>
            <a:r>
              <a:rPr lang="de-DE" dirty="0" err="1" smtClean="0"/>
              <a:t>and</a:t>
            </a:r>
            <a:r>
              <a:rPr lang="de-DE" dirty="0" smtClean="0"/>
              <a:t> </a:t>
            </a:r>
            <a:r>
              <a:rPr lang="de-DE" dirty="0" err="1" smtClean="0"/>
              <a:t>Purpose</a:t>
            </a:r>
            <a:r>
              <a:rPr lang="de-DE" dirty="0" smtClean="0"/>
              <a:t> (</a:t>
            </a:r>
            <a:r>
              <a:rPr lang="de-DE" dirty="0" err="1" smtClean="0"/>
              <a:t>page</a:t>
            </a:r>
            <a:r>
              <a:rPr lang="de-DE" dirty="0" smtClean="0"/>
              <a:t> 30)</a:t>
            </a:r>
            <a:endParaRPr lang="de-DE" dirty="0"/>
          </a:p>
        </p:txBody>
      </p:sp>
      <p:sp>
        <p:nvSpPr>
          <p:cNvPr id="3" name="Inhaltsplatzhalter 2"/>
          <p:cNvSpPr>
            <a:spLocks noGrp="1"/>
          </p:cNvSpPr>
          <p:nvPr>
            <p:ph idx="1"/>
          </p:nvPr>
        </p:nvSpPr>
        <p:spPr/>
        <p:txBody>
          <a:bodyPr/>
          <a:lstStyle/>
          <a:p>
            <a:pPr marL="0" indent="0">
              <a:buNone/>
            </a:pPr>
            <a:r>
              <a:rPr lang="de-DE" dirty="0" smtClean="0"/>
              <a:t>Task 2</a:t>
            </a:r>
          </a:p>
          <a:p>
            <a:pPr marL="0" indent="0">
              <a:buNone/>
            </a:pPr>
            <a:r>
              <a:rPr lang="de-DE" dirty="0" err="1" smtClean="0"/>
              <a:t>Sort</a:t>
            </a:r>
            <a:r>
              <a:rPr lang="de-DE" dirty="0" smtClean="0"/>
              <a:t> </a:t>
            </a:r>
            <a:r>
              <a:rPr lang="de-DE" dirty="0" err="1" smtClean="0"/>
              <a:t>the</a:t>
            </a:r>
            <a:r>
              <a:rPr lang="de-DE" dirty="0" smtClean="0"/>
              <a:t> </a:t>
            </a:r>
            <a:r>
              <a:rPr lang="de-DE" dirty="0" err="1" smtClean="0"/>
              <a:t>expressions</a:t>
            </a:r>
            <a:r>
              <a:rPr lang="de-DE" dirty="0" smtClean="0"/>
              <a:t> </a:t>
            </a:r>
            <a:r>
              <a:rPr lang="de-DE" dirty="0" err="1" smtClean="0"/>
              <a:t>into</a:t>
            </a:r>
            <a:r>
              <a:rPr lang="de-DE" dirty="0" smtClean="0"/>
              <a:t> </a:t>
            </a:r>
            <a:r>
              <a:rPr lang="de-DE" dirty="0" err="1" smtClean="0"/>
              <a:t>cause</a:t>
            </a:r>
            <a:r>
              <a:rPr lang="de-DE" dirty="0" smtClean="0"/>
              <a:t> </a:t>
            </a:r>
            <a:r>
              <a:rPr lang="de-DE" dirty="0" err="1" smtClean="0"/>
              <a:t>expressions</a:t>
            </a:r>
            <a:r>
              <a:rPr lang="de-DE" dirty="0" smtClean="0"/>
              <a:t> </a:t>
            </a:r>
            <a:r>
              <a:rPr lang="de-DE" dirty="0" err="1" smtClean="0"/>
              <a:t>and</a:t>
            </a:r>
            <a:r>
              <a:rPr lang="de-DE" dirty="0" smtClean="0"/>
              <a:t> </a:t>
            </a:r>
            <a:r>
              <a:rPr lang="de-DE" dirty="0" err="1" smtClean="0"/>
              <a:t>effect</a:t>
            </a:r>
            <a:r>
              <a:rPr lang="de-DE" dirty="0" smtClean="0"/>
              <a:t> </a:t>
            </a:r>
            <a:r>
              <a:rPr lang="de-DE" dirty="0" err="1" smtClean="0"/>
              <a:t>expressions</a:t>
            </a:r>
            <a:r>
              <a:rPr lang="de-DE" dirty="0" smtClean="0"/>
              <a:t>.</a:t>
            </a:r>
            <a:endParaRPr lang="de-DE" dirty="0"/>
          </a:p>
        </p:txBody>
      </p:sp>
    </p:spTree>
    <p:extLst>
      <p:ext uri="{BB962C8B-B14F-4D97-AF65-F5344CB8AC3E}">
        <p14:creationId xmlns:p14="http://schemas.microsoft.com/office/powerpoint/2010/main" xmlns="" val="15764609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Cause</a:t>
            </a:r>
            <a:r>
              <a:rPr lang="de-DE" dirty="0" smtClean="0"/>
              <a:t>, </a:t>
            </a:r>
            <a:r>
              <a:rPr lang="de-DE" dirty="0" err="1" smtClean="0"/>
              <a:t>Effect</a:t>
            </a:r>
            <a:r>
              <a:rPr lang="de-DE" dirty="0" smtClean="0"/>
              <a:t>, </a:t>
            </a:r>
            <a:r>
              <a:rPr lang="de-DE" dirty="0" err="1" smtClean="0"/>
              <a:t>and</a:t>
            </a:r>
            <a:r>
              <a:rPr lang="de-DE" dirty="0" smtClean="0"/>
              <a:t> </a:t>
            </a:r>
            <a:r>
              <a:rPr lang="de-DE" dirty="0" err="1" smtClean="0"/>
              <a:t>Purpose</a:t>
            </a:r>
            <a:r>
              <a:rPr lang="de-DE" dirty="0" smtClean="0"/>
              <a:t> (</a:t>
            </a:r>
            <a:r>
              <a:rPr lang="de-DE" dirty="0" err="1" smtClean="0"/>
              <a:t>page</a:t>
            </a:r>
            <a:r>
              <a:rPr lang="de-DE" dirty="0" smtClean="0"/>
              <a:t> 30)</a:t>
            </a:r>
            <a:endParaRPr lang="de-DE" dirty="0"/>
          </a:p>
        </p:txBody>
      </p:sp>
      <p:sp>
        <p:nvSpPr>
          <p:cNvPr id="3" name="Inhaltsplatzhalter 2"/>
          <p:cNvSpPr>
            <a:spLocks noGrp="1"/>
          </p:cNvSpPr>
          <p:nvPr>
            <p:ph idx="1"/>
          </p:nvPr>
        </p:nvSpPr>
        <p:spPr/>
        <p:txBody>
          <a:bodyPr>
            <a:normAutofit fontScale="85000" lnSpcReduction="20000"/>
          </a:bodyPr>
          <a:lstStyle/>
          <a:p>
            <a:pPr marL="0" indent="0">
              <a:buNone/>
            </a:pPr>
            <a:r>
              <a:rPr lang="de-DE" b="1" u="sng" dirty="0" err="1" smtClean="0"/>
              <a:t>Cause</a:t>
            </a:r>
            <a:endParaRPr lang="de-DE" b="1" u="sng" dirty="0" smtClean="0"/>
          </a:p>
          <a:p>
            <a:pPr marL="0" indent="0">
              <a:buNone/>
            </a:pPr>
            <a:r>
              <a:rPr lang="de-DE" dirty="0" err="1" smtClean="0"/>
              <a:t>Thanks</a:t>
            </a:r>
            <a:r>
              <a:rPr lang="de-DE" dirty="0" smtClean="0"/>
              <a:t> </a:t>
            </a:r>
            <a:r>
              <a:rPr lang="de-DE" dirty="0" err="1" smtClean="0"/>
              <a:t>to</a:t>
            </a:r>
            <a:endParaRPr lang="de-DE" dirty="0" smtClean="0"/>
          </a:p>
          <a:p>
            <a:pPr marL="0" indent="0">
              <a:buNone/>
            </a:pPr>
            <a:r>
              <a:rPr lang="de-DE" dirty="0" smtClean="0"/>
              <a:t>Can </a:t>
            </a:r>
            <a:r>
              <a:rPr lang="de-DE" dirty="0" err="1" smtClean="0"/>
              <a:t>be</a:t>
            </a:r>
            <a:r>
              <a:rPr lang="de-DE" dirty="0" smtClean="0"/>
              <a:t> </a:t>
            </a:r>
            <a:r>
              <a:rPr lang="de-DE" dirty="0" err="1" smtClean="0"/>
              <a:t>traced</a:t>
            </a:r>
            <a:r>
              <a:rPr lang="de-DE" dirty="0" smtClean="0"/>
              <a:t> back </a:t>
            </a:r>
            <a:r>
              <a:rPr lang="de-DE" dirty="0" err="1" smtClean="0"/>
              <a:t>to</a:t>
            </a:r>
            <a:endParaRPr lang="de-DE" dirty="0" smtClean="0"/>
          </a:p>
          <a:p>
            <a:pPr marL="0" indent="0">
              <a:buNone/>
            </a:pPr>
            <a:r>
              <a:rPr lang="de-DE" dirty="0" err="1" smtClean="0"/>
              <a:t>Owing</a:t>
            </a:r>
            <a:r>
              <a:rPr lang="de-DE" dirty="0" smtClean="0"/>
              <a:t> </a:t>
            </a:r>
            <a:r>
              <a:rPr lang="de-DE" dirty="0" err="1" smtClean="0"/>
              <a:t>to</a:t>
            </a:r>
            <a:endParaRPr lang="de-DE" dirty="0" smtClean="0"/>
          </a:p>
          <a:p>
            <a:pPr marL="0" indent="0">
              <a:buNone/>
            </a:pPr>
            <a:r>
              <a:rPr lang="de-DE" dirty="0" err="1" smtClean="0"/>
              <a:t>Is</a:t>
            </a:r>
            <a:r>
              <a:rPr lang="de-DE" dirty="0" smtClean="0"/>
              <a:t> </a:t>
            </a:r>
            <a:r>
              <a:rPr lang="de-DE" dirty="0" err="1"/>
              <a:t>a</a:t>
            </a:r>
            <a:r>
              <a:rPr lang="de-DE" dirty="0" err="1" smtClean="0"/>
              <a:t>ttributable</a:t>
            </a:r>
            <a:r>
              <a:rPr lang="de-DE" dirty="0" smtClean="0"/>
              <a:t> </a:t>
            </a:r>
            <a:r>
              <a:rPr lang="de-DE" dirty="0" err="1" smtClean="0"/>
              <a:t>to</a:t>
            </a:r>
            <a:endParaRPr lang="de-DE" dirty="0"/>
          </a:p>
          <a:p>
            <a:pPr marL="0" indent="0">
              <a:buNone/>
            </a:pPr>
            <a:r>
              <a:rPr lang="de-DE" b="1" u="sng" dirty="0" err="1" smtClean="0"/>
              <a:t>Effect</a:t>
            </a:r>
            <a:endParaRPr lang="de-DE" b="1" u="sng" dirty="0" smtClean="0"/>
          </a:p>
          <a:p>
            <a:pPr marL="0" indent="0">
              <a:buNone/>
            </a:pPr>
            <a:r>
              <a:rPr lang="de-DE" dirty="0" err="1" smtClean="0"/>
              <a:t>Brought</a:t>
            </a:r>
            <a:r>
              <a:rPr lang="de-DE" dirty="0" smtClean="0"/>
              <a:t> </a:t>
            </a:r>
            <a:r>
              <a:rPr lang="de-DE" dirty="0" err="1" smtClean="0"/>
              <a:t>about</a:t>
            </a:r>
            <a:endParaRPr lang="de-DE" dirty="0" smtClean="0"/>
          </a:p>
          <a:p>
            <a:pPr marL="0" indent="0">
              <a:buNone/>
            </a:pPr>
            <a:r>
              <a:rPr lang="de-DE" dirty="0" err="1" smtClean="0"/>
              <a:t>Gave</a:t>
            </a:r>
            <a:r>
              <a:rPr lang="de-DE" dirty="0" smtClean="0"/>
              <a:t> </a:t>
            </a:r>
            <a:r>
              <a:rPr lang="de-DE" dirty="0" err="1" smtClean="0"/>
              <a:t>rise</a:t>
            </a:r>
            <a:r>
              <a:rPr lang="de-DE" dirty="0" smtClean="0"/>
              <a:t> </a:t>
            </a:r>
            <a:r>
              <a:rPr lang="de-DE" dirty="0" err="1" smtClean="0"/>
              <a:t>to</a:t>
            </a:r>
            <a:endParaRPr lang="de-DE" dirty="0" smtClean="0"/>
          </a:p>
          <a:p>
            <a:pPr marL="0" indent="0">
              <a:buNone/>
            </a:pPr>
            <a:r>
              <a:rPr lang="de-DE" dirty="0" smtClean="0"/>
              <a:t>Accounts </a:t>
            </a:r>
            <a:r>
              <a:rPr lang="de-DE" dirty="0" err="1" smtClean="0"/>
              <a:t>for</a:t>
            </a:r>
            <a:endParaRPr lang="de-DE" dirty="0" smtClean="0"/>
          </a:p>
          <a:p>
            <a:pPr marL="0" indent="0">
              <a:buNone/>
            </a:pPr>
            <a:r>
              <a:rPr lang="de-DE" dirty="0" err="1" smtClean="0"/>
              <a:t>Resulted</a:t>
            </a:r>
            <a:r>
              <a:rPr lang="de-DE" dirty="0" smtClean="0"/>
              <a:t> in</a:t>
            </a:r>
            <a:endParaRPr lang="de-DE" dirty="0"/>
          </a:p>
        </p:txBody>
      </p:sp>
    </p:spTree>
    <p:extLst>
      <p:ext uri="{BB962C8B-B14F-4D97-AF65-F5344CB8AC3E}">
        <p14:creationId xmlns:p14="http://schemas.microsoft.com/office/powerpoint/2010/main" xmlns="" val="4230715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Exploiting</a:t>
            </a:r>
            <a:r>
              <a:rPr lang="de-DE" dirty="0" smtClean="0"/>
              <a:t> </a:t>
            </a:r>
            <a:r>
              <a:rPr lang="de-DE" dirty="0" err="1" smtClean="0"/>
              <a:t>Visuals</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en-US" dirty="0" smtClean="0"/>
              <a:t>Good visuals speak for themselves and require little or no description, but you often need to draw your audience’s attention to one or more key points before you discuss them in more detail.</a:t>
            </a:r>
            <a:br>
              <a:rPr lang="en-US" dirty="0" smtClean="0"/>
            </a:br>
            <a:r>
              <a:rPr lang="en-US" dirty="0" smtClean="0"/>
              <a:t>1. Highlights: which parts of the visual are most significant?</a:t>
            </a:r>
            <a:br>
              <a:rPr lang="en-US" dirty="0" smtClean="0"/>
            </a:br>
            <a:r>
              <a:rPr lang="en-US" dirty="0" smtClean="0"/>
              <a:t>2. Comments: why?</a:t>
            </a:r>
            <a:br>
              <a:rPr lang="en-US" dirty="0" smtClean="0"/>
            </a:br>
            <a:r>
              <a:rPr lang="en-US" dirty="0" smtClean="0"/>
              <a:t>3. Interpretations: what conclusions you can draw?</a:t>
            </a:r>
            <a:endParaRPr lang="de-DE" dirty="0"/>
          </a:p>
        </p:txBody>
      </p:sp>
    </p:spTree>
    <p:extLst>
      <p:ext uri="{BB962C8B-B14F-4D97-AF65-F5344CB8AC3E}">
        <p14:creationId xmlns:p14="http://schemas.microsoft.com/office/powerpoint/2010/main" xmlns="" val="903030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Introducing</a:t>
            </a:r>
            <a:r>
              <a:rPr lang="de-DE" dirty="0" smtClean="0"/>
              <a:t> </a:t>
            </a:r>
            <a:r>
              <a:rPr lang="de-DE" dirty="0" err="1" smtClean="0"/>
              <a:t>Visuals</a:t>
            </a:r>
            <a:r>
              <a:rPr lang="de-DE" dirty="0" smtClean="0"/>
              <a:t> (</a:t>
            </a:r>
            <a:r>
              <a:rPr lang="de-DE" dirty="0" err="1" smtClean="0"/>
              <a:t>page</a:t>
            </a:r>
            <a:r>
              <a:rPr lang="de-DE" dirty="0" smtClean="0"/>
              <a:t> 20)</a:t>
            </a:r>
            <a:endParaRPr lang="de-DE" dirty="0"/>
          </a:p>
        </p:txBody>
      </p:sp>
      <p:sp>
        <p:nvSpPr>
          <p:cNvPr id="3" name="Inhaltsplatzhalter 2"/>
          <p:cNvSpPr>
            <a:spLocks noGrp="1"/>
          </p:cNvSpPr>
          <p:nvPr>
            <p:ph idx="1"/>
          </p:nvPr>
        </p:nvSpPr>
        <p:spPr/>
        <p:txBody>
          <a:bodyPr/>
          <a:lstStyle/>
          <a:p>
            <a:pPr marL="0" indent="0">
              <a:buNone/>
            </a:pPr>
            <a:r>
              <a:rPr lang="de-DE" dirty="0" err="1" smtClean="0"/>
              <a:t>There</a:t>
            </a:r>
            <a:r>
              <a:rPr lang="de-DE" dirty="0" smtClean="0"/>
              <a:t> </a:t>
            </a:r>
            <a:r>
              <a:rPr lang="de-DE" dirty="0" err="1" smtClean="0"/>
              <a:t>are</a:t>
            </a:r>
            <a:r>
              <a:rPr lang="de-DE" dirty="0" smtClean="0"/>
              <a:t> </a:t>
            </a:r>
            <a:r>
              <a:rPr lang="de-DE" dirty="0" err="1" smtClean="0"/>
              <a:t>largely</a:t>
            </a:r>
            <a:r>
              <a:rPr lang="de-DE" dirty="0" smtClean="0"/>
              <a:t> </a:t>
            </a:r>
            <a:r>
              <a:rPr lang="de-DE" dirty="0" err="1" smtClean="0"/>
              <a:t>three</a:t>
            </a:r>
            <a:r>
              <a:rPr lang="de-DE" dirty="0" smtClean="0"/>
              <a:t> (3) </a:t>
            </a:r>
            <a:r>
              <a:rPr lang="de-DE" dirty="0" err="1" smtClean="0"/>
              <a:t>groups</a:t>
            </a:r>
            <a:r>
              <a:rPr lang="de-DE" dirty="0" smtClean="0"/>
              <a:t> </a:t>
            </a:r>
            <a:r>
              <a:rPr lang="de-DE" dirty="0" err="1" smtClean="0"/>
              <a:t>of</a:t>
            </a:r>
            <a:r>
              <a:rPr lang="de-DE" dirty="0" smtClean="0"/>
              <a:t> </a:t>
            </a:r>
            <a:r>
              <a:rPr lang="de-DE" dirty="0" err="1" smtClean="0"/>
              <a:t>visuals</a:t>
            </a:r>
            <a:r>
              <a:rPr lang="de-DE" dirty="0" smtClean="0"/>
              <a:t> in English:</a:t>
            </a:r>
          </a:p>
          <a:p>
            <a:pPr marL="0" indent="0">
              <a:buNone/>
            </a:pPr>
            <a:r>
              <a:rPr lang="de-DE" dirty="0" smtClean="0"/>
              <a:t>1) GRAPHS</a:t>
            </a:r>
          </a:p>
          <a:p>
            <a:pPr marL="0" indent="0">
              <a:buNone/>
            </a:pPr>
            <a:r>
              <a:rPr lang="de-DE" dirty="0" smtClean="0"/>
              <a:t>2) CHARTS</a:t>
            </a:r>
          </a:p>
          <a:p>
            <a:pPr marL="0" indent="0">
              <a:buNone/>
            </a:pPr>
            <a:r>
              <a:rPr lang="de-DE" dirty="0" smtClean="0"/>
              <a:t>3) DIAGRAMS</a:t>
            </a:r>
          </a:p>
          <a:p>
            <a:pPr marL="0" indent="0">
              <a:buNone/>
            </a:pPr>
            <a:r>
              <a:rPr lang="de-DE" dirty="0" smtClean="0"/>
              <a:t>Task 1</a:t>
            </a:r>
          </a:p>
          <a:p>
            <a:pPr marL="0" indent="0">
              <a:buNone/>
            </a:pPr>
            <a:r>
              <a:rPr lang="de-DE" dirty="0" smtClean="0"/>
              <a:t>Take a </a:t>
            </a:r>
            <a:r>
              <a:rPr lang="de-DE" dirty="0" err="1" smtClean="0"/>
              <a:t>look</a:t>
            </a:r>
            <a:r>
              <a:rPr lang="de-DE" dirty="0" smtClean="0"/>
              <a:t> </a:t>
            </a:r>
            <a:r>
              <a:rPr lang="de-DE" dirty="0" err="1" smtClean="0"/>
              <a:t>at</a:t>
            </a:r>
            <a:r>
              <a:rPr lang="de-DE" dirty="0" smtClean="0"/>
              <a:t> </a:t>
            </a:r>
            <a:r>
              <a:rPr lang="de-DE" dirty="0" err="1" smtClean="0"/>
              <a:t>the</a:t>
            </a:r>
            <a:r>
              <a:rPr lang="de-DE" dirty="0" smtClean="0"/>
              <a:t> </a:t>
            </a:r>
            <a:r>
              <a:rPr lang="de-DE" dirty="0" err="1" smtClean="0"/>
              <a:t>visuals</a:t>
            </a:r>
            <a:r>
              <a:rPr lang="de-DE" dirty="0" smtClean="0"/>
              <a:t> on </a:t>
            </a:r>
            <a:r>
              <a:rPr lang="de-DE" dirty="0" err="1" smtClean="0"/>
              <a:t>page</a:t>
            </a:r>
            <a:r>
              <a:rPr lang="de-DE" dirty="0" smtClean="0"/>
              <a:t> 20 </a:t>
            </a:r>
            <a:r>
              <a:rPr lang="de-DE" dirty="0" err="1" smtClean="0"/>
              <a:t>and</a:t>
            </a:r>
            <a:r>
              <a:rPr lang="de-DE" dirty="0" smtClean="0"/>
              <a:t> </a:t>
            </a:r>
            <a:r>
              <a:rPr lang="de-DE" dirty="0" err="1" smtClean="0"/>
              <a:t>identify</a:t>
            </a:r>
            <a:r>
              <a:rPr lang="de-DE" dirty="0" smtClean="0"/>
              <a:t> </a:t>
            </a:r>
            <a:r>
              <a:rPr lang="de-DE" dirty="0" err="1" smtClean="0"/>
              <a:t>if</a:t>
            </a:r>
            <a:r>
              <a:rPr lang="de-DE" dirty="0" smtClean="0"/>
              <a:t> </a:t>
            </a:r>
            <a:r>
              <a:rPr lang="de-DE" dirty="0" err="1" smtClean="0"/>
              <a:t>they</a:t>
            </a:r>
            <a:r>
              <a:rPr lang="de-DE" dirty="0" smtClean="0"/>
              <a:t> </a:t>
            </a:r>
            <a:r>
              <a:rPr lang="de-DE" dirty="0" err="1" smtClean="0"/>
              <a:t>are</a:t>
            </a:r>
            <a:r>
              <a:rPr lang="de-DE" dirty="0" smtClean="0"/>
              <a:t> a </a:t>
            </a:r>
            <a:r>
              <a:rPr lang="de-DE" dirty="0" err="1" smtClean="0"/>
              <a:t>graph</a:t>
            </a:r>
            <a:r>
              <a:rPr lang="de-DE" dirty="0" smtClean="0"/>
              <a:t>, </a:t>
            </a:r>
            <a:r>
              <a:rPr lang="de-DE" dirty="0" err="1" smtClean="0"/>
              <a:t>chart</a:t>
            </a:r>
            <a:r>
              <a:rPr lang="de-DE" dirty="0"/>
              <a:t> </a:t>
            </a:r>
            <a:r>
              <a:rPr lang="de-DE" dirty="0" err="1" smtClean="0"/>
              <a:t>or</a:t>
            </a:r>
            <a:r>
              <a:rPr lang="de-DE" dirty="0" smtClean="0"/>
              <a:t> </a:t>
            </a:r>
            <a:r>
              <a:rPr lang="de-DE" dirty="0" err="1" smtClean="0"/>
              <a:t>diagram</a:t>
            </a:r>
            <a:r>
              <a:rPr lang="de-DE" dirty="0" smtClean="0"/>
              <a:t>.</a:t>
            </a:r>
            <a:endParaRPr lang="de-DE" dirty="0"/>
          </a:p>
        </p:txBody>
      </p:sp>
    </p:spTree>
    <p:extLst>
      <p:ext uri="{BB962C8B-B14F-4D97-AF65-F5344CB8AC3E}">
        <p14:creationId xmlns:p14="http://schemas.microsoft.com/office/powerpoint/2010/main" xmlns="" val="2361140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Introducing</a:t>
            </a:r>
            <a:r>
              <a:rPr lang="de-DE" dirty="0" smtClean="0"/>
              <a:t> </a:t>
            </a:r>
            <a:r>
              <a:rPr lang="de-DE" dirty="0" err="1" smtClean="0"/>
              <a:t>Visuals</a:t>
            </a:r>
            <a:r>
              <a:rPr lang="de-DE" dirty="0" smtClean="0"/>
              <a:t> (</a:t>
            </a:r>
            <a:r>
              <a:rPr lang="de-DE" dirty="0" err="1" smtClean="0"/>
              <a:t>page</a:t>
            </a:r>
            <a:r>
              <a:rPr lang="de-DE" dirty="0" smtClean="0"/>
              <a:t> 20)</a:t>
            </a:r>
            <a:endParaRPr lang="de-DE" dirty="0"/>
          </a:p>
        </p:txBody>
      </p:sp>
      <p:sp>
        <p:nvSpPr>
          <p:cNvPr id="3" name="Inhaltsplatzhalter 2"/>
          <p:cNvSpPr>
            <a:spLocks noGrp="1"/>
          </p:cNvSpPr>
          <p:nvPr>
            <p:ph idx="1"/>
          </p:nvPr>
        </p:nvSpPr>
        <p:spPr/>
        <p:txBody>
          <a:bodyPr/>
          <a:lstStyle/>
          <a:p>
            <a:r>
              <a:rPr lang="en-GB" b="1" dirty="0"/>
              <a:t>Graphs: 1, 7</a:t>
            </a:r>
            <a:endParaRPr lang="de-DE" dirty="0"/>
          </a:p>
          <a:p>
            <a:r>
              <a:rPr lang="en-GB" b="1" dirty="0"/>
              <a:t>Charts: 2 (pie chart), 4 flowchart), 8, 9, 11 (table)</a:t>
            </a:r>
            <a:endParaRPr lang="de-DE" dirty="0"/>
          </a:p>
          <a:p>
            <a:r>
              <a:rPr lang="en-GB" b="1" dirty="0"/>
              <a:t>Diagrams: 5, 6, 12</a:t>
            </a:r>
            <a:endParaRPr lang="de-DE" dirty="0"/>
          </a:p>
          <a:p>
            <a:r>
              <a:rPr lang="en-GB" b="1" i="1" dirty="0"/>
              <a:t>Note that 3 and 10 are (bar) graphs in American English and (bar) charts in British English</a:t>
            </a:r>
            <a:endParaRPr lang="de-DE" dirty="0"/>
          </a:p>
          <a:p>
            <a:pPr marL="0" indent="0">
              <a:buNone/>
            </a:pPr>
            <a:endParaRPr lang="de-DE" dirty="0"/>
          </a:p>
        </p:txBody>
      </p:sp>
    </p:spTree>
    <p:extLst>
      <p:ext uri="{BB962C8B-B14F-4D97-AF65-F5344CB8AC3E}">
        <p14:creationId xmlns:p14="http://schemas.microsoft.com/office/powerpoint/2010/main" xmlns="" val="1562995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Introducing</a:t>
            </a:r>
            <a:r>
              <a:rPr lang="de-DE" dirty="0" smtClean="0"/>
              <a:t> </a:t>
            </a:r>
            <a:r>
              <a:rPr lang="de-DE" dirty="0" err="1" smtClean="0"/>
              <a:t>Visuals</a:t>
            </a:r>
            <a:r>
              <a:rPr lang="de-DE" dirty="0" smtClean="0"/>
              <a:t> (</a:t>
            </a:r>
            <a:r>
              <a:rPr lang="de-DE" dirty="0" err="1" smtClean="0"/>
              <a:t>page</a:t>
            </a:r>
            <a:r>
              <a:rPr lang="de-DE" dirty="0" smtClean="0"/>
              <a:t> 21)</a:t>
            </a:r>
            <a:endParaRPr lang="de-DE" dirty="0"/>
          </a:p>
        </p:txBody>
      </p:sp>
      <p:sp>
        <p:nvSpPr>
          <p:cNvPr id="3" name="Inhaltsplatzhalter 2"/>
          <p:cNvSpPr>
            <a:spLocks noGrp="1"/>
          </p:cNvSpPr>
          <p:nvPr>
            <p:ph idx="1"/>
          </p:nvPr>
        </p:nvSpPr>
        <p:spPr/>
        <p:txBody>
          <a:bodyPr/>
          <a:lstStyle/>
          <a:p>
            <a:pPr marL="0" indent="0">
              <a:buNone/>
            </a:pPr>
            <a:r>
              <a:rPr lang="de-DE" dirty="0" smtClean="0"/>
              <a:t>Task 2</a:t>
            </a:r>
          </a:p>
          <a:p>
            <a:pPr marL="0" indent="0">
              <a:buNone/>
            </a:pPr>
            <a:r>
              <a:rPr lang="de-DE" dirty="0" smtClean="0"/>
              <a:t>Write out </a:t>
            </a:r>
            <a:r>
              <a:rPr lang="de-DE" dirty="0" err="1" smtClean="0"/>
              <a:t>the</a:t>
            </a:r>
            <a:r>
              <a:rPr lang="de-DE" dirty="0" smtClean="0"/>
              <a:t> </a:t>
            </a:r>
            <a:r>
              <a:rPr lang="de-DE" dirty="0" err="1" smtClean="0"/>
              <a:t>three</a:t>
            </a:r>
            <a:r>
              <a:rPr lang="de-DE" dirty="0" smtClean="0"/>
              <a:t> </a:t>
            </a:r>
            <a:r>
              <a:rPr lang="de-DE" dirty="0" err="1" smtClean="0"/>
              <a:t>sentence</a:t>
            </a:r>
            <a:r>
              <a:rPr lang="de-DE" dirty="0" smtClean="0"/>
              <a:t> </a:t>
            </a:r>
            <a:r>
              <a:rPr lang="de-DE" dirty="0" err="1" smtClean="0"/>
              <a:t>fragments</a:t>
            </a:r>
            <a:r>
              <a:rPr lang="de-DE" dirty="0" smtClean="0"/>
              <a:t> in </a:t>
            </a:r>
            <a:r>
              <a:rPr lang="de-DE" dirty="0" err="1" smtClean="0"/>
              <a:t>the</a:t>
            </a:r>
            <a:r>
              <a:rPr lang="de-DE" dirty="0" smtClean="0"/>
              <a:t> </a:t>
            </a:r>
            <a:r>
              <a:rPr lang="de-DE" dirty="0" err="1" smtClean="0"/>
              <a:t>correct</a:t>
            </a:r>
            <a:r>
              <a:rPr lang="de-DE" dirty="0" smtClean="0"/>
              <a:t> </a:t>
            </a:r>
            <a:r>
              <a:rPr lang="de-DE" dirty="0" err="1" smtClean="0"/>
              <a:t>order</a:t>
            </a:r>
            <a:r>
              <a:rPr lang="de-DE" dirty="0" smtClean="0"/>
              <a:t> </a:t>
            </a:r>
            <a:r>
              <a:rPr lang="de-DE" dirty="0" err="1" smtClean="0"/>
              <a:t>to</a:t>
            </a:r>
            <a:r>
              <a:rPr lang="de-DE" dirty="0" smtClean="0"/>
              <a:t> </a:t>
            </a:r>
            <a:r>
              <a:rPr lang="de-DE" dirty="0" err="1" smtClean="0"/>
              <a:t>make</a:t>
            </a:r>
            <a:r>
              <a:rPr lang="de-DE" dirty="0" smtClean="0"/>
              <a:t> a </a:t>
            </a:r>
            <a:r>
              <a:rPr lang="de-DE" dirty="0" err="1" smtClean="0"/>
              <a:t>complete</a:t>
            </a:r>
            <a:r>
              <a:rPr lang="de-DE" dirty="0" smtClean="0"/>
              <a:t> </a:t>
            </a:r>
            <a:r>
              <a:rPr lang="de-DE" dirty="0" err="1" smtClean="0"/>
              <a:t>presentation</a:t>
            </a:r>
            <a:r>
              <a:rPr lang="de-DE" dirty="0" smtClean="0"/>
              <a:t> </a:t>
            </a:r>
            <a:r>
              <a:rPr lang="de-DE" dirty="0" err="1" smtClean="0"/>
              <a:t>extract</a:t>
            </a:r>
            <a:r>
              <a:rPr lang="de-DE" dirty="0" smtClean="0"/>
              <a:t>.</a:t>
            </a:r>
          </a:p>
          <a:p>
            <a:pPr marL="0" indent="0">
              <a:buNone/>
            </a:pPr>
            <a:r>
              <a:rPr lang="de-DE" dirty="0" smtClean="0"/>
              <a:t>A </a:t>
            </a:r>
            <a:r>
              <a:rPr lang="de-DE" dirty="0" err="1" smtClean="0"/>
              <a:t>recording</a:t>
            </a:r>
            <a:r>
              <a:rPr lang="de-DE" dirty="0" smtClean="0"/>
              <a:t> will </a:t>
            </a:r>
            <a:r>
              <a:rPr lang="de-DE" dirty="0" err="1" smtClean="0"/>
              <a:t>be</a:t>
            </a:r>
            <a:r>
              <a:rPr lang="de-DE" dirty="0" smtClean="0"/>
              <a:t> </a:t>
            </a:r>
            <a:r>
              <a:rPr lang="de-DE" dirty="0" err="1" smtClean="0"/>
              <a:t>played</a:t>
            </a:r>
            <a:r>
              <a:rPr lang="de-DE" dirty="0" smtClean="0"/>
              <a:t> </a:t>
            </a:r>
            <a:r>
              <a:rPr lang="de-DE" dirty="0" err="1" smtClean="0"/>
              <a:t>later</a:t>
            </a:r>
            <a:r>
              <a:rPr lang="de-DE" dirty="0" smtClean="0"/>
              <a:t> </a:t>
            </a:r>
            <a:r>
              <a:rPr lang="de-DE" dirty="0" err="1" smtClean="0"/>
              <a:t>for</a:t>
            </a:r>
            <a:r>
              <a:rPr lang="de-DE" dirty="0" smtClean="0"/>
              <a:t> </a:t>
            </a:r>
            <a:r>
              <a:rPr lang="de-DE" dirty="0" err="1" smtClean="0"/>
              <a:t>you</a:t>
            </a:r>
            <a:r>
              <a:rPr lang="de-DE" dirty="0" smtClean="0"/>
              <a:t> </a:t>
            </a:r>
            <a:r>
              <a:rPr lang="de-DE" dirty="0" err="1" smtClean="0"/>
              <a:t>to</a:t>
            </a:r>
            <a:r>
              <a:rPr lang="de-DE" dirty="0" smtClean="0"/>
              <a:t> check </a:t>
            </a:r>
            <a:r>
              <a:rPr lang="de-DE" dirty="0" err="1" smtClean="0"/>
              <a:t>your</a:t>
            </a:r>
            <a:r>
              <a:rPr lang="de-DE" dirty="0" smtClean="0"/>
              <a:t> </a:t>
            </a:r>
            <a:r>
              <a:rPr lang="de-DE" dirty="0" err="1" smtClean="0"/>
              <a:t>answers</a:t>
            </a:r>
            <a:r>
              <a:rPr lang="de-DE" dirty="0" smtClean="0"/>
              <a:t>.</a:t>
            </a:r>
            <a:endParaRPr lang="de-DE" dirty="0"/>
          </a:p>
        </p:txBody>
      </p:sp>
    </p:spTree>
    <p:extLst>
      <p:ext uri="{BB962C8B-B14F-4D97-AF65-F5344CB8AC3E}">
        <p14:creationId xmlns:p14="http://schemas.microsoft.com/office/powerpoint/2010/main" xmlns="" val="3209250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Introducing</a:t>
            </a:r>
            <a:r>
              <a:rPr lang="de-DE" dirty="0" smtClean="0"/>
              <a:t> </a:t>
            </a:r>
            <a:r>
              <a:rPr lang="de-DE" dirty="0" err="1" smtClean="0"/>
              <a:t>Visuals</a:t>
            </a:r>
            <a:r>
              <a:rPr lang="de-DE" dirty="0" smtClean="0"/>
              <a:t> (</a:t>
            </a:r>
            <a:r>
              <a:rPr lang="de-DE" dirty="0" err="1" smtClean="0"/>
              <a:t>page</a:t>
            </a:r>
            <a:r>
              <a:rPr lang="de-DE" dirty="0" smtClean="0"/>
              <a:t> 21)</a:t>
            </a:r>
            <a:endParaRPr lang="de-DE" dirty="0"/>
          </a:p>
        </p:txBody>
      </p:sp>
      <p:sp>
        <p:nvSpPr>
          <p:cNvPr id="3" name="Inhaltsplatzhalter 2"/>
          <p:cNvSpPr>
            <a:spLocks noGrp="1"/>
          </p:cNvSpPr>
          <p:nvPr>
            <p:ph idx="1"/>
          </p:nvPr>
        </p:nvSpPr>
        <p:spPr/>
        <p:txBody>
          <a:bodyPr>
            <a:normAutofit fontScale="62500" lnSpcReduction="20000"/>
          </a:bodyPr>
          <a:lstStyle/>
          <a:p>
            <a:pPr marL="0" indent="0">
              <a:buNone/>
            </a:pPr>
            <a:r>
              <a:rPr lang="en-GB" b="1" dirty="0" smtClean="0"/>
              <a:t>Task </a:t>
            </a:r>
            <a:r>
              <a:rPr lang="en-GB" b="1" dirty="0"/>
              <a:t>2</a:t>
            </a:r>
            <a:endParaRPr lang="de-DE" dirty="0"/>
          </a:p>
          <a:p>
            <a:r>
              <a:rPr lang="en-GB" b="1" dirty="0"/>
              <a:t>Extract 1: Have/Take a look at this graph. As you can see, it’s a fairly typical growth curve for a young company in the early stages of its development.  The vertical axis shows turnover in millions of dollars and the horizontal axis represents the years 1990 and 1996.</a:t>
            </a:r>
            <a:endParaRPr lang="de-DE" dirty="0"/>
          </a:p>
          <a:p>
            <a:pPr marL="0" indent="0">
              <a:buNone/>
            </a:pPr>
            <a:r>
              <a:rPr lang="en-GB" b="1" dirty="0"/>
              <a:t> </a:t>
            </a:r>
            <a:endParaRPr lang="de-DE" dirty="0"/>
          </a:p>
          <a:p>
            <a:r>
              <a:rPr lang="en-GB" b="1" dirty="0"/>
              <a:t>Extract 2: The graph we are looking at very clearly demonstrates the comparative productivity of our European plants, and gives you some idea of how far production levels in the Netherlands, shown here, exceed the rest.</a:t>
            </a:r>
            <a:endParaRPr lang="de-DE" dirty="0"/>
          </a:p>
          <a:p>
            <a:endParaRPr lang="de-DE" dirty="0"/>
          </a:p>
          <a:p>
            <a:r>
              <a:rPr lang="en-GB" b="1" dirty="0"/>
              <a:t>Extract 3: I would like you to look at this chart, which shows the current position of six of our leading products.  Let’s take a close look for a moment at product movement in the high growth sector.</a:t>
            </a:r>
            <a:endParaRPr lang="de-DE" dirty="0"/>
          </a:p>
          <a:p>
            <a:pPr marL="0" indent="0">
              <a:buNone/>
            </a:pPr>
            <a:endParaRPr lang="de-DE" dirty="0"/>
          </a:p>
        </p:txBody>
      </p:sp>
    </p:spTree>
    <p:extLst>
      <p:ext uri="{BB962C8B-B14F-4D97-AF65-F5344CB8AC3E}">
        <p14:creationId xmlns:p14="http://schemas.microsoft.com/office/powerpoint/2010/main" xmlns="" val="3731752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Commenting</a:t>
            </a:r>
            <a:r>
              <a:rPr lang="de-DE" dirty="0" smtClean="0"/>
              <a:t> on </a:t>
            </a:r>
            <a:r>
              <a:rPr lang="de-DE" dirty="0" err="1" smtClean="0"/>
              <a:t>Visuals</a:t>
            </a:r>
            <a:r>
              <a:rPr lang="de-DE" dirty="0" smtClean="0"/>
              <a:t> (</a:t>
            </a:r>
            <a:r>
              <a:rPr lang="de-DE" dirty="0" err="1" smtClean="0"/>
              <a:t>pages</a:t>
            </a:r>
            <a:r>
              <a:rPr lang="de-DE" dirty="0" smtClean="0"/>
              <a:t> 22-23)</a:t>
            </a:r>
            <a:endParaRPr lang="de-DE" dirty="0"/>
          </a:p>
        </p:txBody>
      </p:sp>
      <p:sp>
        <p:nvSpPr>
          <p:cNvPr id="3" name="Inhaltsplatzhalter 2"/>
          <p:cNvSpPr>
            <a:spLocks noGrp="1"/>
          </p:cNvSpPr>
          <p:nvPr>
            <p:ph idx="1"/>
          </p:nvPr>
        </p:nvSpPr>
        <p:spPr/>
        <p:txBody>
          <a:bodyPr/>
          <a:lstStyle/>
          <a:p>
            <a:pPr marL="0" indent="0">
              <a:buNone/>
            </a:pPr>
            <a:r>
              <a:rPr lang="de-DE" dirty="0" err="1" smtClean="0"/>
              <a:t>We</a:t>
            </a:r>
            <a:r>
              <a:rPr lang="de-DE" dirty="0" smtClean="0"/>
              <a:t> </a:t>
            </a:r>
            <a:r>
              <a:rPr lang="de-DE" dirty="0" err="1" smtClean="0"/>
              <a:t>are</a:t>
            </a:r>
            <a:r>
              <a:rPr lang="de-DE" dirty="0" smtClean="0"/>
              <a:t> </a:t>
            </a:r>
            <a:r>
              <a:rPr lang="de-DE" dirty="0" err="1" smtClean="0"/>
              <a:t>going</a:t>
            </a:r>
            <a:r>
              <a:rPr lang="de-DE" dirty="0" smtClean="0"/>
              <a:t> </a:t>
            </a:r>
            <a:r>
              <a:rPr lang="de-DE" dirty="0" err="1" smtClean="0"/>
              <a:t>to</a:t>
            </a:r>
            <a:r>
              <a:rPr lang="de-DE" dirty="0" smtClean="0"/>
              <a:t> </a:t>
            </a:r>
            <a:r>
              <a:rPr lang="de-DE" dirty="0" err="1" smtClean="0"/>
              <a:t>take</a:t>
            </a:r>
            <a:r>
              <a:rPr lang="de-DE" dirty="0" smtClean="0"/>
              <a:t> a </a:t>
            </a:r>
            <a:r>
              <a:rPr lang="de-DE" dirty="0" err="1" smtClean="0"/>
              <a:t>look</a:t>
            </a:r>
            <a:r>
              <a:rPr lang="de-DE" dirty="0" smtClean="0"/>
              <a:t> </a:t>
            </a:r>
            <a:r>
              <a:rPr lang="de-DE" dirty="0" err="1" smtClean="0"/>
              <a:t>at</a:t>
            </a:r>
            <a:r>
              <a:rPr lang="de-DE" dirty="0" smtClean="0"/>
              <a:t> different </a:t>
            </a:r>
            <a:r>
              <a:rPr lang="de-DE" dirty="0" err="1" smtClean="0"/>
              <a:t>frames</a:t>
            </a:r>
            <a:r>
              <a:rPr lang="de-DE" dirty="0" smtClean="0"/>
              <a:t> </a:t>
            </a:r>
            <a:r>
              <a:rPr lang="de-DE" dirty="0" err="1" smtClean="0"/>
              <a:t>for</a:t>
            </a:r>
            <a:endParaRPr lang="de-DE" dirty="0" smtClean="0"/>
          </a:p>
          <a:p>
            <a:pPr marL="514350" indent="-514350">
              <a:buAutoNum type="arabicParenR"/>
            </a:pPr>
            <a:r>
              <a:rPr lang="de-DE" dirty="0" smtClean="0"/>
              <a:t>Highlights</a:t>
            </a:r>
          </a:p>
          <a:p>
            <a:pPr marL="514350" indent="-514350">
              <a:buAutoNum type="arabicParenR"/>
            </a:pPr>
            <a:r>
              <a:rPr lang="de-DE" dirty="0" smtClean="0"/>
              <a:t>Comments</a:t>
            </a:r>
          </a:p>
          <a:p>
            <a:pPr marL="514350" indent="-514350">
              <a:buAutoNum type="arabicParenR"/>
            </a:pPr>
            <a:r>
              <a:rPr lang="de-DE" dirty="0" err="1" smtClean="0"/>
              <a:t>Interpretations</a:t>
            </a:r>
            <a:endParaRPr lang="de-DE" dirty="0"/>
          </a:p>
          <a:p>
            <a:pPr marL="0" indent="0">
              <a:buNone/>
            </a:pPr>
            <a:r>
              <a:rPr lang="de-DE" dirty="0" smtClean="0"/>
              <a:t>See </a:t>
            </a:r>
            <a:r>
              <a:rPr lang="de-DE" dirty="0" err="1" smtClean="0"/>
              <a:t>if</a:t>
            </a:r>
            <a:r>
              <a:rPr lang="de-DE" dirty="0" smtClean="0"/>
              <a:t> </a:t>
            </a:r>
            <a:r>
              <a:rPr lang="de-DE" dirty="0" err="1" smtClean="0"/>
              <a:t>you</a:t>
            </a:r>
            <a:r>
              <a:rPr lang="de-DE" dirty="0" smtClean="0"/>
              <a:t> </a:t>
            </a:r>
            <a:r>
              <a:rPr lang="de-DE" dirty="0" err="1" smtClean="0"/>
              <a:t>can</a:t>
            </a:r>
            <a:r>
              <a:rPr lang="de-DE" dirty="0" smtClean="0"/>
              <a:t> </a:t>
            </a:r>
            <a:r>
              <a:rPr lang="de-DE" dirty="0" err="1" smtClean="0"/>
              <a:t>complete</a:t>
            </a:r>
            <a:r>
              <a:rPr lang="de-DE" dirty="0" smtClean="0"/>
              <a:t> </a:t>
            </a:r>
            <a:r>
              <a:rPr lang="de-DE" dirty="0" err="1" smtClean="0"/>
              <a:t>the</a:t>
            </a:r>
            <a:r>
              <a:rPr lang="de-DE" dirty="0" smtClean="0"/>
              <a:t> </a:t>
            </a:r>
            <a:r>
              <a:rPr lang="de-DE" dirty="0" err="1" smtClean="0"/>
              <a:t>expressions</a:t>
            </a:r>
            <a:r>
              <a:rPr lang="de-DE" dirty="0" smtClean="0"/>
              <a:t> in Tasks 1, 2 </a:t>
            </a:r>
            <a:r>
              <a:rPr lang="de-DE" dirty="0" err="1" smtClean="0"/>
              <a:t>and</a:t>
            </a:r>
            <a:r>
              <a:rPr lang="de-DE" dirty="0" smtClean="0"/>
              <a:t> 3.</a:t>
            </a:r>
            <a:endParaRPr lang="de-DE" dirty="0"/>
          </a:p>
        </p:txBody>
      </p:sp>
    </p:spTree>
    <p:extLst>
      <p:ext uri="{BB962C8B-B14F-4D97-AF65-F5344CB8AC3E}">
        <p14:creationId xmlns:p14="http://schemas.microsoft.com/office/powerpoint/2010/main" xmlns="" val="4137776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Commenting</a:t>
            </a:r>
            <a:r>
              <a:rPr lang="de-DE" dirty="0" smtClean="0"/>
              <a:t> on </a:t>
            </a:r>
            <a:r>
              <a:rPr lang="de-DE" dirty="0" err="1" smtClean="0"/>
              <a:t>Visuals</a:t>
            </a:r>
            <a:r>
              <a:rPr lang="de-DE" dirty="0" smtClean="0"/>
              <a:t> (</a:t>
            </a:r>
            <a:r>
              <a:rPr lang="de-DE" dirty="0" err="1" smtClean="0"/>
              <a:t>pages</a:t>
            </a:r>
            <a:r>
              <a:rPr lang="de-DE" dirty="0" smtClean="0"/>
              <a:t> 22-23)</a:t>
            </a:r>
            <a:endParaRPr lang="de-DE" dirty="0"/>
          </a:p>
        </p:txBody>
      </p:sp>
      <p:sp>
        <p:nvSpPr>
          <p:cNvPr id="3" name="Inhaltsplatzhalter 2"/>
          <p:cNvSpPr>
            <a:spLocks noGrp="1"/>
          </p:cNvSpPr>
          <p:nvPr>
            <p:ph idx="1"/>
          </p:nvPr>
        </p:nvSpPr>
        <p:spPr/>
        <p:txBody>
          <a:bodyPr>
            <a:normAutofit fontScale="47500" lnSpcReduction="20000"/>
          </a:bodyPr>
          <a:lstStyle/>
          <a:p>
            <a:r>
              <a:rPr lang="en-GB" b="1" dirty="0"/>
              <a:t>Task 1 </a:t>
            </a:r>
            <a:endParaRPr lang="de-DE" dirty="0"/>
          </a:p>
          <a:p>
            <a:pPr marL="0" lvl="0" indent="0">
              <a:buNone/>
            </a:pPr>
            <a:r>
              <a:rPr lang="en-GB" b="1" dirty="0" smtClean="0"/>
              <a:t>1) at</a:t>
            </a:r>
            <a:endParaRPr lang="de-DE" dirty="0"/>
          </a:p>
          <a:p>
            <a:pPr marL="0" lvl="0" indent="0">
              <a:buNone/>
            </a:pPr>
            <a:r>
              <a:rPr lang="en-GB" b="1" dirty="0" smtClean="0"/>
              <a:t>2) on</a:t>
            </a:r>
            <a:endParaRPr lang="de-DE" dirty="0"/>
          </a:p>
          <a:p>
            <a:pPr marL="0" lvl="0" indent="0">
              <a:buNone/>
            </a:pPr>
            <a:r>
              <a:rPr lang="en-GB" b="1" dirty="0" smtClean="0"/>
              <a:t>3) About</a:t>
            </a:r>
            <a:endParaRPr lang="de-DE" dirty="0" smtClean="0"/>
          </a:p>
          <a:p>
            <a:pPr marL="0" lvl="0" indent="0">
              <a:buNone/>
            </a:pPr>
            <a:r>
              <a:rPr lang="de-DE" b="1" dirty="0" smtClean="0"/>
              <a:t>4) </a:t>
            </a:r>
            <a:r>
              <a:rPr lang="en-GB" b="1" dirty="0" smtClean="0"/>
              <a:t>out </a:t>
            </a:r>
            <a:endParaRPr lang="de-DE" dirty="0"/>
          </a:p>
          <a:p>
            <a:pPr marL="0" lvl="0" indent="0">
              <a:buNone/>
            </a:pPr>
            <a:r>
              <a:rPr lang="en-GB" b="1" dirty="0" smtClean="0"/>
              <a:t>5) to</a:t>
            </a:r>
            <a:endParaRPr lang="de-DE" dirty="0"/>
          </a:p>
          <a:p>
            <a:r>
              <a:rPr lang="en-GB" b="1" dirty="0"/>
              <a:t>Task 2</a:t>
            </a:r>
            <a:endParaRPr lang="de-DE" dirty="0"/>
          </a:p>
          <a:p>
            <a:pPr marL="0" lvl="0" indent="0">
              <a:buNone/>
            </a:pPr>
            <a:r>
              <a:rPr lang="en-GB" b="1" dirty="0" smtClean="0"/>
              <a:t>1) As</a:t>
            </a:r>
            <a:endParaRPr lang="de-DE" dirty="0"/>
          </a:p>
          <a:p>
            <a:pPr marL="0" lvl="0" indent="0">
              <a:buNone/>
            </a:pPr>
            <a:r>
              <a:rPr lang="en-GB" b="1" dirty="0" smtClean="0"/>
              <a:t>2) If</a:t>
            </a:r>
            <a:endParaRPr lang="de-DE" dirty="0"/>
          </a:p>
          <a:p>
            <a:pPr marL="0" lvl="0" indent="0">
              <a:buNone/>
            </a:pPr>
            <a:r>
              <a:rPr lang="en-GB" b="1" dirty="0" smtClean="0"/>
              <a:t>3) However</a:t>
            </a:r>
            <a:endParaRPr lang="de-DE" dirty="0"/>
          </a:p>
          <a:p>
            <a:pPr marL="0" lvl="0" indent="0">
              <a:buNone/>
            </a:pPr>
            <a:r>
              <a:rPr lang="en-GB" b="1" dirty="0" smtClean="0"/>
              <a:t>4) Whatever</a:t>
            </a:r>
            <a:endParaRPr lang="de-DE" dirty="0"/>
          </a:p>
          <a:p>
            <a:pPr marL="0" lvl="0" indent="0">
              <a:buNone/>
            </a:pPr>
            <a:r>
              <a:rPr lang="en-GB" b="1" dirty="0" smtClean="0"/>
              <a:t>5) Whichever</a:t>
            </a:r>
            <a:endParaRPr lang="de-DE" dirty="0"/>
          </a:p>
          <a:p>
            <a:r>
              <a:rPr lang="en-GB" b="1" dirty="0"/>
              <a:t>Task 3</a:t>
            </a:r>
            <a:endParaRPr lang="de-DE" dirty="0"/>
          </a:p>
          <a:p>
            <a:pPr marL="0" lvl="0" indent="0">
              <a:buNone/>
            </a:pPr>
            <a:r>
              <a:rPr lang="en-GB" b="1" dirty="0" smtClean="0"/>
              <a:t>1) conclusions</a:t>
            </a:r>
            <a:endParaRPr lang="de-DE" dirty="0"/>
          </a:p>
          <a:p>
            <a:pPr marL="0" lvl="0" indent="0">
              <a:buNone/>
            </a:pPr>
            <a:r>
              <a:rPr lang="en-GB" b="1" dirty="0" smtClean="0"/>
              <a:t>2) lesson</a:t>
            </a:r>
            <a:endParaRPr lang="de-DE" dirty="0"/>
          </a:p>
          <a:p>
            <a:pPr marL="0" lvl="0" indent="0">
              <a:buNone/>
            </a:pPr>
            <a:r>
              <a:rPr lang="en-GB" b="1" dirty="0" smtClean="0"/>
              <a:t>3) implications</a:t>
            </a:r>
            <a:endParaRPr lang="de-DE" dirty="0"/>
          </a:p>
          <a:p>
            <a:pPr marL="0" lvl="0" indent="0">
              <a:buNone/>
            </a:pPr>
            <a:r>
              <a:rPr lang="en-GB" b="1" dirty="0" smtClean="0"/>
              <a:t>4) significance</a:t>
            </a:r>
            <a:endParaRPr lang="de-DE" dirty="0"/>
          </a:p>
          <a:p>
            <a:pPr marL="0" indent="0">
              <a:buNone/>
            </a:pPr>
            <a:r>
              <a:rPr lang="en-GB" b="1" dirty="0" smtClean="0"/>
              <a:t>5) message</a:t>
            </a:r>
            <a:endParaRPr lang="de-DE" dirty="0"/>
          </a:p>
        </p:txBody>
      </p:sp>
    </p:spTree>
    <p:extLst>
      <p:ext uri="{BB962C8B-B14F-4D97-AF65-F5344CB8AC3E}">
        <p14:creationId xmlns:p14="http://schemas.microsoft.com/office/powerpoint/2010/main" xmlns="" val="1503631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1250</Words>
  <Application>Microsoft Office PowerPoint</Application>
  <PresentationFormat>Bildschirmpräsentation (4:3)</PresentationFormat>
  <Paragraphs>203</Paragraphs>
  <Slides>28</Slides>
  <Notes>0</Notes>
  <HiddenSlides>0</HiddenSlides>
  <MMClips>0</MMClips>
  <ScaleCrop>false</ScaleCrop>
  <HeadingPairs>
    <vt:vector size="4" baseType="variant">
      <vt:variant>
        <vt:lpstr>Design</vt:lpstr>
      </vt:variant>
      <vt:variant>
        <vt:i4>1</vt:i4>
      </vt:variant>
      <vt:variant>
        <vt:lpstr>Folientitel</vt:lpstr>
      </vt:variant>
      <vt:variant>
        <vt:i4>28</vt:i4>
      </vt:variant>
    </vt:vector>
  </HeadingPairs>
  <TitlesOfParts>
    <vt:vector size="29" baseType="lpstr">
      <vt:lpstr>Larissa</vt:lpstr>
      <vt:lpstr>Presenting in English: Section 2</vt:lpstr>
      <vt:lpstr>Exploiting Visuals</vt:lpstr>
      <vt:lpstr>Exploiting Visuals</vt:lpstr>
      <vt:lpstr>Introducing Visuals (page 20)</vt:lpstr>
      <vt:lpstr>Introducing Visuals (page 20)</vt:lpstr>
      <vt:lpstr>Introducing Visuals (page 21)</vt:lpstr>
      <vt:lpstr>Introducing Visuals (page 21)</vt:lpstr>
      <vt:lpstr>Commenting on Visuals (pages 22-23)</vt:lpstr>
      <vt:lpstr>Commenting on Visuals (pages 22-23)</vt:lpstr>
      <vt:lpstr>Commenting on Visuals (page 23)</vt:lpstr>
      <vt:lpstr>Change and Development 1 (page 24)</vt:lpstr>
      <vt:lpstr>Change and Development 1 (page 24)</vt:lpstr>
      <vt:lpstr>Change and Development 1 (page 24)</vt:lpstr>
      <vt:lpstr>Change and Development 2 (page 25)</vt:lpstr>
      <vt:lpstr>Change and Development 2 (page 25)</vt:lpstr>
      <vt:lpstr>Change and Development 2 (page 25)</vt:lpstr>
      <vt:lpstr>Change and Development 2 (page 25)</vt:lpstr>
      <vt:lpstr>Change and Development 3 (page 26)</vt:lpstr>
      <vt:lpstr>Change and Development 3 (page 26)</vt:lpstr>
      <vt:lpstr>Change and Development 3 (page 26)</vt:lpstr>
      <vt:lpstr>Change and Development 3 (page 27)</vt:lpstr>
      <vt:lpstr>Change and Development 3 (page 27)</vt:lpstr>
      <vt:lpstr>Change and Development 3 (page 27)</vt:lpstr>
      <vt:lpstr>Change and Development 3 (page 27)</vt:lpstr>
      <vt:lpstr>Cause, Effect, and Purpose (page 29)</vt:lpstr>
      <vt:lpstr>Cause, Effect, and Purpose (page 29)</vt:lpstr>
      <vt:lpstr>Cause, Effect, and Purpose (page 30)</vt:lpstr>
      <vt:lpstr>Cause, Effect, and Purpose (page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Presenting in English: Section 2</dc:title>
  <dc:creator>Slawney, James</dc:creator>
  <cp:lastModifiedBy>Admin_Slawney</cp:lastModifiedBy>
  <cp:revision>5</cp:revision>
  <dcterms:created xsi:type="dcterms:W3CDTF">2013-11-27T12:16:45Z</dcterms:created>
  <dcterms:modified xsi:type="dcterms:W3CDTF">2019-06-19T09:03:38Z</dcterms:modified>
</cp:coreProperties>
</file>